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389" r:id="rId2"/>
    <p:sldId id="358" r:id="rId3"/>
    <p:sldId id="359" r:id="rId4"/>
    <p:sldId id="361" r:id="rId5"/>
    <p:sldId id="362" r:id="rId6"/>
    <p:sldId id="415" r:id="rId7"/>
    <p:sldId id="422" r:id="rId8"/>
    <p:sldId id="418" r:id="rId9"/>
    <p:sldId id="421" r:id="rId10"/>
    <p:sldId id="423" r:id="rId11"/>
    <p:sldId id="426" r:id="rId12"/>
    <p:sldId id="425" r:id="rId13"/>
    <p:sldId id="424" r:id="rId14"/>
  </p:sldIdLst>
  <p:sldSz cx="9144000" cy="6858000" type="screen4x3"/>
  <p:notesSz cx="6662738" cy="9926638"/>
  <p:defaultTextStyle>
    <a:defPPr>
      <a:defRPr lang="en-AU"/>
    </a:defPPr>
    <a:lvl1pPr algn="l" rtl="0" fontAlgn="base">
      <a:spcBef>
        <a:spcPct val="0"/>
      </a:spcBef>
      <a:spcAft>
        <a:spcPct val="0"/>
      </a:spcAft>
      <a:defRPr kern="1200">
        <a:solidFill>
          <a:schemeClr val="tx1"/>
        </a:solidFill>
        <a:latin typeface="Arial" charset="0"/>
        <a:ea typeface="ＭＳ Ｐゴシック" charset="-128"/>
        <a:cs typeface="+mn-cs"/>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99CCFF"/>
    <a:srgbClr val="07A977"/>
    <a:srgbClr val="DDDDDD"/>
    <a:srgbClr val="FFCC66"/>
    <a:srgbClr val="808080"/>
    <a:srgbClr val="BBE0E3"/>
    <a:srgbClr val="FF6D09"/>
    <a:srgbClr val="FFCC00"/>
    <a:srgbClr val="57A82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5142" autoAdjust="0"/>
  </p:normalViewPr>
  <p:slideViewPr>
    <p:cSldViewPr>
      <p:cViewPr varScale="1">
        <p:scale>
          <a:sx n="67" d="100"/>
          <a:sy n="67" d="100"/>
        </p:scale>
        <p:origin x="1392"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7186" cy="496332"/>
          </a:xfrm>
          <a:prstGeom prst="rect">
            <a:avLst/>
          </a:prstGeom>
        </p:spPr>
        <p:txBody>
          <a:bodyPr vert="horz" wrap="square" lIns="91440" tIns="45720" rIns="91440" bIns="45720" numCol="1" anchor="t" anchorCtr="0" compatLnSpc="1">
            <a:prstTxWarp prst="textNoShape">
              <a:avLst/>
            </a:prstTxWarp>
          </a:bodyPr>
          <a:lstStyle>
            <a:lvl1pPr>
              <a:defRPr sz="1200">
                <a:ea typeface="ＭＳ Ｐゴシック" pitchFamily="-65" charset="-128"/>
                <a:cs typeface="+mn-cs"/>
              </a:defRPr>
            </a:lvl1pPr>
          </a:lstStyle>
          <a:p>
            <a:pPr>
              <a:defRPr/>
            </a:pPr>
            <a:endParaRPr lang="en-US"/>
          </a:p>
        </p:txBody>
      </p:sp>
      <p:sp>
        <p:nvSpPr>
          <p:cNvPr id="3" name="Date Placeholder 2"/>
          <p:cNvSpPr>
            <a:spLocks noGrp="1"/>
          </p:cNvSpPr>
          <p:nvPr>
            <p:ph type="dt" idx="1"/>
          </p:nvPr>
        </p:nvSpPr>
        <p:spPr>
          <a:xfrm>
            <a:off x="3774010" y="0"/>
            <a:ext cx="2887186" cy="496332"/>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778F7B2C-6755-4F7F-A11C-6F430118C54E}" type="datetime1">
              <a:rPr lang="en-US"/>
              <a:pPr/>
              <a:t>1/16/2015</a:t>
            </a:fld>
            <a:endParaRPr lang="en-US"/>
          </a:p>
        </p:txBody>
      </p:sp>
      <p:sp>
        <p:nvSpPr>
          <p:cNvPr id="4" name="Slide Image Placeholder 3"/>
          <p:cNvSpPr>
            <a:spLocks noGrp="1" noRot="1" noChangeAspect="1"/>
          </p:cNvSpPr>
          <p:nvPr>
            <p:ph type="sldImg" idx="2"/>
          </p:nvPr>
        </p:nvSpPr>
        <p:spPr>
          <a:xfrm>
            <a:off x="850900" y="744538"/>
            <a:ext cx="4962525" cy="3722687"/>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smtClean="0"/>
          </a:p>
        </p:txBody>
      </p:sp>
      <p:sp>
        <p:nvSpPr>
          <p:cNvPr id="5" name="Notes Placeholder 4"/>
          <p:cNvSpPr>
            <a:spLocks noGrp="1"/>
          </p:cNvSpPr>
          <p:nvPr>
            <p:ph type="body" sz="quarter" idx="3"/>
          </p:nvPr>
        </p:nvSpPr>
        <p:spPr>
          <a:xfrm>
            <a:off x="666274" y="4715153"/>
            <a:ext cx="5330190" cy="4466987"/>
          </a:xfrm>
          <a:prstGeom prst="rect">
            <a:avLst/>
          </a:prstGeom>
        </p:spPr>
        <p:txBody>
          <a:bodyPr vert="horz" wrap="square" lIns="91440" tIns="45720" rIns="91440" bIns="45720" numCol="1" anchor="t" anchorCtr="0" compatLnSpc="1">
            <a:prstTxWarp prst="textNoShape">
              <a:avLst/>
            </a:prstTxWarp>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smtClean="0"/>
          </a:p>
        </p:txBody>
      </p:sp>
      <p:sp>
        <p:nvSpPr>
          <p:cNvPr id="6" name="Footer Placeholder 5"/>
          <p:cNvSpPr>
            <a:spLocks noGrp="1"/>
          </p:cNvSpPr>
          <p:nvPr>
            <p:ph type="ftr" sz="quarter" idx="4"/>
          </p:nvPr>
        </p:nvSpPr>
        <p:spPr>
          <a:xfrm>
            <a:off x="0" y="9428583"/>
            <a:ext cx="2887186" cy="496332"/>
          </a:xfrm>
          <a:prstGeom prst="rect">
            <a:avLst/>
          </a:prstGeom>
        </p:spPr>
        <p:txBody>
          <a:bodyPr vert="horz" wrap="square" lIns="91440" tIns="45720" rIns="91440" bIns="45720" numCol="1" anchor="b" anchorCtr="0" compatLnSpc="1">
            <a:prstTxWarp prst="textNoShape">
              <a:avLst/>
            </a:prstTxWarp>
          </a:bodyPr>
          <a:lstStyle>
            <a:lvl1pPr>
              <a:defRPr sz="1200">
                <a:ea typeface="ＭＳ Ｐゴシック" pitchFamily="-65" charset="-128"/>
                <a:cs typeface="+mn-cs"/>
              </a:defRPr>
            </a:lvl1pPr>
          </a:lstStyle>
          <a:p>
            <a:pPr>
              <a:defRPr/>
            </a:pPr>
            <a:endParaRPr lang="en-US"/>
          </a:p>
        </p:txBody>
      </p:sp>
      <p:sp>
        <p:nvSpPr>
          <p:cNvPr id="7" name="Slide Number Placeholder 6"/>
          <p:cNvSpPr>
            <a:spLocks noGrp="1"/>
          </p:cNvSpPr>
          <p:nvPr>
            <p:ph type="sldNum" sz="quarter" idx="5"/>
          </p:nvPr>
        </p:nvSpPr>
        <p:spPr>
          <a:xfrm>
            <a:off x="3774010" y="9428583"/>
            <a:ext cx="2887186" cy="496332"/>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C5B1EC6C-0FA3-4D54-BB08-26627C53EFE4}" type="slidenum">
              <a:rPr lang="en-US"/>
              <a:pPr/>
              <a:t>‹#›</a:t>
            </a:fld>
            <a:endParaRPr lang="en-US"/>
          </a:p>
        </p:txBody>
      </p:sp>
    </p:spTree>
    <p:extLst>
      <p:ext uri="{BB962C8B-B14F-4D97-AF65-F5344CB8AC3E}">
        <p14:creationId xmlns:p14="http://schemas.microsoft.com/office/powerpoint/2010/main" val="157470027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112" charset="-128"/>
        <a:cs typeface="ＭＳ Ｐゴシック" pitchFamily="-112"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12"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12"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12"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12"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Tx/>
              <a:buChar char="-"/>
            </a:pPr>
            <a:r>
              <a:rPr lang="en-AU" smtClean="0">
                <a:ea typeface="ＭＳ Ｐゴシック" charset="-128"/>
              </a:rPr>
              <a:t>Joint venture of 4 unis + supported by the State Government in Queensland</a:t>
            </a:r>
          </a:p>
          <a:p>
            <a:pPr marL="171450" indent="-171450">
              <a:buFontTx/>
              <a:buChar char="-"/>
            </a:pPr>
            <a:r>
              <a:rPr lang="en-AU" smtClean="0">
                <a:ea typeface="ＭＳ Ｐゴシック" charset="-128"/>
              </a:rPr>
              <a:t>Based in Brisbane, Queensland, Australia - </a:t>
            </a:r>
          </a:p>
          <a:p>
            <a:pPr marL="171450" indent="-171450">
              <a:buFontTx/>
              <a:buChar char="-"/>
            </a:pPr>
            <a:r>
              <a:rPr lang="en-AU" smtClean="0">
                <a:ea typeface="ＭＳ Ｐゴシック" charset="-128"/>
              </a:rPr>
              <a:t>Created 7 years ago</a:t>
            </a:r>
          </a:p>
          <a:p>
            <a:pPr marL="171450" indent="-171450">
              <a:buFontTx/>
              <a:buChar char="-"/>
            </a:pPr>
            <a:endParaRPr lang="en-AU" smtClean="0">
              <a:ea typeface="ＭＳ Ｐゴシック" charset="-128"/>
            </a:endParaRP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888659B8-C37F-4CBA-8137-ACE03242E133}" type="slidenum">
              <a:rPr lang="en-US" sz="1200"/>
              <a:pPr eaLnBrk="1" hangingPunct="1"/>
              <a:t>1</a:t>
            </a:fld>
            <a:endParaRPr lang="en-US" sz="1200"/>
          </a:p>
        </p:txBody>
      </p:sp>
    </p:spTree>
    <p:extLst>
      <p:ext uri="{BB962C8B-B14F-4D97-AF65-F5344CB8AC3E}">
        <p14:creationId xmlns:p14="http://schemas.microsoft.com/office/powerpoint/2010/main" val="11698016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pPr>
            <a:endParaRPr lang="en-US" smtClean="0">
              <a:ea typeface="ＭＳ Ｐゴシック" charset="-128"/>
            </a:endParaRP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012F89E1-076E-4189-8194-E3B29944B7CA}" type="slidenum">
              <a:rPr lang="en-US" sz="1300"/>
              <a:pPr eaLnBrk="1" hangingPunct="1"/>
              <a:t>2</a:t>
            </a:fld>
            <a:endParaRPr lang="en-US" sz="1300"/>
          </a:p>
        </p:txBody>
      </p:sp>
      <p:sp>
        <p:nvSpPr>
          <p:cNvPr id="21509" name="Footer Placeholder 1"/>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r>
              <a:rPr lang="en-US" sz="1300" smtClean="0"/>
              <a:t>© 2013 International WaterCentre</a:t>
            </a:r>
          </a:p>
        </p:txBody>
      </p:sp>
      <p:sp>
        <p:nvSpPr>
          <p:cNvPr id="21510" name="Date Placeholder 3"/>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endParaRPr lang="en-US" sz="1300"/>
          </a:p>
        </p:txBody>
      </p:sp>
    </p:spTree>
    <p:extLst>
      <p:ext uri="{BB962C8B-B14F-4D97-AF65-F5344CB8AC3E}">
        <p14:creationId xmlns:p14="http://schemas.microsoft.com/office/powerpoint/2010/main" val="3371104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ea typeface="ＭＳ Ｐゴシック" charset="-128"/>
            </a:endParaRP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00B72B2F-D988-4852-BFA9-B2E031846C8E}" type="slidenum">
              <a:rPr lang="en-US" sz="1200"/>
              <a:pPr eaLnBrk="1" hangingPunct="1"/>
              <a:t>3</a:t>
            </a:fld>
            <a:endParaRPr lang="en-US" sz="1200"/>
          </a:p>
        </p:txBody>
      </p:sp>
    </p:spTree>
    <p:extLst>
      <p:ext uri="{BB962C8B-B14F-4D97-AF65-F5344CB8AC3E}">
        <p14:creationId xmlns:p14="http://schemas.microsoft.com/office/powerpoint/2010/main" val="10369606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ea typeface="ＭＳ Ｐゴシック" charset="-128"/>
            </a:endParaRPr>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08FFA696-DC0A-4658-B160-CBB8ECA9C7C0}" type="slidenum">
              <a:rPr lang="en-US" sz="1200"/>
              <a:pPr eaLnBrk="1" hangingPunct="1"/>
              <a:t>4</a:t>
            </a:fld>
            <a:endParaRPr lang="en-US" sz="1200"/>
          </a:p>
        </p:txBody>
      </p:sp>
    </p:spTree>
    <p:extLst>
      <p:ext uri="{BB962C8B-B14F-4D97-AF65-F5344CB8AC3E}">
        <p14:creationId xmlns:p14="http://schemas.microsoft.com/office/powerpoint/2010/main" val="14741949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ea typeface="ＭＳ Ｐゴシック" charset="-128"/>
            </a:endParaRPr>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F97E2D06-6B6C-49B4-A461-A7EBC0F3171D}" type="slidenum">
              <a:rPr lang="en-US" sz="1200"/>
              <a:pPr eaLnBrk="1" hangingPunct="1"/>
              <a:t>5</a:t>
            </a:fld>
            <a:endParaRPr lang="en-US" sz="1200"/>
          </a:p>
        </p:txBody>
      </p:sp>
    </p:spTree>
    <p:extLst>
      <p:ext uri="{BB962C8B-B14F-4D97-AF65-F5344CB8AC3E}">
        <p14:creationId xmlns:p14="http://schemas.microsoft.com/office/powerpoint/2010/main" val="3073244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defRPr/>
            </a:pPr>
            <a:r>
              <a:rPr lang="en-AU" dirty="0" smtClean="0"/>
              <a:t>The international </a:t>
            </a:r>
            <a:r>
              <a:rPr lang="en-AU" dirty="0" err="1" smtClean="0"/>
              <a:t>watercentre</a:t>
            </a:r>
            <a:r>
              <a:rPr lang="en-AU" dirty="0" smtClean="0"/>
              <a:t> was created through a partnership of these four universities, in an effort to bring together the best of Australia’s research and education skills in integrated water management</a:t>
            </a:r>
          </a:p>
          <a:p>
            <a:pPr eaLnBrk="1" hangingPunct="1">
              <a:spcBef>
                <a:spcPct val="0"/>
              </a:spcBef>
              <a:defRPr/>
            </a:pPr>
            <a:endParaRPr lang="en-AU" dirty="0" smtClean="0"/>
          </a:p>
          <a:p>
            <a:pPr eaLnBrk="1" hangingPunct="1">
              <a:spcBef>
                <a:spcPct val="0"/>
              </a:spcBef>
              <a:defRPr/>
            </a:pPr>
            <a:r>
              <a:rPr lang="en-AU" dirty="0" smtClean="0"/>
              <a:t>Our vision to contribute in a significant way to water leadership for the future,</a:t>
            </a:r>
          </a:p>
          <a:p>
            <a:pPr eaLnBrk="1" hangingPunct="1">
              <a:spcBef>
                <a:spcPct val="0"/>
              </a:spcBef>
              <a:defRPr/>
            </a:pPr>
            <a:endParaRPr lang="en-AU" dirty="0" smtClean="0"/>
          </a:p>
          <a:p>
            <a:pPr eaLnBrk="1" hangingPunct="1">
              <a:spcBef>
                <a:spcPct val="0"/>
              </a:spcBef>
              <a:defRPr/>
            </a:pPr>
            <a:r>
              <a:rPr lang="en-AU" dirty="0" smtClean="0"/>
              <a:t>Primarily by </a:t>
            </a:r>
            <a:r>
              <a:rPr lang="en-US" i="1" dirty="0" smtClean="0">
                <a:solidFill>
                  <a:schemeClr val="accent5"/>
                </a:solidFill>
              </a:rPr>
              <a:t>Changing the way people think about, act and solve complex water management challenges</a:t>
            </a:r>
          </a:p>
          <a:p>
            <a:pPr eaLnBrk="1" hangingPunct="1">
              <a:spcBef>
                <a:spcPct val="0"/>
              </a:spcBef>
              <a:defRPr/>
            </a:pPr>
            <a:endParaRPr lang="en-US" i="1" dirty="0" smtClean="0">
              <a:solidFill>
                <a:schemeClr val="accent5"/>
              </a:solidFill>
            </a:endParaRPr>
          </a:p>
          <a:p>
            <a:pPr eaLnBrk="1" hangingPunct="1">
              <a:spcBef>
                <a:spcPct val="0"/>
              </a:spcBef>
              <a:defRPr/>
            </a:pPr>
            <a:r>
              <a:rPr lang="en-AU" dirty="0" smtClean="0"/>
              <a:t>Guided by that goal, we take a very inclusive approach to water management and in essence seek to blend science with humanity</a:t>
            </a:r>
          </a:p>
          <a:p>
            <a:pPr eaLnBrk="1" hangingPunct="1">
              <a:spcBef>
                <a:spcPct val="0"/>
              </a:spcBef>
              <a:defRPr/>
            </a:pPr>
            <a:endParaRPr lang="en-AU" dirty="0" smtClean="0"/>
          </a:p>
          <a:p>
            <a:pPr eaLnBrk="1" hangingPunct="1">
              <a:spcBef>
                <a:spcPct val="0"/>
              </a:spcBef>
              <a:defRPr/>
            </a:pPr>
            <a:r>
              <a:rPr lang="en-AU" dirty="0" smtClean="0"/>
              <a:t>We do through by delivering through 4 program areas…..NEXT</a:t>
            </a: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FD44A04-6DBC-4FC7-98BF-1D95C32D5045}" type="slidenum">
              <a:rPr lang="en-AU" smtClean="0"/>
              <a:pPr eaLnBrk="1" hangingPunct="1"/>
              <a:t>12</a:t>
            </a:fld>
            <a:endParaRPr lang="en-AU" smtClean="0"/>
          </a:p>
        </p:txBody>
      </p:sp>
    </p:spTree>
    <p:extLst>
      <p:ext uri="{BB962C8B-B14F-4D97-AF65-F5344CB8AC3E}">
        <p14:creationId xmlns:p14="http://schemas.microsoft.com/office/powerpoint/2010/main" val="12757780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200" dirty="0" smtClean="0"/>
              <a:t>Integrated Water Management…….requires a BIG view to water management</a:t>
            </a:r>
            <a:endParaRPr lang="en-AU" dirty="0" smtClean="0"/>
          </a:p>
          <a:p>
            <a:r>
              <a:rPr lang="en-AU" dirty="0" smtClean="0"/>
              <a:t>that means bringing together a diversity of skills sets and disciplines with this huge diversity of issues, so that we don’t end up with projects that cant be applied in the real world.</a:t>
            </a:r>
          </a:p>
          <a:p>
            <a:pPr>
              <a:buFontTx/>
              <a:buNone/>
            </a:pPr>
            <a:r>
              <a:rPr lang="en-US" b="1" dirty="0" smtClean="0">
                <a:ea typeface="ＭＳ Ｐゴシック" charset="-128"/>
              </a:rPr>
              <a:t>The literature tells us </a:t>
            </a:r>
          </a:p>
          <a:p>
            <a:r>
              <a:rPr lang="en-AU" dirty="0" smtClean="0">
                <a:ea typeface="ＭＳ Ｐゴシック" charset="-128"/>
              </a:rPr>
              <a:t>Understanding of biophysical </a:t>
            </a:r>
            <a:r>
              <a:rPr lang="en-AU" dirty="0" err="1" smtClean="0">
                <a:ea typeface="ＭＳ Ｐゴシック" charset="-128"/>
              </a:rPr>
              <a:t>systesms</a:t>
            </a:r>
            <a:r>
              <a:rPr lang="en-AU" dirty="0" smtClean="0">
                <a:ea typeface="ＭＳ Ｐゴシック" charset="-128"/>
              </a:rPr>
              <a:t> present challenges, but many bottlenecks in water management are </a:t>
            </a:r>
            <a:r>
              <a:rPr lang="en-AU" dirty="0" smtClean="0">
                <a:solidFill>
                  <a:srgbClr val="FF0000"/>
                </a:solidFill>
                <a:ea typeface="ＭＳ Ｐゴシック" charset="-128"/>
              </a:rPr>
              <a:t>socio-institutional rather than technical </a:t>
            </a:r>
            <a:r>
              <a:rPr lang="en-AU" dirty="0" smtClean="0">
                <a:ea typeface="ＭＳ Ｐゴシック" charset="-128"/>
              </a:rPr>
              <a:t>(Brown &amp; </a:t>
            </a:r>
            <a:r>
              <a:rPr lang="en-AU" dirty="0" err="1" smtClean="0">
                <a:ea typeface="ＭＳ Ｐゴシック" charset="-128"/>
              </a:rPr>
              <a:t>Farrelly</a:t>
            </a:r>
            <a:r>
              <a:rPr lang="en-AU" dirty="0" smtClean="0">
                <a:ea typeface="ＭＳ Ｐゴシック" charset="-128"/>
              </a:rPr>
              <a:t> 2009)</a:t>
            </a:r>
            <a:endParaRPr lang="en-US" dirty="0" smtClean="0">
              <a:ea typeface="ＭＳ Ｐゴシック" charset="-128"/>
            </a:endParaRPr>
          </a:p>
          <a:p>
            <a:r>
              <a:rPr lang="en-US" dirty="0" smtClean="0">
                <a:ea typeface="ＭＳ Ｐゴシック" charset="-128"/>
              </a:rPr>
              <a:t>Institutional and governance issues are common barriers to good water management </a:t>
            </a:r>
          </a:p>
          <a:p>
            <a:r>
              <a:rPr lang="en-US" dirty="0" smtClean="0">
                <a:ea typeface="ＭＳ Ｐゴシック" charset="-128"/>
              </a:rPr>
              <a:t>There are </a:t>
            </a:r>
            <a:r>
              <a:rPr lang="en-US" dirty="0" smtClean="0">
                <a:solidFill>
                  <a:srgbClr val="FF0000"/>
                </a:solidFill>
                <a:ea typeface="ＭＳ Ｐゴシック" charset="-128"/>
              </a:rPr>
              <a:t>socio-technical </a:t>
            </a:r>
            <a:r>
              <a:rPr lang="en-US" dirty="0" smtClean="0">
                <a:ea typeface="ＭＳ Ｐゴシック" charset="-128"/>
              </a:rPr>
              <a:t>solutions and frameworks for sustainable urban water management (Brown, 2008, </a:t>
            </a:r>
            <a:r>
              <a:rPr lang="en-US" dirty="0" err="1" smtClean="0">
                <a:ea typeface="ＭＳ Ｐゴシック" charset="-128"/>
              </a:rPr>
              <a:t>Monash</a:t>
            </a:r>
            <a:r>
              <a:rPr lang="en-US" dirty="0" smtClean="0">
                <a:ea typeface="ＭＳ Ｐゴシック" charset="-128"/>
              </a:rPr>
              <a:t> University)</a:t>
            </a:r>
          </a:p>
          <a:p>
            <a:r>
              <a:rPr lang="en-US" dirty="0" smtClean="0">
                <a:ea typeface="ＭＳ Ｐゴシック" charset="-128"/>
              </a:rPr>
              <a:t>Public management faces </a:t>
            </a:r>
            <a:r>
              <a:rPr lang="en-US" dirty="0" smtClean="0">
                <a:solidFill>
                  <a:srgbClr val="FF0000"/>
                </a:solidFill>
                <a:ea typeface="ＭＳ Ｐゴシック" charset="-128"/>
              </a:rPr>
              <a:t>‘wicked problems</a:t>
            </a:r>
            <a:r>
              <a:rPr lang="en-US" dirty="0" smtClean="0">
                <a:ea typeface="ＭＳ Ｐゴシック" charset="-128"/>
              </a:rPr>
              <a:t>’, these can be solved through </a:t>
            </a:r>
            <a:r>
              <a:rPr lang="en-US" dirty="0" smtClean="0">
                <a:solidFill>
                  <a:srgbClr val="FF0000"/>
                </a:solidFill>
                <a:ea typeface="ＭＳ Ｐゴシック" charset="-128"/>
              </a:rPr>
              <a:t>collaboration and joined-up government </a:t>
            </a:r>
            <a:r>
              <a:rPr lang="en-US" dirty="0" smtClean="0">
                <a:ea typeface="ＭＳ Ｐゴシック" charset="-128"/>
              </a:rPr>
              <a:t>(Head and Alford 2008)</a:t>
            </a:r>
          </a:p>
          <a:p>
            <a:endParaRPr lang="en-AU" dirty="0" smtClean="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45B6303-D771-4983-89CA-8B9E2A231CD9}" type="slidenum">
              <a:rPr lang="en-AU" smtClean="0"/>
              <a:pPr eaLnBrk="1" hangingPunct="1"/>
              <a:t>13</a:t>
            </a:fld>
            <a:endParaRPr lang="en-AU" smtClean="0"/>
          </a:p>
        </p:txBody>
      </p:sp>
    </p:spTree>
    <p:extLst>
      <p:ext uri="{BB962C8B-B14F-4D97-AF65-F5344CB8AC3E}">
        <p14:creationId xmlns:p14="http://schemas.microsoft.com/office/powerpoint/2010/main" val="136198629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8" descr="title-bg-v1"/>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0" y="0"/>
            <a:ext cx="9140825" cy="613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2"/>
          <p:cNvGrpSpPr>
            <a:grpSpLocks noChangeAspect="1"/>
          </p:cNvGrpSpPr>
          <p:nvPr userDrawn="1"/>
        </p:nvGrpSpPr>
        <p:grpSpPr bwMode="auto">
          <a:xfrm>
            <a:off x="4552950" y="4732338"/>
            <a:ext cx="3979863" cy="900112"/>
            <a:chOff x="1927" y="1113"/>
            <a:chExt cx="2279" cy="517"/>
          </a:xfrm>
        </p:grpSpPr>
        <p:sp>
          <p:nvSpPr>
            <p:cNvPr id="6" name="Freeform 13"/>
            <p:cNvSpPr>
              <a:spLocks noChangeAspect="1"/>
            </p:cNvSpPr>
            <p:nvPr/>
          </p:nvSpPr>
          <p:spPr bwMode="auto">
            <a:xfrm>
              <a:off x="1927" y="1431"/>
              <a:ext cx="1686" cy="185"/>
            </a:xfrm>
            <a:custGeom>
              <a:avLst/>
              <a:gdLst>
                <a:gd name="T0" fmla="*/ 1422 w 1686"/>
                <a:gd name="T1" fmla="*/ 166 h 185"/>
                <a:gd name="T2" fmla="*/ 1362 w 1686"/>
                <a:gd name="T3" fmla="*/ 173 h 185"/>
                <a:gd name="T4" fmla="*/ 1291 w 1686"/>
                <a:gd name="T5" fmla="*/ 165 h 185"/>
                <a:gd name="T6" fmla="*/ 1229 w 1686"/>
                <a:gd name="T7" fmla="*/ 151 h 185"/>
                <a:gd name="T8" fmla="*/ 1176 w 1686"/>
                <a:gd name="T9" fmla="*/ 148 h 185"/>
                <a:gd name="T10" fmla="*/ 1123 w 1686"/>
                <a:gd name="T11" fmla="*/ 156 h 185"/>
                <a:gd name="T12" fmla="*/ 1019 w 1686"/>
                <a:gd name="T13" fmla="*/ 180 h 185"/>
                <a:gd name="T14" fmla="*/ 953 w 1686"/>
                <a:gd name="T15" fmla="*/ 185 h 185"/>
                <a:gd name="T16" fmla="*/ 888 w 1686"/>
                <a:gd name="T17" fmla="*/ 176 h 185"/>
                <a:gd name="T18" fmla="*/ 781 w 1686"/>
                <a:gd name="T19" fmla="*/ 143 h 185"/>
                <a:gd name="T20" fmla="*/ 704 w 1686"/>
                <a:gd name="T21" fmla="*/ 125 h 185"/>
                <a:gd name="T22" fmla="*/ 623 w 1686"/>
                <a:gd name="T23" fmla="*/ 118 h 185"/>
                <a:gd name="T24" fmla="*/ 575 w 1686"/>
                <a:gd name="T25" fmla="*/ 122 h 185"/>
                <a:gd name="T26" fmla="*/ 525 w 1686"/>
                <a:gd name="T27" fmla="*/ 132 h 185"/>
                <a:gd name="T28" fmla="*/ 443 w 1686"/>
                <a:gd name="T29" fmla="*/ 153 h 185"/>
                <a:gd name="T30" fmla="*/ 388 w 1686"/>
                <a:gd name="T31" fmla="*/ 158 h 185"/>
                <a:gd name="T32" fmla="*/ 317 w 1686"/>
                <a:gd name="T33" fmla="*/ 155 h 185"/>
                <a:gd name="T34" fmla="*/ 272 w 1686"/>
                <a:gd name="T35" fmla="*/ 146 h 185"/>
                <a:gd name="T36" fmla="*/ 234 w 1686"/>
                <a:gd name="T37" fmla="*/ 132 h 185"/>
                <a:gd name="T38" fmla="*/ 160 w 1686"/>
                <a:gd name="T39" fmla="*/ 86 h 185"/>
                <a:gd name="T40" fmla="*/ 102 w 1686"/>
                <a:gd name="T41" fmla="*/ 43 h 185"/>
                <a:gd name="T42" fmla="*/ 42 w 1686"/>
                <a:gd name="T43" fmla="*/ 12 h 185"/>
                <a:gd name="T44" fmla="*/ 0 w 1686"/>
                <a:gd name="T45" fmla="*/ 0 h 185"/>
                <a:gd name="T46" fmla="*/ 39 w 1686"/>
                <a:gd name="T47" fmla="*/ 8 h 185"/>
                <a:gd name="T48" fmla="*/ 77 w 1686"/>
                <a:gd name="T49" fmla="*/ 22 h 185"/>
                <a:gd name="T50" fmla="*/ 141 w 1686"/>
                <a:gd name="T51" fmla="*/ 58 h 185"/>
                <a:gd name="T52" fmla="*/ 218 w 1686"/>
                <a:gd name="T53" fmla="*/ 106 h 185"/>
                <a:gd name="T54" fmla="*/ 272 w 1686"/>
                <a:gd name="T55" fmla="*/ 130 h 185"/>
                <a:gd name="T56" fmla="*/ 317 w 1686"/>
                <a:gd name="T57" fmla="*/ 140 h 185"/>
                <a:gd name="T58" fmla="*/ 410 w 1686"/>
                <a:gd name="T59" fmla="*/ 142 h 185"/>
                <a:gd name="T60" fmla="*/ 467 w 1686"/>
                <a:gd name="T61" fmla="*/ 132 h 185"/>
                <a:gd name="T62" fmla="*/ 532 w 1686"/>
                <a:gd name="T63" fmla="*/ 114 h 185"/>
                <a:gd name="T64" fmla="*/ 602 w 1686"/>
                <a:gd name="T65" fmla="*/ 103 h 185"/>
                <a:gd name="T66" fmla="*/ 681 w 1686"/>
                <a:gd name="T67" fmla="*/ 106 h 185"/>
                <a:gd name="T68" fmla="*/ 763 w 1686"/>
                <a:gd name="T69" fmla="*/ 122 h 185"/>
                <a:gd name="T70" fmla="*/ 872 w 1686"/>
                <a:gd name="T71" fmla="*/ 156 h 185"/>
                <a:gd name="T72" fmla="*/ 932 w 1686"/>
                <a:gd name="T73" fmla="*/ 168 h 185"/>
                <a:gd name="T74" fmla="*/ 977 w 1686"/>
                <a:gd name="T75" fmla="*/ 169 h 185"/>
                <a:gd name="T76" fmla="*/ 1045 w 1686"/>
                <a:gd name="T77" fmla="*/ 160 h 185"/>
                <a:gd name="T78" fmla="*/ 1141 w 1686"/>
                <a:gd name="T79" fmla="*/ 136 h 185"/>
                <a:gd name="T80" fmla="*/ 1188 w 1686"/>
                <a:gd name="T81" fmla="*/ 133 h 185"/>
                <a:gd name="T82" fmla="*/ 1244 w 1686"/>
                <a:gd name="T83" fmla="*/ 138 h 185"/>
                <a:gd name="T84" fmla="*/ 1311 w 1686"/>
                <a:gd name="T85" fmla="*/ 154 h 185"/>
                <a:gd name="T86" fmla="*/ 1354 w 1686"/>
                <a:gd name="T87" fmla="*/ 158 h 185"/>
                <a:gd name="T88" fmla="*/ 1409 w 1686"/>
                <a:gd name="T89" fmla="*/ 153 h 185"/>
                <a:gd name="T90" fmla="*/ 1511 w 1686"/>
                <a:gd name="T91" fmla="*/ 129 h 185"/>
                <a:gd name="T92" fmla="*/ 1555 w 1686"/>
                <a:gd name="T93" fmla="*/ 124 h 185"/>
                <a:gd name="T94" fmla="*/ 1603 w 1686"/>
                <a:gd name="T95" fmla="*/ 127 h 185"/>
                <a:gd name="T96" fmla="*/ 1643 w 1686"/>
                <a:gd name="T97" fmla="*/ 137 h 185"/>
                <a:gd name="T98" fmla="*/ 1659 w 1686"/>
                <a:gd name="T99" fmla="*/ 149 h 185"/>
                <a:gd name="T100" fmla="*/ 1598 w 1686"/>
                <a:gd name="T101" fmla="*/ 137 h 185"/>
                <a:gd name="T102" fmla="*/ 1548 w 1686"/>
                <a:gd name="T103" fmla="*/ 137 h 185"/>
                <a:gd name="T104" fmla="*/ 1490 w 1686"/>
                <a:gd name="T105" fmla="*/ 148 h 185"/>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686" h="185">
                  <a:moveTo>
                    <a:pt x="1474" y="153"/>
                  </a:moveTo>
                  <a:lnTo>
                    <a:pt x="1446" y="160"/>
                  </a:lnTo>
                  <a:lnTo>
                    <a:pt x="1434" y="163"/>
                  </a:lnTo>
                  <a:lnTo>
                    <a:pt x="1422" y="166"/>
                  </a:lnTo>
                  <a:lnTo>
                    <a:pt x="1400" y="170"/>
                  </a:lnTo>
                  <a:lnTo>
                    <a:pt x="1380" y="172"/>
                  </a:lnTo>
                  <a:lnTo>
                    <a:pt x="1370" y="173"/>
                  </a:lnTo>
                  <a:lnTo>
                    <a:pt x="1362" y="173"/>
                  </a:lnTo>
                  <a:lnTo>
                    <a:pt x="1345" y="173"/>
                  </a:lnTo>
                  <a:lnTo>
                    <a:pt x="1330" y="172"/>
                  </a:lnTo>
                  <a:lnTo>
                    <a:pt x="1316" y="170"/>
                  </a:lnTo>
                  <a:lnTo>
                    <a:pt x="1291" y="165"/>
                  </a:lnTo>
                  <a:lnTo>
                    <a:pt x="1267" y="159"/>
                  </a:lnTo>
                  <a:lnTo>
                    <a:pt x="1255" y="156"/>
                  </a:lnTo>
                  <a:lnTo>
                    <a:pt x="1242" y="153"/>
                  </a:lnTo>
                  <a:lnTo>
                    <a:pt x="1229" y="151"/>
                  </a:lnTo>
                  <a:lnTo>
                    <a:pt x="1215" y="149"/>
                  </a:lnTo>
                  <a:lnTo>
                    <a:pt x="1201" y="149"/>
                  </a:lnTo>
                  <a:lnTo>
                    <a:pt x="1188" y="148"/>
                  </a:lnTo>
                  <a:lnTo>
                    <a:pt x="1176" y="148"/>
                  </a:lnTo>
                  <a:lnTo>
                    <a:pt x="1165" y="149"/>
                  </a:lnTo>
                  <a:lnTo>
                    <a:pt x="1143" y="152"/>
                  </a:lnTo>
                  <a:lnTo>
                    <a:pt x="1133" y="154"/>
                  </a:lnTo>
                  <a:lnTo>
                    <a:pt x="1123" y="156"/>
                  </a:lnTo>
                  <a:lnTo>
                    <a:pt x="1081" y="167"/>
                  </a:lnTo>
                  <a:lnTo>
                    <a:pt x="1059" y="173"/>
                  </a:lnTo>
                  <a:lnTo>
                    <a:pt x="1035" y="178"/>
                  </a:lnTo>
                  <a:lnTo>
                    <a:pt x="1019" y="180"/>
                  </a:lnTo>
                  <a:lnTo>
                    <a:pt x="1005" y="182"/>
                  </a:lnTo>
                  <a:lnTo>
                    <a:pt x="978" y="184"/>
                  </a:lnTo>
                  <a:lnTo>
                    <a:pt x="965" y="185"/>
                  </a:lnTo>
                  <a:lnTo>
                    <a:pt x="953" y="185"/>
                  </a:lnTo>
                  <a:lnTo>
                    <a:pt x="941" y="184"/>
                  </a:lnTo>
                  <a:lnTo>
                    <a:pt x="930" y="183"/>
                  </a:lnTo>
                  <a:lnTo>
                    <a:pt x="909" y="180"/>
                  </a:lnTo>
                  <a:lnTo>
                    <a:pt x="888" y="176"/>
                  </a:lnTo>
                  <a:lnTo>
                    <a:pt x="868" y="171"/>
                  </a:lnTo>
                  <a:lnTo>
                    <a:pt x="849" y="165"/>
                  </a:lnTo>
                  <a:lnTo>
                    <a:pt x="803" y="150"/>
                  </a:lnTo>
                  <a:lnTo>
                    <a:pt x="781" y="143"/>
                  </a:lnTo>
                  <a:lnTo>
                    <a:pt x="760" y="137"/>
                  </a:lnTo>
                  <a:lnTo>
                    <a:pt x="738" y="132"/>
                  </a:lnTo>
                  <a:lnTo>
                    <a:pt x="716" y="127"/>
                  </a:lnTo>
                  <a:lnTo>
                    <a:pt x="704" y="125"/>
                  </a:lnTo>
                  <a:lnTo>
                    <a:pt x="692" y="123"/>
                  </a:lnTo>
                  <a:lnTo>
                    <a:pt x="666" y="121"/>
                  </a:lnTo>
                  <a:lnTo>
                    <a:pt x="644" y="119"/>
                  </a:lnTo>
                  <a:lnTo>
                    <a:pt x="623" y="118"/>
                  </a:lnTo>
                  <a:lnTo>
                    <a:pt x="603" y="119"/>
                  </a:lnTo>
                  <a:lnTo>
                    <a:pt x="594" y="120"/>
                  </a:lnTo>
                  <a:lnTo>
                    <a:pt x="584" y="121"/>
                  </a:lnTo>
                  <a:lnTo>
                    <a:pt x="575" y="122"/>
                  </a:lnTo>
                  <a:lnTo>
                    <a:pt x="564" y="123"/>
                  </a:lnTo>
                  <a:lnTo>
                    <a:pt x="545" y="127"/>
                  </a:lnTo>
                  <a:lnTo>
                    <a:pt x="536" y="129"/>
                  </a:lnTo>
                  <a:lnTo>
                    <a:pt x="525" y="132"/>
                  </a:lnTo>
                  <a:lnTo>
                    <a:pt x="504" y="138"/>
                  </a:lnTo>
                  <a:lnTo>
                    <a:pt x="471" y="147"/>
                  </a:lnTo>
                  <a:lnTo>
                    <a:pt x="453" y="151"/>
                  </a:lnTo>
                  <a:lnTo>
                    <a:pt x="443" y="153"/>
                  </a:lnTo>
                  <a:lnTo>
                    <a:pt x="433" y="155"/>
                  </a:lnTo>
                  <a:lnTo>
                    <a:pt x="412" y="157"/>
                  </a:lnTo>
                  <a:lnTo>
                    <a:pt x="400" y="158"/>
                  </a:lnTo>
                  <a:lnTo>
                    <a:pt x="388" y="158"/>
                  </a:lnTo>
                  <a:lnTo>
                    <a:pt x="361" y="158"/>
                  </a:lnTo>
                  <a:lnTo>
                    <a:pt x="346" y="158"/>
                  </a:lnTo>
                  <a:lnTo>
                    <a:pt x="330" y="157"/>
                  </a:lnTo>
                  <a:lnTo>
                    <a:pt x="317" y="155"/>
                  </a:lnTo>
                  <a:lnTo>
                    <a:pt x="305" y="154"/>
                  </a:lnTo>
                  <a:lnTo>
                    <a:pt x="293" y="152"/>
                  </a:lnTo>
                  <a:lnTo>
                    <a:pt x="282" y="149"/>
                  </a:lnTo>
                  <a:lnTo>
                    <a:pt x="272" y="146"/>
                  </a:lnTo>
                  <a:lnTo>
                    <a:pt x="261" y="143"/>
                  </a:lnTo>
                  <a:lnTo>
                    <a:pt x="251" y="139"/>
                  </a:lnTo>
                  <a:lnTo>
                    <a:pt x="242" y="135"/>
                  </a:lnTo>
                  <a:lnTo>
                    <a:pt x="234" y="132"/>
                  </a:lnTo>
                  <a:lnTo>
                    <a:pt x="213" y="121"/>
                  </a:lnTo>
                  <a:lnTo>
                    <a:pt x="198" y="112"/>
                  </a:lnTo>
                  <a:lnTo>
                    <a:pt x="180" y="100"/>
                  </a:lnTo>
                  <a:lnTo>
                    <a:pt x="160" y="86"/>
                  </a:lnTo>
                  <a:lnTo>
                    <a:pt x="137" y="68"/>
                  </a:lnTo>
                  <a:lnTo>
                    <a:pt x="124" y="58"/>
                  </a:lnTo>
                  <a:lnTo>
                    <a:pt x="110" y="48"/>
                  </a:lnTo>
                  <a:lnTo>
                    <a:pt x="102" y="43"/>
                  </a:lnTo>
                  <a:lnTo>
                    <a:pt x="95" y="38"/>
                  </a:lnTo>
                  <a:lnTo>
                    <a:pt x="78" y="29"/>
                  </a:lnTo>
                  <a:lnTo>
                    <a:pt x="61" y="20"/>
                  </a:lnTo>
                  <a:lnTo>
                    <a:pt x="42" y="12"/>
                  </a:lnTo>
                  <a:lnTo>
                    <a:pt x="32" y="9"/>
                  </a:lnTo>
                  <a:lnTo>
                    <a:pt x="22" y="6"/>
                  </a:lnTo>
                  <a:lnTo>
                    <a:pt x="11" y="3"/>
                  </a:lnTo>
                  <a:lnTo>
                    <a:pt x="0" y="0"/>
                  </a:lnTo>
                  <a:lnTo>
                    <a:pt x="10" y="1"/>
                  </a:lnTo>
                  <a:lnTo>
                    <a:pt x="19" y="3"/>
                  </a:lnTo>
                  <a:lnTo>
                    <a:pt x="29" y="5"/>
                  </a:lnTo>
                  <a:lnTo>
                    <a:pt x="39" y="8"/>
                  </a:lnTo>
                  <a:lnTo>
                    <a:pt x="49" y="11"/>
                  </a:lnTo>
                  <a:lnTo>
                    <a:pt x="58" y="14"/>
                  </a:lnTo>
                  <a:lnTo>
                    <a:pt x="68" y="18"/>
                  </a:lnTo>
                  <a:lnTo>
                    <a:pt x="77" y="22"/>
                  </a:lnTo>
                  <a:lnTo>
                    <a:pt x="95" y="30"/>
                  </a:lnTo>
                  <a:lnTo>
                    <a:pt x="112" y="40"/>
                  </a:lnTo>
                  <a:lnTo>
                    <a:pt x="127" y="49"/>
                  </a:lnTo>
                  <a:lnTo>
                    <a:pt x="141" y="58"/>
                  </a:lnTo>
                  <a:lnTo>
                    <a:pt x="170" y="78"/>
                  </a:lnTo>
                  <a:lnTo>
                    <a:pt x="183" y="86"/>
                  </a:lnTo>
                  <a:lnTo>
                    <a:pt x="196" y="94"/>
                  </a:lnTo>
                  <a:lnTo>
                    <a:pt x="218" y="106"/>
                  </a:lnTo>
                  <a:lnTo>
                    <a:pt x="237" y="116"/>
                  </a:lnTo>
                  <a:lnTo>
                    <a:pt x="252" y="122"/>
                  </a:lnTo>
                  <a:lnTo>
                    <a:pt x="263" y="127"/>
                  </a:lnTo>
                  <a:lnTo>
                    <a:pt x="272" y="130"/>
                  </a:lnTo>
                  <a:lnTo>
                    <a:pt x="278" y="132"/>
                  </a:lnTo>
                  <a:lnTo>
                    <a:pt x="291" y="135"/>
                  </a:lnTo>
                  <a:lnTo>
                    <a:pt x="303" y="137"/>
                  </a:lnTo>
                  <a:lnTo>
                    <a:pt x="317" y="140"/>
                  </a:lnTo>
                  <a:lnTo>
                    <a:pt x="331" y="141"/>
                  </a:lnTo>
                  <a:lnTo>
                    <a:pt x="361" y="143"/>
                  </a:lnTo>
                  <a:lnTo>
                    <a:pt x="387" y="143"/>
                  </a:lnTo>
                  <a:lnTo>
                    <a:pt x="410" y="142"/>
                  </a:lnTo>
                  <a:lnTo>
                    <a:pt x="421" y="140"/>
                  </a:lnTo>
                  <a:lnTo>
                    <a:pt x="431" y="139"/>
                  </a:lnTo>
                  <a:lnTo>
                    <a:pt x="450" y="136"/>
                  </a:lnTo>
                  <a:lnTo>
                    <a:pt x="467" y="132"/>
                  </a:lnTo>
                  <a:lnTo>
                    <a:pt x="484" y="128"/>
                  </a:lnTo>
                  <a:lnTo>
                    <a:pt x="499" y="123"/>
                  </a:lnTo>
                  <a:lnTo>
                    <a:pt x="522" y="117"/>
                  </a:lnTo>
                  <a:lnTo>
                    <a:pt x="532" y="114"/>
                  </a:lnTo>
                  <a:lnTo>
                    <a:pt x="542" y="112"/>
                  </a:lnTo>
                  <a:lnTo>
                    <a:pt x="562" y="108"/>
                  </a:lnTo>
                  <a:lnTo>
                    <a:pt x="583" y="105"/>
                  </a:lnTo>
                  <a:lnTo>
                    <a:pt x="602" y="103"/>
                  </a:lnTo>
                  <a:lnTo>
                    <a:pt x="623" y="103"/>
                  </a:lnTo>
                  <a:lnTo>
                    <a:pt x="644" y="103"/>
                  </a:lnTo>
                  <a:lnTo>
                    <a:pt x="668" y="105"/>
                  </a:lnTo>
                  <a:lnTo>
                    <a:pt x="681" y="106"/>
                  </a:lnTo>
                  <a:lnTo>
                    <a:pt x="694" y="108"/>
                  </a:lnTo>
                  <a:lnTo>
                    <a:pt x="718" y="112"/>
                  </a:lnTo>
                  <a:lnTo>
                    <a:pt x="741" y="117"/>
                  </a:lnTo>
                  <a:lnTo>
                    <a:pt x="763" y="122"/>
                  </a:lnTo>
                  <a:lnTo>
                    <a:pt x="785" y="128"/>
                  </a:lnTo>
                  <a:lnTo>
                    <a:pt x="807" y="135"/>
                  </a:lnTo>
                  <a:lnTo>
                    <a:pt x="854" y="150"/>
                  </a:lnTo>
                  <a:lnTo>
                    <a:pt x="872" y="156"/>
                  </a:lnTo>
                  <a:lnTo>
                    <a:pt x="891" y="161"/>
                  </a:lnTo>
                  <a:lnTo>
                    <a:pt x="911" y="165"/>
                  </a:lnTo>
                  <a:lnTo>
                    <a:pt x="921" y="167"/>
                  </a:lnTo>
                  <a:lnTo>
                    <a:pt x="932" y="168"/>
                  </a:lnTo>
                  <a:lnTo>
                    <a:pt x="942" y="169"/>
                  </a:lnTo>
                  <a:lnTo>
                    <a:pt x="954" y="169"/>
                  </a:lnTo>
                  <a:lnTo>
                    <a:pt x="965" y="169"/>
                  </a:lnTo>
                  <a:lnTo>
                    <a:pt x="977" y="169"/>
                  </a:lnTo>
                  <a:lnTo>
                    <a:pt x="1003" y="167"/>
                  </a:lnTo>
                  <a:lnTo>
                    <a:pt x="1017" y="165"/>
                  </a:lnTo>
                  <a:lnTo>
                    <a:pt x="1032" y="162"/>
                  </a:lnTo>
                  <a:lnTo>
                    <a:pt x="1045" y="160"/>
                  </a:lnTo>
                  <a:lnTo>
                    <a:pt x="1057" y="157"/>
                  </a:lnTo>
                  <a:lnTo>
                    <a:pt x="1079" y="151"/>
                  </a:lnTo>
                  <a:lnTo>
                    <a:pt x="1121" y="141"/>
                  </a:lnTo>
                  <a:lnTo>
                    <a:pt x="1141" y="136"/>
                  </a:lnTo>
                  <a:lnTo>
                    <a:pt x="1152" y="135"/>
                  </a:lnTo>
                  <a:lnTo>
                    <a:pt x="1164" y="134"/>
                  </a:lnTo>
                  <a:lnTo>
                    <a:pt x="1176" y="133"/>
                  </a:lnTo>
                  <a:lnTo>
                    <a:pt x="1188" y="133"/>
                  </a:lnTo>
                  <a:lnTo>
                    <a:pt x="1202" y="133"/>
                  </a:lnTo>
                  <a:lnTo>
                    <a:pt x="1216" y="134"/>
                  </a:lnTo>
                  <a:lnTo>
                    <a:pt x="1230" y="136"/>
                  </a:lnTo>
                  <a:lnTo>
                    <a:pt x="1244" y="138"/>
                  </a:lnTo>
                  <a:lnTo>
                    <a:pt x="1269" y="144"/>
                  </a:lnTo>
                  <a:lnTo>
                    <a:pt x="1293" y="150"/>
                  </a:lnTo>
                  <a:lnTo>
                    <a:pt x="1305" y="153"/>
                  </a:lnTo>
                  <a:lnTo>
                    <a:pt x="1311" y="154"/>
                  </a:lnTo>
                  <a:lnTo>
                    <a:pt x="1318" y="155"/>
                  </a:lnTo>
                  <a:lnTo>
                    <a:pt x="1330" y="157"/>
                  </a:lnTo>
                  <a:lnTo>
                    <a:pt x="1342" y="158"/>
                  </a:lnTo>
                  <a:lnTo>
                    <a:pt x="1354" y="158"/>
                  </a:lnTo>
                  <a:lnTo>
                    <a:pt x="1365" y="158"/>
                  </a:lnTo>
                  <a:lnTo>
                    <a:pt x="1377" y="157"/>
                  </a:lnTo>
                  <a:lnTo>
                    <a:pt x="1387" y="156"/>
                  </a:lnTo>
                  <a:lnTo>
                    <a:pt x="1409" y="153"/>
                  </a:lnTo>
                  <a:lnTo>
                    <a:pt x="1429" y="148"/>
                  </a:lnTo>
                  <a:lnTo>
                    <a:pt x="1450" y="143"/>
                  </a:lnTo>
                  <a:lnTo>
                    <a:pt x="1490" y="133"/>
                  </a:lnTo>
                  <a:lnTo>
                    <a:pt x="1511" y="129"/>
                  </a:lnTo>
                  <a:lnTo>
                    <a:pt x="1521" y="127"/>
                  </a:lnTo>
                  <a:lnTo>
                    <a:pt x="1532" y="125"/>
                  </a:lnTo>
                  <a:lnTo>
                    <a:pt x="1543" y="124"/>
                  </a:lnTo>
                  <a:lnTo>
                    <a:pt x="1555" y="124"/>
                  </a:lnTo>
                  <a:lnTo>
                    <a:pt x="1566" y="124"/>
                  </a:lnTo>
                  <a:lnTo>
                    <a:pt x="1578" y="124"/>
                  </a:lnTo>
                  <a:lnTo>
                    <a:pt x="1590" y="125"/>
                  </a:lnTo>
                  <a:lnTo>
                    <a:pt x="1603" y="127"/>
                  </a:lnTo>
                  <a:lnTo>
                    <a:pt x="1609" y="128"/>
                  </a:lnTo>
                  <a:lnTo>
                    <a:pt x="1616" y="130"/>
                  </a:lnTo>
                  <a:lnTo>
                    <a:pt x="1629" y="133"/>
                  </a:lnTo>
                  <a:lnTo>
                    <a:pt x="1643" y="137"/>
                  </a:lnTo>
                  <a:lnTo>
                    <a:pt x="1657" y="143"/>
                  </a:lnTo>
                  <a:lnTo>
                    <a:pt x="1671" y="149"/>
                  </a:lnTo>
                  <a:lnTo>
                    <a:pt x="1686" y="157"/>
                  </a:lnTo>
                  <a:lnTo>
                    <a:pt x="1659" y="149"/>
                  </a:lnTo>
                  <a:lnTo>
                    <a:pt x="1634" y="143"/>
                  </a:lnTo>
                  <a:lnTo>
                    <a:pt x="1622" y="140"/>
                  </a:lnTo>
                  <a:lnTo>
                    <a:pt x="1610" y="139"/>
                  </a:lnTo>
                  <a:lnTo>
                    <a:pt x="1598" y="137"/>
                  </a:lnTo>
                  <a:lnTo>
                    <a:pt x="1586" y="136"/>
                  </a:lnTo>
                  <a:lnTo>
                    <a:pt x="1574" y="136"/>
                  </a:lnTo>
                  <a:lnTo>
                    <a:pt x="1561" y="136"/>
                  </a:lnTo>
                  <a:lnTo>
                    <a:pt x="1548" y="137"/>
                  </a:lnTo>
                  <a:lnTo>
                    <a:pt x="1535" y="139"/>
                  </a:lnTo>
                  <a:lnTo>
                    <a:pt x="1521" y="141"/>
                  </a:lnTo>
                  <a:lnTo>
                    <a:pt x="1506" y="144"/>
                  </a:lnTo>
                  <a:lnTo>
                    <a:pt x="1490" y="148"/>
                  </a:lnTo>
                  <a:lnTo>
                    <a:pt x="1474" y="153"/>
                  </a:lnTo>
                  <a:close/>
                </a:path>
              </a:pathLst>
            </a:custGeom>
            <a:solidFill>
              <a:srgbClr val="2AB6E9"/>
            </a:solidFill>
            <a:ln w="9525">
              <a:noFill/>
              <a:round/>
              <a:headEnd/>
              <a:tailEnd/>
            </a:ln>
          </p:spPr>
          <p:txBody>
            <a:bodyPr/>
            <a:lstStyle/>
            <a:p>
              <a:pPr>
                <a:defRPr/>
              </a:pPr>
              <a:endParaRPr lang="en-US">
                <a:ea typeface="ＭＳ Ｐゴシック" pitchFamily="-65" charset="-128"/>
              </a:endParaRPr>
            </a:p>
          </p:txBody>
        </p:sp>
        <p:sp>
          <p:nvSpPr>
            <p:cNvPr id="7" name="Rectangle 14"/>
            <p:cNvSpPr>
              <a:spLocks noChangeAspect="1" noChangeArrowheads="1"/>
            </p:cNvSpPr>
            <p:nvPr/>
          </p:nvSpPr>
          <p:spPr bwMode="auto">
            <a:xfrm>
              <a:off x="4195" y="1114"/>
              <a:ext cx="11" cy="451"/>
            </a:xfrm>
            <a:prstGeom prst="rect">
              <a:avLst/>
            </a:prstGeom>
            <a:solidFill>
              <a:srgbClr val="CA3B14"/>
            </a:solidFill>
            <a:ln w="9525">
              <a:noFill/>
              <a:miter lim="800000"/>
              <a:headEnd/>
              <a:tailEnd/>
            </a:ln>
          </p:spPr>
          <p:txBody>
            <a:bodyPr/>
            <a:lstStyle/>
            <a:p>
              <a:pPr>
                <a:defRPr/>
              </a:pPr>
              <a:endParaRPr lang="en-US">
                <a:ea typeface="ＭＳ Ｐゴシック" pitchFamily="-65" charset="-128"/>
              </a:endParaRPr>
            </a:p>
          </p:txBody>
        </p:sp>
        <p:sp>
          <p:nvSpPr>
            <p:cNvPr id="8" name="Freeform 15"/>
            <p:cNvSpPr>
              <a:spLocks noChangeAspect="1" noEditPoints="1"/>
            </p:cNvSpPr>
            <p:nvPr/>
          </p:nvSpPr>
          <p:spPr bwMode="auto">
            <a:xfrm>
              <a:off x="2690" y="1113"/>
              <a:ext cx="1421" cy="74"/>
            </a:xfrm>
            <a:custGeom>
              <a:avLst/>
              <a:gdLst>
                <a:gd name="T0" fmla="*/ 1421 w 1421"/>
                <a:gd name="T1" fmla="*/ 73 h 74"/>
                <a:gd name="T2" fmla="*/ 1282 w 1421"/>
                <a:gd name="T3" fmla="*/ 16 h 74"/>
                <a:gd name="T4" fmla="*/ 1286 w 1421"/>
                <a:gd name="T5" fmla="*/ 0 h 74"/>
                <a:gd name="T6" fmla="*/ 1267 w 1421"/>
                <a:gd name="T7" fmla="*/ 52 h 74"/>
                <a:gd name="T8" fmla="*/ 1286 w 1421"/>
                <a:gd name="T9" fmla="*/ 0 h 74"/>
                <a:gd name="T10" fmla="*/ 1129 w 1421"/>
                <a:gd name="T11" fmla="*/ 1 h 74"/>
                <a:gd name="T12" fmla="*/ 1130 w 1421"/>
                <a:gd name="T13" fmla="*/ 17 h 74"/>
                <a:gd name="T14" fmla="*/ 995 w 1421"/>
                <a:gd name="T15" fmla="*/ 37 h 74"/>
                <a:gd name="T16" fmla="*/ 1003 w 1421"/>
                <a:gd name="T17" fmla="*/ 17 h 74"/>
                <a:gd name="T18" fmla="*/ 1023 w 1421"/>
                <a:gd name="T19" fmla="*/ 9 h 74"/>
                <a:gd name="T20" fmla="*/ 1039 w 1421"/>
                <a:gd name="T21" fmla="*/ 14 h 74"/>
                <a:gd name="T22" fmla="*/ 1051 w 1421"/>
                <a:gd name="T23" fmla="*/ 31 h 74"/>
                <a:gd name="T24" fmla="*/ 1047 w 1421"/>
                <a:gd name="T25" fmla="*/ 53 h 74"/>
                <a:gd name="T26" fmla="*/ 1034 w 1421"/>
                <a:gd name="T27" fmla="*/ 62 h 74"/>
                <a:gd name="T28" fmla="*/ 1017 w 1421"/>
                <a:gd name="T29" fmla="*/ 64 h 74"/>
                <a:gd name="T30" fmla="*/ 1003 w 1421"/>
                <a:gd name="T31" fmla="*/ 57 h 74"/>
                <a:gd name="T32" fmla="*/ 995 w 1421"/>
                <a:gd name="T33" fmla="*/ 43 h 74"/>
                <a:gd name="T34" fmla="*/ 987 w 1421"/>
                <a:gd name="T35" fmla="*/ 51 h 74"/>
                <a:gd name="T36" fmla="*/ 1000 w 1421"/>
                <a:gd name="T37" fmla="*/ 68 h 74"/>
                <a:gd name="T38" fmla="*/ 1023 w 1421"/>
                <a:gd name="T39" fmla="*/ 74 h 74"/>
                <a:gd name="T40" fmla="*/ 1046 w 1421"/>
                <a:gd name="T41" fmla="*/ 68 h 74"/>
                <a:gd name="T42" fmla="*/ 1056 w 1421"/>
                <a:gd name="T43" fmla="*/ 57 h 74"/>
                <a:gd name="T44" fmla="*/ 1061 w 1421"/>
                <a:gd name="T45" fmla="*/ 44 h 74"/>
                <a:gd name="T46" fmla="*/ 1059 w 1421"/>
                <a:gd name="T47" fmla="*/ 23 h 74"/>
                <a:gd name="T48" fmla="*/ 1049 w 1421"/>
                <a:gd name="T49" fmla="*/ 8 h 74"/>
                <a:gd name="T50" fmla="*/ 1032 w 1421"/>
                <a:gd name="T51" fmla="*/ 1 h 74"/>
                <a:gd name="T52" fmla="*/ 1007 w 1421"/>
                <a:gd name="T53" fmla="*/ 3 h 74"/>
                <a:gd name="T54" fmla="*/ 992 w 1421"/>
                <a:gd name="T55" fmla="*/ 14 h 74"/>
                <a:gd name="T56" fmla="*/ 986 w 1421"/>
                <a:gd name="T57" fmla="*/ 26 h 74"/>
                <a:gd name="T58" fmla="*/ 916 w 1421"/>
                <a:gd name="T59" fmla="*/ 1 h 74"/>
                <a:gd name="T60" fmla="*/ 854 w 1421"/>
                <a:gd name="T61" fmla="*/ 1 h 74"/>
                <a:gd name="T62" fmla="*/ 818 w 1421"/>
                <a:gd name="T63" fmla="*/ 73 h 74"/>
                <a:gd name="T64" fmla="*/ 854 w 1421"/>
                <a:gd name="T65" fmla="*/ 1 h 74"/>
                <a:gd name="T66" fmla="*/ 714 w 1421"/>
                <a:gd name="T67" fmla="*/ 16 h 74"/>
                <a:gd name="T68" fmla="*/ 690 w 1421"/>
                <a:gd name="T69" fmla="*/ 73 h 74"/>
                <a:gd name="T70" fmla="*/ 750 w 1421"/>
                <a:gd name="T71" fmla="*/ 73 h 74"/>
                <a:gd name="T72" fmla="*/ 609 w 1421"/>
                <a:gd name="T73" fmla="*/ 57 h 74"/>
                <a:gd name="T74" fmla="*/ 561 w 1421"/>
                <a:gd name="T75" fmla="*/ 73 h 74"/>
                <a:gd name="T76" fmla="*/ 619 w 1421"/>
                <a:gd name="T77" fmla="*/ 1 h 74"/>
                <a:gd name="T78" fmla="*/ 459 w 1421"/>
                <a:gd name="T79" fmla="*/ 10 h 74"/>
                <a:gd name="T80" fmla="*/ 466 w 1421"/>
                <a:gd name="T81" fmla="*/ 16 h 74"/>
                <a:gd name="T82" fmla="*/ 466 w 1421"/>
                <a:gd name="T83" fmla="*/ 27 h 74"/>
                <a:gd name="T84" fmla="*/ 457 w 1421"/>
                <a:gd name="T85" fmla="*/ 32 h 74"/>
                <a:gd name="T86" fmla="*/ 436 w 1421"/>
                <a:gd name="T87" fmla="*/ 1 h 74"/>
                <a:gd name="T88" fmla="*/ 451 w 1421"/>
                <a:gd name="T89" fmla="*/ 42 h 74"/>
                <a:gd name="T90" fmla="*/ 457 w 1421"/>
                <a:gd name="T91" fmla="*/ 44 h 74"/>
                <a:gd name="T92" fmla="*/ 479 w 1421"/>
                <a:gd name="T93" fmla="*/ 73 h 74"/>
                <a:gd name="T94" fmla="*/ 478 w 1421"/>
                <a:gd name="T95" fmla="*/ 53 h 74"/>
                <a:gd name="T96" fmla="*/ 466 w 1421"/>
                <a:gd name="T97" fmla="*/ 39 h 74"/>
                <a:gd name="T98" fmla="*/ 475 w 1421"/>
                <a:gd name="T99" fmla="*/ 32 h 74"/>
                <a:gd name="T100" fmla="*/ 478 w 1421"/>
                <a:gd name="T101" fmla="*/ 21 h 74"/>
                <a:gd name="T102" fmla="*/ 471 w 1421"/>
                <a:gd name="T103" fmla="*/ 6 h 74"/>
                <a:gd name="T104" fmla="*/ 459 w 1421"/>
                <a:gd name="T105" fmla="*/ 1 h 74"/>
                <a:gd name="T106" fmla="*/ 330 w 1421"/>
                <a:gd name="T107" fmla="*/ 1 h 74"/>
                <a:gd name="T108" fmla="*/ 341 w 1421"/>
                <a:gd name="T109" fmla="*/ 64 h 74"/>
                <a:gd name="T110" fmla="*/ 341 w 1421"/>
                <a:gd name="T111" fmla="*/ 32 h 74"/>
                <a:gd name="T112" fmla="*/ 268 w 1421"/>
                <a:gd name="T113" fmla="*/ 1 h 74"/>
                <a:gd name="T114" fmla="*/ 233 w 1421"/>
                <a:gd name="T115" fmla="*/ 73 h 74"/>
                <a:gd name="T116" fmla="*/ 268 w 1421"/>
                <a:gd name="T117" fmla="*/ 1 h 74"/>
                <a:gd name="T118" fmla="*/ 87 w 1421"/>
                <a:gd name="T119" fmla="*/ 1 h 74"/>
                <a:gd name="T120" fmla="*/ 89 w 1421"/>
                <a:gd name="T121" fmla="*/ 17 h 74"/>
                <a:gd name="T122" fmla="*/ 11 w 1421"/>
                <a:gd name="T123" fmla="*/ 1 h 74"/>
                <a:gd name="T124" fmla="*/ 11 w 1421"/>
                <a:gd name="T125" fmla="*/ 1 h 7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421" h="74">
                  <a:moveTo>
                    <a:pt x="1389" y="1"/>
                  </a:moveTo>
                  <a:lnTo>
                    <a:pt x="1378" y="1"/>
                  </a:lnTo>
                  <a:lnTo>
                    <a:pt x="1378" y="73"/>
                  </a:lnTo>
                  <a:lnTo>
                    <a:pt x="1421" y="73"/>
                  </a:lnTo>
                  <a:lnTo>
                    <a:pt x="1421" y="64"/>
                  </a:lnTo>
                  <a:lnTo>
                    <a:pt x="1389" y="64"/>
                  </a:lnTo>
                  <a:lnTo>
                    <a:pt x="1389" y="1"/>
                  </a:lnTo>
                  <a:close/>
                  <a:moveTo>
                    <a:pt x="1282" y="16"/>
                  </a:moveTo>
                  <a:lnTo>
                    <a:pt x="1294" y="42"/>
                  </a:lnTo>
                  <a:lnTo>
                    <a:pt x="1271" y="42"/>
                  </a:lnTo>
                  <a:lnTo>
                    <a:pt x="1282" y="16"/>
                  </a:lnTo>
                  <a:close/>
                  <a:moveTo>
                    <a:pt x="1286" y="0"/>
                  </a:moveTo>
                  <a:lnTo>
                    <a:pt x="1279" y="0"/>
                  </a:lnTo>
                  <a:lnTo>
                    <a:pt x="1248" y="73"/>
                  </a:lnTo>
                  <a:lnTo>
                    <a:pt x="1258" y="73"/>
                  </a:lnTo>
                  <a:lnTo>
                    <a:pt x="1267" y="52"/>
                  </a:lnTo>
                  <a:lnTo>
                    <a:pt x="1298" y="52"/>
                  </a:lnTo>
                  <a:lnTo>
                    <a:pt x="1308" y="73"/>
                  </a:lnTo>
                  <a:lnTo>
                    <a:pt x="1318" y="73"/>
                  </a:lnTo>
                  <a:lnTo>
                    <a:pt x="1286" y="0"/>
                  </a:lnTo>
                  <a:close/>
                  <a:moveTo>
                    <a:pt x="1187" y="1"/>
                  </a:moveTo>
                  <a:lnTo>
                    <a:pt x="1178" y="1"/>
                  </a:lnTo>
                  <a:lnTo>
                    <a:pt x="1178" y="57"/>
                  </a:lnTo>
                  <a:lnTo>
                    <a:pt x="1129" y="1"/>
                  </a:lnTo>
                  <a:lnTo>
                    <a:pt x="1120" y="1"/>
                  </a:lnTo>
                  <a:lnTo>
                    <a:pt x="1120" y="73"/>
                  </a:lnTo>
                  <a:lnTo>
                    <a:pt x="1130" y="73"/>
                  </a:lnTo>
                  <a:lnTo>
                    <a:pt x="1130" y="17"/>
                  </a:lnTo>
                  <a:lnTo>
                    <a:pt x="1178" y="73"/>
                  </a:lnTo>
                  <a:lnTo>
                    <a:pt x="1187" y="73"/>
                  </a:lnTo>
                  <a:lnTo>
                    <a:pt x="1187" y="1"/>
                  </a:lnTo>
                  <a:close/>
                  <a:moveTo>
                    <a:pt x="995" y="37"/>
                  </a:moveTo>
                  <a:lnTo>
                    <a:pt x="995" y="31"/>
                  </a:lnTo>
                  <a:lnTo>
                    <a:pt x="997" y="26"/>
                  </a:lnTo>
                  <a:lnTo>
                    <a:pt x="1000" y="21"/>
                  </a:lnTo>
                  <a:lnTo>
                    <a:pt x="1003" y="17"/>
                  </a:lnTo>
                  <a:lnTo>
                    <a:pt x="1007" y="14"/>
                  </a:lnTo>
                  <a:lnTo>
                    <a:pt x="1012" y="11"/>
                  </a:lnTo>
                  <a:lnTo>
                    <a:pt x="1017" y="10"/>
                  </a:lnTo>
                  <a:lnTo>
                    <a:pt x="1023" y="9"/>
                  </a:lnTo>
                  <a:lnTo>
                    <a:pt x="1029" y="10"/>
                  </a:lnTo>
                  <a:lnTo>
                    <a:pt x="1032" y="11"/>
                  </a:lnTo>
                  <a:lnTo>
                    <a:pt x="1034" y="11"/>
                  </a:lnTo>
                  <a:lnTo>
                    <a:pt x="1039" y="14"/>
                  </a:lnTo>
                  <a:lnTo>
                    <a:pt x="1043" y="17"/>
                  </a:lnTo>
                  <a:lnTo>
                    <a:pt x="1047" y="21"/>
                  </a:lnTo>
                  <a:lnTo>
                    <a:pt x="1049" y="26"/>
                  </a:lnTo>
                  <a:lnTo>
                    <a:pt x="1051" y="31"/>
                  </a:lnTo>
                  <a:lnTo>
                    <a:pt x="1051" y="37"/>
                  </a:lnTo>
                  <a:lnTo>
                    <a:pt x="1051" y="43"/>
                  </a:lnTo>
                  <a:lnTo>
                    <a:pt x="1049" y="48"/>
                  </a:lnTo>
                  <a:lnTo>
                    <a:pt x="1047" y="53"/>
                  </a:lnTo>
                  <a:lnTo>
                    <a:pt x="1045" y="55"/>
                  </a:lnTo>
                  <a:lnTo>
                    <a:pt x="1043" y="57"/>
                  </a:lnTo>
                  <a:lnTo>
                    <a:pt x="1039" y="60"/>
                  </a:lnTo>
                  <a:lnTo>
                    <a:pt x="1034" y="62"/>
                  </a:lnTo>
                  <a:lnTo>
                    <a:pt x="1032" y="63"/>
                  </a:lnTo>
                  <a:lnTo>
                    <a:pt x="1029" y="64"/>
                  </a:lnTo>
                  <a:lnTo>
                    <a:pt x="1023" y="65"/>
                  </a:lnTo>
                  <a:lnTo>
                    <a:pt x="1017" y="64"/>
                  </a:lnTo>
                  <a:lnTo>
                    <a:pt x="1014" y="63"/>
                  </a:lnTo>
                  <a:lnTo>
                    <a:pt x="1012" y="62"/>
                  </a:lnTo>
                  <a:lnTo>
                    <a:pt x="1007" y="60"/>
                  </a:lnTo>
                  <a:lnTo>
                    <a:pt x="1003" y="57"/>
                  </a:lnTo>
                  <a:lnTo>
                    <a:pt x="1001" y="55"/>
                  </a:lnTo>
                  <a:lnTo>
                    <a:pt x="1000" y="53"/>
                  </a:lnTo>
                  <a:lnTo>
                    <a:pt x="997" y="48"/>
                  </a:lnTo>
                  <a:lnTo>
                    <a:pt x="995" y="43"/>
                  </a:lnTo>
                  <a:lnTo>
                    <a:pt x="995" y="37"/>
                  </a:lnTo>
                  <a:close/>
                  <a:moveTo>
                    <a:pt x="984" y="37"/>
                  </a:moveTo>
                  <a:lnTo>
                    <a:pt x="985" y="44"/>
                  </a:lnTo>
                  <a:lnTo>
                    <a:pt x="987" y="51"/>
                  </a:lnTo>
                  <a:lnTo>
                    <a:pt x="990" y="57"/>
                  </a:lnTo>
                  <a:lnTo>
                    <a:pt x="992" y="60"/>
                  </a:lnTo>
                  <a:lnTo>
                    <a:pt x="995" y="63"/>
                  </a:lnTo>
                  <a:lnTo>
                    <a:pt x="1000" y="68"/>
                  </a:lnTo>
                  <a:lnTo>
                    <a:pt x="1007" y="71"/>
                  </a:lnTo>
                  <a:lnTo>
                    <a:pt x="1010" y="72"/>
                  </a:lnTo>
                  <a:lnTo>
                    <a:pt x="1014" y="73"/>
                  </a:lnTo>
                  <a:lnTo>
                    <a:pt x="1023" y="74"/>
                  </a:lnTo>
                  <a:lnTo>
                    <a:pt x="1032" y="73"/>
                  </a:lnTo>
                  <a:lnTo>
                    <a:pt x="1036" y="72"/>
                  </a:lnTo>
                  <a:lnTo>
                    <a:pt x="1039" y="71"/>
                  </a:lnTo>
                  <a:lnTo>
                    <a:pt x="1046" y="68"/>
                  </a:lnTo>
                  <a:lnTo>
                    <a:pt x="1049" y="65"/>
                  </a:lnTo>
                  <a:lnTo>
                    <a:pt x="1052" y="63"/>
                  </a:lnTo>
                  <a:lnTo>
                    <a:pt x="1054" y="60"/>
                  </a:lnTo>
                  <a:lnTo>
                    <a:pt x="1056" y="57"/>
                  </a:lnTo>
                  <a:lnTo>
                    <a:pt x="1058" y="54"/>
                  </a:lnTo>
                  <a:lnTo>
                    <a:pt x="1059" y="51"/>
                  </a:lnTo>
                  <a:lnTo>
                    <a:pt x="1060" y="48"/>
                  </a:lnTo>
                  <a:lnTo>
                    <a:pt x="1061" y="44"/>
                  </a:lnTo>
                  <a:lnTo>
                    <a:pt x="1062" y="41"/>
                  </a:lnTo>
                  <a:lnTo>
                    <a:pt x="1062" y="37"/>
                  </a:lnTo>
                  <a:lnTo>
                    <a:pt x="1061" y="30"/>
                  </a:lnTo>
                  <a:lnTo>
                    <a:pt x="1059" y="23"/>
                  </a:lnTo>
                  <a:lnTo>
                    <a:pt x="1056" y="16"/>
                  </a:lnTo>
                  <a:lnTo>
                    <a:pt x="1054" y="14"/>
                  </a:lnTo>
                  <a:lnTo>
                    <a:pt x="1051" y="11"/>
                  </a:lnTo>
                  <a:lnTo>
                    <a:pt x="1049" y="8"/>
                  </a:lnTo>
                  <a:lnTo>
                    <a:pt x="1046" y="6"/>
                  </a:lnTo>
                  <a:lnTo>
                    <a:pt x="1039" y="3"/>
                  </a:lnTo>
                  <a:lnTo>
                    <a:pt x="1035" y="2"/>
                  </a:lnTo>
                  <a:lnTo>
                    <a:pt x="1032" y="1"/>
                  </a:lnTo>
                  <a:lnTo>
                    <a:pt x="1023" y="0"/>
                  </a:lnTo>
                  <a:lnTo>
                    <a:pt x="1015" y="1"/>
                  </a:lnTo>
                  <a:lnTo>
                    <a:pt x="1011" y="2"/>
                  </a:lnTo>
                  <a:lnTo>
                    <a:pt x="1007" y="3"/>
                  </a:lnTo>
                  <a:lnTo>
                    <a:pt x="1000" y="6"/>
                  </a:lnTo>
                  <a:lnTo>
                    <a:pt x="997" y="8"/>
                  </a:lnTo>
                  <a:lnTo>
                    <a:pt x="995" y="11"/>
                  </a:lnTo>
                  <a:lnTo>
                    <a:pt x="992" y="14"/>
                  </a:lnTo>
                  <a:lnTo>
                    <a:pt x="990" y="16"/>
                  </a:lnTo>
                  <a:lnTo>
                    <a:pt x="988" y="19"/>
                  </a:lnTo>
                  <a:lnTo>
                    <a:pt x="987" y="23"/>
                  </a:lnTo>
                  <a:lnTo>
                    <a:pt x="986" y="26"/>
                  </a:lnTo>
                  <a:lnTo>
                    <a:pt x="985" y="30"/>
                  </a:lnTo>
                  <a:lnTo>
                    <a:pt x="984" y="37"/>
                  </a:lnTo>
                  <a:close/>
                  <a:moveTo>
                    <a:pt x="926" y="1"/>
                  </a:moveTo>
                  <a:lnTo>
                    <a:pt x="916" y="1"/>
                  </a:lnTo>
                  <a:lnTo>
                    <a:pt x="916" y="73"/>
                  </a:lnTo>
                  <a:lnTo>
                    <a:pt x="926" y="73"/>
                  </a:lnTo>
                  <a:lnTo>
                    <a:pt x="926" y="1"/>
                  </a:lnTo>
                  <a:close/>
                  <a:moveTo>
                    <a:pt x="854" y="1"/>
                  </a:moveTo>
                  <a:lnTo>
                    <a:pt x="793" y="1"/>
                  </a:lnTo>
                  <a:lnTo>
                    <a:pt x="793" y="10"/>
                  </a:lnTo>
                  <a:lnTo>
                    <a:pt x="818" y="10"/>
                  </a:lnTo>
                  <a:lnTo>
                    <a:pt x="818" y="73"/>
                  </a:lnTo>
                  <a:lnTo>
                    <a:pt x="829" y="73"/>
                  </a:lnTo>
                  <a:lnTo>
                    <a:pt x="829" y="10"/>
                  </a:lnTo>
                  <a:lnTo>
                    <a:pt x="854" y="10"/>
                  </a:lnTo>
                  <a:lnTo>
                    <a:pt x="854" y="1"/>
                  </a:lnTo>
                  <a:close/>
                  <a:moveTo>
                    <a:pt x="714" y="16"/>
                  </a:moveTo>
                  <a:lnTo>
                    <a:pt x="725" y="42"/>
                  </a:lnTo>
                  <a:lnTo>
                    <a:pt x="703" y="42"/>
                  </a:lnTo>
                  <a:lnTo>
                    <a:pt x="714" y="16"/>
                  </a:lnTo>
                  <a:close/>
                  <a:moveTo>
                    <a:pt x="717" y="0"/>
                  </a:moveTo>
                  <a:lnTo>
                    <a:pt x="710" y="0"/>
                  </a:lnTo>
                  <a:lnTo>
                    <a:pt x="679" y="73"/>
                  </a:lnTo>
                  <a:lnTo>
                    <a:pt x="690" y="73"/>
                  </a:lnTo>
                  <a:lnTo>
                    <a:pt x="699" y="52"/>
                  </a:lnTo>
                  <a:lnTo>
                    <a:pt x="729" y="52"/>
                  </a:lnTo>
                  <a:lnTo>
                    <a:pt x="739" y="73"/>
                  </a:lnTo>
                  <a:lnTo>
                    <a:pt x="750" y="73"/>
                  </a:lnTo>
                  <a:lnTo>
                    <a:pt x="717" y="0"/>
                  </a:lnTo>
                  <a:close/>
                  <a:moveTo>
                    <a:pt x="619" y="1"/>
                  </a:moveTo>
                  <a:lnTo>
                    <a:pt x="609" y="1"/>
                  </a:lnTo>
                  <a:lnTo>
                    <a:pt x="609" y="57"/>
                  </a:lnTo>
                  <a:lnTo>
                    <a:pt x="560" y="1"/>
                  </a:lnTo>
                  <a:lnTo>
                    <a:pt x="552" y="1"/>
                  </a:lnTo>
                  <a:lnTo>
                    <a:pt x="552" y="73"/>
                  </a:lnTo>
                  <a:lnTo>
                    <a:pt x="561" y="73"/>
                  </a:lnTo>
                  <a:lnTo>
                    <a:pt x="561" y="17"/>
                  </a:lnTo>
                  <a:lnTo>
                    <a:pt x="610" y="73"/>
                  </a:lnTo>
                  <a:lnTo>
                    <a:pt x="619" y="73"/>
                  </a:lnTo>
                  <a:lnTo>
                    <a:pt x="619" y="1"/>
                  </a:lnTo>
                  <a:close/>
                  <a:moveTo>
                    <a:pt x="446" y="10"/>
                  </a:moveTo>
                  <a:lnTo>
                    <a:pt x="453" y="10"/>
                  </a:lnTo>
                  <a:lnTo>
                    <a:pt x="456" y="10"/>
                  </a:lnTo>
                  <a:lnTo>
                    <a:pt x="459" y="10"/>
                  </a:lnTo>
                  <a:lnTo>
                    <a:pt x="462" y="11"/>
                  </a:lnTo>
                  <a:lnTo>
                    <a:pt x="464" y="13"/>
                  </a:lnTo>
                  <a:lnTo>
                    <a:pt x="465" y="14"/>
                  </a:lnTo>
                  <a:lnTo>
                    <a:pt x="466" y="16"/>
                  </a:lnTo>
                  <a:lnTo>
                    <a:pt x="467" y="18"/>
                  </a:lnTo>
                  <a:lnTo>
                    <a:pt x="467" y="21"/>
                  </a:lnTo>
                  <a:lnTo>
                    <a:pt x="466" y="25"/>
                  </a:lnTo>
                  <a:lnTo>
                    <a:pt x="466" y="27"/>
                  </a:lnTo>
                  <a:lnTo>
                    <a:pt x="464" y="29"/>
                  </a:lnTo>
                  <a:lnTo>
                    <a:pt x="462" y="30"/>
                  </a:lnTo>
                  <a:lnTo>
                    <a:pt x="460" y="31"/>
                  </a:lnTo>
                  <a:lnTo>
                    <a:pt x="457" y="32"/>
                  </a:lnTo>
                  <a:lnTo>
                    <a:pt x="453" y="32"/>
                  </a:lnTo>
                  <a:lnTo>
                    <a:pt x="446" y="32"/>
                  </a:lnTo>
                  <a:lnTo>
                    <a:pt x="446" y="10"/>
                  </a:lnTo>
                  <a:close/>
                  <a:moveTo>
                    <a:pt x="436" y="1"/>
                  </a:moveTo>
                  <a:lnTo>
                    <a:pt x="436" y="73"/>
                  </a:lnTo>
                  <a:lnTo>
                    <a:pt x="446" y="73"/>
                  </a:lnTo>
                  <a:lnTo>
                    <a:pt x="446" y="42"/>
                  </a:lnTo>
                  <a:lnTo>
                    <a:pt x="451" y="42"/>
                  </a:lnTo>
                  <a:lnTo>
                    <a:pt x="452" y="42"/>
                  </a:lnTo>
                  <a:lnTo>
                    <a:pt x="454" y="42"/>
                  </a:lnTo>
                  <a:lnTo>
                    <a:pt x="456" y="43"/>
                  </a:lnTo>
                  <a:lnTo>
                    <a:pt x="457" y="44"/>
                  </a:lnTo>
                  <a:lnTo>
                    <a:pt x="459" y="44"/>
                  </a:lnTo>
                  <a:lnTo>
                    <a:pt x="463" y="49"/>
                  </a:lnTo>
                  <a:lnTo>
                    <a:pt x="470" y="58"/>
                  </a:lnTo>
                  <a:lnTo>
                    <a:pt x="479" y="73"/>
                  </a:lnTo>
                  <a:lnTo>
                    <a:pt x="492" y="73"/>
                  </a:lnTo>
                  <a:lnTo>
                    <a:pt x="486" y="65"/>
                  </a:lnTo>
                  <a:lnTo>
                    <a:pt x="482" y="59"/>
                  </a:lnTo>
                  <a:lnTo>
                    <a:pt x="478" y="53"/>
                  </a:lnTo>
                  <a:lnTo>
                    <a:pt x="474" y="47"/>
                  </a:lnTo>
                  <a:lnTo>
                    <a:pt x="472" y="45"/>
                  </a:lnTo>
                  <a:lnTo>
                    <a:pt x="470" y="42"/>
                  </a:lnTo>
                  <a:lnTo>
                    <a:pt x="466" y="39"/>
                  </a:lnTo>
                  <a:lnTo>
                    <a:pt x="468" y="37"/>
                  </a:lnTo>
                  <a:lnTo>
                    <a:pt x="471" y="36"/>
                  </a:lnTo>
                  <a:lnTo>
                    <a:pt x="473" y="34"/>
                  </a:lnTo>
                  <a:lnTo>
                    <a:pt x="475" y="32"/>
                  </a:lnTo>
                  <a:lnTo>
                    <a:pt x="476" y="30"/>
                  </a:lnTo>
                  <a:lnTo>
                    <a:pt x="477" y="27"/>
                  </a:lnTo>
                  <a:lnTo>
                    <a:pt x="478" y="24"/>
                  </a:lnTo>
                  <a:lnTo>
                    <a:pt x="478" y="21"/>
                  </a:lnTo>
                  <a:lnTo>
                    <a:pt x="477" y="17"/>
                  </a:lnTo>
                  <a:lnTo>
                    <a:pt x="476" y="13"/>
                  </a:lnTo>
                  <a:lnTo>
                    <a:pt x="474" y="9"/>
                  </a:lnTo>
                  <a:lnTo>
                    <a:pt x="471" y="6"/>
                  </a:lnTo>
                  <a:lnTo>
                    <a:pt x="470" y="5"/>
                  </a:lnTo>
                  <a:lnTo>
                    <a:pt x="468" y="4"/>
                  </a:lnTo>
                  <a:lnTo>
                    <a:pt x="464" y="2"/>
                  </a:lnTo>
                  <a:lnTo>
                    <a:pt x="459" y="1"/>
                  </a:lnTo>
                  <a:lnTo>
                    <a:pt x="454" y="1"/>
                  </a:lnTo>
                  <a:lnTo>
                    <a:pt x="436" y="1"/>
                  </a:lnTo>
                  <a:close/>
                  <a:moveTo>
                    <a:pt x="371" y="1"/>
                  </a:moveTo>
                  <a:lnTo>
                    <a:pt x="330" y="1"/>
                  </a:lnTo>
                  <a:lnTo>
                    <a:pt x="330" y="73"/>
                  </a:lnTo>
                  <a:lnTo>
                    <a:pt x="372" y="73"/>
                  </a:lnTo>
                  <a:lnTo>
                    <a:pt x="372" y="64"/>
                  </a:lnTo>
                  <a:lnTo>
                    <a:pt x="341" y="64"/>
                  </a:lnTo>
                  <a:lnTo>
                    <a:pt x="341" y="41"/>
                  </a:lnTo>
                  <a:lnTo>
                    <a:pt x="370" y="41"/>
                  </a:lnTo>
                  <a:lnTo>
                    <a:pt x="370" y="32"/>
                  </a:lnTo>
                  <a:lnTo>
                    <a:pt x="341" y="32"/>
                  </a:lnTo>
                  <a:lnTo>
                    <a:pt x="341" y="10"/>
                  </a:lnTo>
                  <a:lnTo>
                    <a:pt x="371" y="10"/>
                  </a:lnTo>
                  <a:lnTo>
                    <a:pt x="371" y="1"/>
                  </a:lnTo>
                  <a:close/>
                  <a:moveTo>
                    <a:pt x="268" y="1"/>
                  </a:moveTo>
                  <a:lnTo>
                    <a:pt x="208" y="1"/>
                  </a:lnTo>
                  <a:lnTo>
                    <a:pt x="208" y="10"/>
                  </a:lnTo>
                  <a:lnTo>
                    <a:pt x="233" y="10"/>
                  </a:lnTo>
                  <a:lnTo>
                    <a:pt x="233" y="73"/>
                  </a:lnTo>
                  <a:lnTo>
                    <a:pt x="243" y="73"/>
                  </a:lnTo>
                  <a:lnTo>
                    <a:pt x="243" y="10"/>
                  </a:lnTo>
                  <a:lnTo>
                    <a:pt x="268" y="10"/>
                  </a:lnTo>
                  <a:lnTo>
                    <a:pt x="268" y="1"/>
                  </a:lnTo>
                  <a:close/>
                  <a:moveTo>
                    <a:pt x="146" y="1"/>
                  </a:moveTo>
                  <a:lnTo>
                    <a:pt x="136" y="1"/>
                  </a:lnTo>
                  <a:lnTo>
                    <a:pt x="136" y="57"/>
                  </a:lnTo>
                  <a:lnTo>
                    <a:pt x="87" y="1"/>
                  </a:lnTo>
                  <a:lnTo>
                    <a:pt x="79" y="1"/>
                  </a:lnTo>
                  <a:lnTo>
                    <a:pt x="79" y="73"/>
                  </a:lnTo>
                  <a:lnTo>
                    <a:pt x="89" y="73"/>
                  </a:lnTo>
                  <a:lnTo>
                    <a:pt x="89" y="17"/>
                  </a:lnTo>
                  <a:lnTo>
                    <a:pt x="137" y="73"/>
                  </a:lnTo>
                  <a:lnTo>
                    <a:pt x="146" y="73"/>
                  </a:lnTo>
                  <a:lnTo>
                    <a:pt x="146" y="1"/>
                  </a:lnTo>
                  <a:close/>
                  <a:moveTo>
                    <a:pt x="11" y="1"/>
                  </a:moveTo>
                  <a:lnTo>
                    <a:pt x="0" y="1"/>
                  </a:lnTo>
                  <a:lnTo>
                    <a:pt x="0" y="73"/>
                  </a:lnTo>
                  <a:lnTo>
                    <a:pt x="11" y="73"/>
                  </a:lnTo>
                  <a:lnTo>
                    <a:pt x="11" y="1"/>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9" name="Freeform 16"/>
            <p:cNvSpPr>
              <a:spLocks noChangeAspect="1" noEditPoints="1"/>
            </p:cNvSpPr>
            <p:nvPr/>
          </p:nvSpPr>
          <p:spPr bwMode="auto">
            <a:xfrm>
              <a:off x="2403" y="1276"/>
              <a:ext cx="191" cy="207"/>
            </a:xfrm>
            <a:custGeom>
              <a:avLst/>
              <a:gdLst>
                <a:gd name="T0" fmla="*/ 191 w 191"/>
                <a:gd name="T1" fmla="*/ 207 h 207"/>
                <a:gd name="T2" fmla="*/ 159 w 191"/>
                <a:gd name="T3" fmla="*/ 207 h 207"/>
                <a:gd name="T4" fmla="*/ 144 w 191"/>
                <a:gd name="T5" fmla="*/ 168 h 207"/>
                <a:gd name="T6" fmla="*/ 136 w 191"/>
                <a:gd name="T7" fmla="*/ 148 h 207"/>
                <a:gd name="T8" fmla="*/ 128 w 191"/>
                <a:gd name="T9" fmla="*/ 128 h 207"/>
                <a:gd name="T10" fmla="*/ 51 w 191"/>
                <a:gd name="T11" fmla="*/ 128 h 207"/>
                <a:gd name="T12" fmla="*/ 36 w 191"/>
                <a:gd name="T13" fmla="*/ 167 h 207"/>
                <a:gd name="T14" fmla="*/ 29 w 191"/>
                <a:gd name="T15" fmla="*/ 187 h 207"/>
                <a:gd name="T16" fmla="*/ 22 w 191"/>
                <a:gd name="T17" fmla="*/ 207 h 207"/>
                <a:gd name="T18" fmla="*/ 0 w 191"/>
                <a:gd name="T19" fmla="*/ 207 h 207"/>
                <a:gd name="T20" fmla="*/ 93 w 191"/>
                <a:gd name="T21" fmla="*/ 0 h 207"/>
                <a:gd name="T22" fmla="*/ 101 w 191"/>
                <a:gd name="T23" fmla="*/ 0 h 207"/>
                <a:gd name="T24" fmla="*/ 191 w 191"/>
                <a:gd name="T25" fmla="*/ 207 h 207"/>
                <a:gd name="T26" fmla="*/ 89 w 191"/>
                <a:gd name="T27" fmla="*/ 39 h 207"/>
                <a:gd name="T28" fmla="*/ 58 w 191"/>
                <a:gd name="T29" fmla="*/ 114 h 207"/>
                <a:gd name="T30" fmla="*/ 123 w 191"/>
                <a:gd name="T31" fmla="*/ 114 h 207"/>
                <a:gd name="T32" fmla="*/ 89 w 191"/>
                <a:gd name="T33" fmla="*/ 39 h 20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91" h="207">
                  <a:moveTo>
                    <a:pt x="191" y="207"/>
                  </a:moveTo>
                  <a:lnTo>
                    <a:pt x="159" y="207"/>
                  </a:lnTo>
                  <a:lnTo>
                    <a:pt x="144" y="168"/>
                  </a:lnTo>
                  <a:lnTo>
                    <a:pt x="136" y="148"/>
                  </a:lnTo>
                  <a:lnTo>
                    <a:pt x="128" y="128"/>
                  </a:lnTo>
                  <a:lnTo>
                    <a:pt x="51" y="128"/>
                  </a:lnTo>
                  <a:lnTo>
                    <a:pt x="36" y="167"/>
                  </a:lnTo>
                  <a:lnTo>
                    <a:pt x="29" y="187"/>
                  </a:lnTo>
                  <a:lnTo>
                    <a:pt x="22" y="207"/>
                  </a:lnTo>
                  <a:lnTo>
                    <a:pt x="0" y="207"/>
                  </a:lnTo>
                  <a:lnTo>
                    <a:pt x="93" y="0"/>
                  </a:lnTo>
                  <a:lnTo>
                    <a:pt x="101" y="0"/>
                  </a:lnTo>
                  <a:lnTo>
                    <a:pt x="191" y="207"/>
                  </a:lnTo>
                  <a:close/>
                  <a:moveTo>
                    <a:pt x="89" y="39"/>
                  </a:moveTo>
                  <a:lnTo>
                    <a:pt x="58" y="114"/>
                  </a:lnTo>
                  <a:lnTo>
                    <a:pt x="123" y="114"/>
                  </a:lnTo>
                  <a:lnTo>
                    <a:pt x="89" y="39"/>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10" name="Freeform 17"/>
            <p:cNvSpPr>
              <a:spLocks noChangeAspect="1"/>
            </p:cNvSpPr>
            <p:nvPr/>
          </p:nvSpPr>
          <p:spPr bwMode="auto">
            <a:xfrm>
              <a:off x="3067" y="1233"/>
              <a:ext cx="212" cy="253"/>
            </a:xfrm>
            <a:custGeom>
              <a:avLst/>
              <a:gdLst>
                <a:gd name="T0" fmla="*/ 201 w 212"/>
                <a:gd name="T1" fmla="*/ 211 h 256"/>
                <a:gd name="T2" fmla="*/ 187 w 212"/>
                <a:gd name="T3" fmla="*/ 218 h 256"/>
                <a:gd name="T4" fmla="*/ 168 w 212"/>
                <a:gd name="T5" fmla="*/ 225 h 256"/>
                <a:gd name="T6" fmla="*/ 147 w 212"/>
                <a:gd name="T7" fmla="*/ 228 h 256"/>
                <a:gd name="T8" fmla="*/ 126 w 212"/>
                <a:gd name="T9" fmla="*/ 229 h 256"/>
                <a:gd name="T10" fmla="*/ 98 w 212"/>
                <a:gd name="T11" fmla="*/ 227 h 256"/>
                <a:gd name="T12" fmla="*/ 79 w 212"/>
                <a:gd name="T13" fmla="*/ 222 h 256"/>
                <a:gd name="T14" fmla="*/ 62 w 212"/>
                <a:gd name="T15" fmla="*/ 215 h 256"/>
                <a:gd name="T16" fmla="*/ 42 w 212"/>
                <a:gd name="T17" fmla="*/ 205 h 256"/>
                <a:gd name="T18" fmla="*/ 33 w 212"/>
                <a:gd name="T19" fmla="*/ 200 h 256"/>
                <a:gd name="T20" fmla="*/ 22 w 212"/>
                <a:gd name="T21" fmla="*/ 190 h 256"/>
                <a:gd name="T22" fmla="*/ 13 w 212"/>
                <a:gd name="T23" fmla="*/ 174 h 256"/>
                <a:gd name="T24" fmla="*/ 6 w 212"/>
                <a:gd name="T25" fmla="*/ 157 h 256"/>
                <a:gd name="T26" fmla="*/ 2 w 212"/>
                <a:gd name="T27" fmla="*/ 138 h 256"/>
                <a:gd name="T28" fmla="*/ 0 w 212"/>
                <a:gd name="T29" fmla="*/ 118 h 256"/>
                <a:gd name="T30" fmla="*/ 0 w 212"/>
                <a:gd name="T31" fmla="*/ 103 h 256"/>
                <a:gd name="T32" fmla="*/ 6 w 212"/>
                <a:gd name="T33" fmla="*/ 76 h 256"/>
                <a:gd name="T34" fmla="*/ 10 w 212"/>
                <a:gd name="T35" fmla="*/ 64 h 256"/>
                <a:gd name="T36" fmla="*/ 16 w 212"/>
                <a:gd name="T37" fmla="*/ 52 h 256"/>
                <a:gd name="T38" fmla="*/ 30 w 212"/>
                <a:gd name="T39" fmla="*/ 41 h 256"/>
                <a:gd name="T40" fmla="*/ 48 w 212"/>
                <a:gd name="T41" fmla="*/ 25 h 256"/>
                <a:gd name="T42" fmla="*/ 59 w 212"/>
                <a:gd name="T43" fmla="*/ 19 h 256"/>
                <a:gd name="T44" fmla="*/ 82 w 212"/>
                <a:gd name="T45" fmla="*/ 8 h 256"/>
                <a:gd name="T46" fmla="*/ 94 w 212"/>
                <a:gd name="T47" fmla="*/ 4 h 256"/>
                <a:gd name="T48" fmla="*/ 121 w 212"/>
                <a:gd name="T49" fmla="*/ 0 h 256"/>
                <a:gd name="T50" fmla="*/ 145 w 212"/>
                <a:gd name="T51" fmla="*/ 0 h 256"/>
                <a:gd name="T52" fmla="*/ 165 w 212"/>
                <a:gd name="T53" fmla="*/ 2 h 256"/>
                <a:gd name="T54" fmla="*/ 184 w 212"/>
                <a:gd name="T55" fmla="*/ 6 h 256"/>
                <a:gd name="T56" fmla="*/ 203 w 212"/>
                <a:gd name="T57" fmla="*/ 13 h 256"/>
                <a:gd name="T58" fmla="*/ 210 w 212"/>
                <a:gd name="T59" fmla="*/ 23 h 256"/>
                <a:gd name="T60" fmla="*/ 205 w 212"/>
                <a:gd name="T61" fmla="*/ 42 h 256"/>
                <a:gd name="T62" fmla="*/ 199 w 212"/>
                <a:gd name="T63" fmla="*/ 42 h 256"/>
                <a:gd name="T64" fmla="*/ 188 w 212"/>
                <a:gd name="T65" fmla="*/ 33 h 256"/>
                <a:gd name="T66" fmla="*/ 170 w 212"/>
                <a:gd name="T67" fmla="*/ 22 h 256"/>
                <a:gd name="T68" fmla="*/ 159 w 212"/>
                <a:gd name="T69" fmla="*/ 18 h 256"/>
                <a:gd name="T70" fmla="*/ 147 w 212"/>
                <a:gd name="T71" fmla="*/ 15 h 256"/>
                <a:gd name="T72" fmla="*/ 134 w 212"/>
                <a:gd name="T73" fmla="*/ 14 h 256"/>
                <a:gd name="T74" fmla="*/ 111 w 212"/>
                <a:gd name="T75" fmla="*/ 17 h 256"/>
                <a:gd name="T76" fmla="*/ 100 w 212"/>
                <a:gd name="T77" fmla="*/ 20 h 256"/>
                <a:gd name="T78" fmla="*/ 86 w 212"/>
                <a:gd name="T79" fmla="*/ 26 h 256"/>
                <a:gd name="T80" fmla="*/ 74 w 212"/>
                <a:gd name="T81" fmla="*/ 34 h 256"/>
                <a:gd name="T82" fmla="*/ 67 w 212"/>
                <a:gd name="T83" fmla="*/ 41 h 256"/>
                <a:gd name="T84" fmla="*/ 60 w 212"/>
                <a:gd name="T85" fmla="*/ 42 h 256"/>
                <a:gd name="T86" fmla="*/ 54 w 212"/>
                <a:gd name="T87" fmla="*/ 48 h 256"/>
                <a:gd name="T88" fmla="*/ 45 w 212"/>
                <a:gd name="T89" fmla="*/ 66 h 256"/>
                <a:gd name="T90" fmla="*/ 39 w 212"/>
                <a:gd name="T91" fmla="*/ 86 h 256"/>
                <a:gd name="T92" fmla="*/ 36 w 212"/>
                <a:gd name="T93" fmla="*/ 108 h 256"/>
                <a:gd name="T94" fmla="*/ 36 w 212"/>
                <a:gd name="T95" fmla="*/ 126 h 256"/>
                <a:gd name="T96" fmla="*/ 38 w 212"/>
                <a:gd name="T97" fmla="*/ 141 h 256"/>
                <a:gd name="T98" fmla="*/ 41 w 212"/>
                <a:gd name="T99" fmla="*/ 152 h 256"/>
                <a:gd name="T100" fmla="*/ 47 w 212"/>
                <a:gd name="T101" fmla="*/ 167 h 256"/>
                <a:gd name="T102" fmla="*/ 56 w 212"/>
                <a:gd name="T103" fmla="*/ 185 h 256"/>
                <a:gd name="T104" fmla="*/ 66 w 212"/>
                <a:gd name="T105" fmla="*/ 195 h 256"/>
                <a:gd name="T106" fmla="*/ 73 w 212"/>
                <a:gd name="T107" fmla="*/ 200 h 256"/>
                <a:gd name="T108" fmla="*/ 84 w 212"/>
                <a:gd name="T109" fmla="*/ 205 h 256"/>
                <a:gd name="T110" fmla="*/ 101 w 212"/>
                <a:gd name="T111" fmla="*/ 211 h 256"/>
                <a:gd name="T112" fmla="*/ 116 w 212"/>
                <a:gd name="T113" fmla="*/ 213 h 256"/>
                <a:gd name="T114" fmla="*/ 131 w 212"/>
                <a:gd name="T115" fmla="*/ 214 h 256"/>
                <a:gd name="T116" fmla="*/ 145 w 212"/>
                <a:gd name="T117" fmla="*/ 213 h 256"/>
                <a:gd name="T118" fmla="*/ 158 w 212"/>
                <a:gd name="T119" fmla="*/ 211 h 256"/>
                <a:gd name="T120" fmla="*/ 170 w 212"/>
                <a:gd name="T121" fmla="*/ 209 h 256"/>
                <a:gd name="T122" fmla="*/ 190 w 212"/>
                <a:gd name="T123" fmla="*/ 202 h 256"/>
                <a:gd name="T124" fmla="*/ 207 w 212"/>
                <a:gd name="T125" fmla="*/ 194 h 25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12" h="256">
                  <a:moveTo>
                    <a:pt x="206" y="236"/>
                  </a:moveTo>
                  <a:lnTo>
                    <a:pt x="201" y="238"/>
                  </a:lnTo>
                  <a:lnTo>
                    <a:pt x="197" y="241"/>
                  </a:lnTo>
                  <a:lnTo>
                    <a:pt x="187" y="245"/>
                  </a:lnTo>
                  <a:lnTo>
                    <a:pt x="178" y="249"/>
                  </a:lnTo>
                  <a:lnTo>
                    <a:pt x="168" y="252"/>
                  </a:lnTo>
                  <a:lnTo>
                    <a:pt x="157" y="254"/>
                  </a:lnTo>
                  <a:lnTo>
                    <a:pt x="147" y="255"/>
                  </a:lnTo>
                  <a:lnTo>
                    <a:pt x="136" y="256"/>
                  </a:lnTo>
                  <a:lnTo>
                    <a:pt x="126" y="256"/>
                  </a:lnTo>
                  <a:lnTo>
                    <a:pt x="112" y="256"/>
                  </a:lnTo>
                  <a:lnTo>
                    <a:pt x="98" y="254"/>
                  </a:lnTo>
                  <a:lnTo>
                    <a:pt x="85" y="251"/>
                  </a:lnTo>
                  <a:lnTo>
                    <a:pt x="79" y="249"/>
                  </a:lnTo>
                  <a:lnTo>
                    <a:pt x="73" y="247"/>
                  </a:lnTo>
                  <a:lnTo>
                    <a:pt x="62" y="242"/>
                  </a:lnTo>
                  <a:lnTo>
                    <a:pt x="51" y="236"/>
                  </a:lnTo>
                  <a:lnTo>
                    <a:pt x="42" y="229"/>
                  </a:lnTo>
                  <a:lnTo>
                    <a:pt x="37" y="225"/>
                  </a:lnTo>
                  <a:lnTo>
                    <a:pt x="33" y="221"/>
                  </a:lnTo>
                  <a:lnTo>
                    <a:pt x="25" y="213"/>
                  </a:lnTo>
                  <a:lnTo>
                    <a:pt x="22" y="208"/>
                  </a:lnTo>
                  <a:lnTo>
                    <a:pt x="19" y="203"/>
                  </a:lnTo>
                  <a:lnTo>
                    <a:pt x="13" y="192"/>
                  </a:lnTo>
                  <a:lnTo>
                    <a:pt x="8" y="181"/>
                  </a:lnTo>
                  <a:lnTo>
                    <a:pt x="6" y="175"/>
                  </a:lnTo>
                  <a:lnTo>
                    <a:pt x="4" y="169"/>
                  </a:lnTo>
                  <a:lnTo>
                    <a:pt x="2" y="156"/>
                  </a:lnTo>
                  <a:lnTo>
                    <a:pt x="0" y="142"/>
                  </a:lnTo>
                  <a:lnTo>
                    <a:pt x="0" y="127"/>
                  </a:lnTo>
                  <a:lnTo>
                    <a:pt x="0" y="119"/>
                  </a:lnTo>
                  <a:lnTo>
                    <a:pt x="0" y="112"/>
                  </a:lnTo>
                  <a:lnTo>
                    <a:pt x="2" y="98"/>
                  </a:lnTo>
                  <a:lnTo>
                    <a:pt x="6" y="85"/>
                  </a:lnTo>
                  <a:lnTo>
                    <a:pt x="8" y="79"/>
                  </a:lnTo>
                  <a:lnTo>
                    <a:pt x="10" y="73"/>
                  </a:lnTo>
                  <a:lnTo>
                    <a:pt x="13" y="67"/>
                  </a:lnTo>
                  <a:lnTo>
                    <a:pt x="16" y="61"/>
                  </a:lnTo>
                  <a:lnTo>
                    <a:pt x="22" y="51"/>
                  </a:lnTo>
                  <a:lnTo>
                    <a:pt x="30" y="41"/>
                  </a:lnTo>
                  <a:lnTo>
                    <a:pt x="39" y="33"/>
                  </a:lnTo>
                  <a:lnTo>
                    <a:pt x="48" y="25"/>
                  </a:lnTo>
                  <a:lnTo>
                    <a:pt x="54" y="22"/>
                  </a:lnTo>
                  <a:lnTo>
                    <a:pt x="59" y="19"/>
                  </a:lnTo>
                  <a:lnTo>
                    <a:pt x="70" y="13"/>
                  </a:lnTo>
                  <a:lnTo>
                    <a:pt x="82" y="8"/>
                  </a:lnTo>
                  <a:lnTo>
                    <a:pt x="88" y="6"/>
                  </a:lnTo>
                  <a:lnTo>
                    <a:pt x="94" y="4"/>
                  </a:lnTo>
                  <a:lnTo>
                    <a:pt x="107" y="2"/>
                  </a:lnTo>
                  <a:lnTo>
                    <a:pt x="121" y="0"/>
                  </a:lnTo>
                  <a:lnTo>
                    <a:pt x="135" y="0"/>
                  </a:lnTo>
                  <a:lnTo>
                    <a:pt x="145" y="0"/>
                  </a:lnTo>
                  <a:lnTo>
                    <a:pt x="155" y="1"/>
                  </a:lnTo>
                  <a:lnTo>
                    <a:pt x="165" y="2"/>
                  </a:lnTo>
                  <a:lnTo>
                    <a:pt x="174" y="4"/>
                  </a:lnTo>
                  <a:lnTo>
                    <a:pt x="184" y="6"/>
                  </a:lnTo>
                  <a:lnTo>
                    <a:pt x="194" y="9"/>
                  </a:lnTo>
                  <a:lnTo>
                    <a:pt x="203" y="13"/>
                  </a:lnTo>
                  <a:lnTo>
                    <a:pt x="212" y="16"/>
                  </a:lnTo>
                  <a:lnTo>
                    <a:pt x="210" y="23"/>
                  </a:lnTo>
                  <a:lnTo>
                    <a:pt x="208" y="30"/>
                  </a:lnTo>
                  <a:lnTo>
                    <a:pt x="205" y="45"/>
                  </a:lnTo>
                  <a:lnTo>
                    <a:pt x="202" y="45"/>
                  </a:lnTo>
                  <a:lnTo>
                    <a:pt x="199" y="42"/>
                  </a:lnTo>
                  <a:lnTo>
                    <a:pt x="194" y="38"/>
                  </a:lnTo>
                  <a:lnTo>
                    <a:pt x="188" y="33"/>
                  </a:lnTo>
                  <a:lnTo>
                    <a:pt x="179" y="27"/>
                  </a:lnTo>
                  <a:lnTo>
                    <a:pt x="170" y="22"/>
                  </a:lnTo>
                  <a:lnTo>
                    <a:pt x="165" y="20"/>
                  </a:lnTo>
                  <a:lnTo>
                    <a:pt x="159" y="18"/>
                  </a:lnTo>
                  <a:lnTo>
                    <a:pt x="153" y="17"/>
                  </a:lnTo>
                  <a:lnTo>
                    <a:pt x="147" y="15"/>
                  </a:lnTo>
                  <a:lnTo>
                    <a:pt x="140" y="15"/>
                  </a:lnTo>
                  <a:lnTo>
                    <a:pt x="134" y="14"/>
                  </a:lnTo>
                  <a:lnTo>
                    <a:pt x="122" y="15"/>
                  </a:lnTo>
                  <a:lnTo>
                    <a:pt x="111" y="17"/>
                  </a:lnTo>
                  <a:lnTo>
                    <a:pt x="105" y="18"/>
                  </a:lnTo>
                  <a:lnTo>
                    <a:pt x="100" y="20"/>
                  </a:lnTo>
                  <a:lnTo>
                    <a:pt x="91" y="24"/>
                  </a:lnTo>
                  <a:lnTo>
                    <a:pt x="86" y="26"/>
                  </a:lnTo>
                  <a:lnTo>
                    <a:pt x="82" y="28"/>
                  </a:lnTo>
                  <a:lnTo>
                    <a:pt x="74" y="34"/>
                  </a:lnTo>
                  <a:lnTo>
                    <a:pt x="70" y="38"/>
                  </a:lnTo>
                  <a:lnTo>
                    <a:pt x="67" y="41"/>
                  </a:lnTo>
                  <a:lnTo>
                    <a:pt x="63" y="45"/>
                  </a:lnTo>
                  <a:lnTo>
                    <a:pt x="60" y="48"/>
                  </a:lnTo>
                  <a:lnTo>
                    <a:pt x="57" y="52"/>
                  </a:lnTo>
                  <a:lnTo>
                    <a:pt x="54" y="57"/>
                  </a:lnTo>
                  <a:lnTo>
                    <a:pt x="49" y="65"/>
                  </a:lnTo>
                  <a:lnTo>
                    <a:pt x="45" y="75"/>
                  </a:lnTo>
                  <a:lnTo>
                    <a:pt x="42" y="85"/>
                  </a:lnTo>
                  <a:lnTo>
                    <a:pt x="39" y="95"/>
                  </a:lnTo>
                  <a:lnTo>
                    <a:pt x="37" y="106"/>
                  </a:lnTo>
                  <a:lnTo>
                    <a:pt x="36" y="117"/>
                  </a:lnTo>
                  <a:lnTo>
                    <a:pt x="36" y="128"/>
                  </a:lnTo>
                  <a:lnTo>
                    <a:pt x="36" y="142"/>
                  </a:lnTo>
                  <a:lnTo>
                    <a:pt x="37" y="153"/>
                  </a:lnTo>
                  <a:lnTo>
                    <a:pt x="38" y="159"/>
                  </a:lnTo>
                  <a:lnTo>
                    <a:pt x="40" y="165"/>
                  </a:lnTo>
                  <a:lnTo>
                    <a:pt x="41" y="170"/>
                  </a:lnTo>
                  <a:lnTo>
                    <a:pt x="43" y="175"/>
                  </a:lnTo>
                  <a:lnTo>
                    <a:pt x="47" y="185"/>
                  </a:lnTo>
                  <a:lnTo>
                    <a:pt x="51" y="195"/>
                  </a:lnTo>
                  <a:lnTo>
                    <a:pt x="56" y="203"/>
                  </a:lnTo>
                  <a:lnTo>
                    <a:pt x="62" y="211"/>
                  </a:lnTo>
                  <a:lnTo>
                    <a:pt x="66" y="214"/>
                  </a:lnTo>
                  <a:lnTo>
                    <a:pt x="69" y="218"/>
                  </a:lnTo>
                  <a:lnTo>
                    <a:pt x="73" y="221"/>
                  </a:lnTo>
                  <a:lnTo>
                    <a:pt x="76" y="224"/>
                  </a:lnTo>
                  <a:lnTo>
                    <a:pt x="84" y="229"/>
                  </a:lnTo>
                  <a:lnTo>
                    <a:pt x="92" y="233"/>
                  </a:lnTo>
                  <a:lnTo>
                    <a:pt x="101" y="237"/>
                  </a:lnTo>
                  <a:lnTo>
                    <a:pt x="111" y="239"/>
                  </a:lnTo>
                  <a:lnTo>
                    <a:pt x="116" y="240"/>
                  </a:lnTo>
                  <a:lnTo>
                    <a:pt x="121" y="241"/>
                  </a:lnTo>
                  <a:lnTo>
                    <a:pt x="131" y="241"/>
                  </a:lnTo>
                  <a:lnTo>
                    <a:pt x="138" y="241"/>
                  </a:lnTo>
                  <a:lnTo>
                    <a:pt x="145" y="240"/>
                  </a:lnTo>
                  <a:lnTo>
                    <a:pt x="152" y="239"/>
                  </a:lnTo>
                  <a:lnTo>
                    <a:pt x="158" y="238"/>
                  </a:lnTo>
                  <a:lnTo>
                    <a:pt x="164" y="236"/>
                  </a:lnTo>
                  <a:lnTo>
                    <a:pt x="170" y="234"/>
                  </a:lnTo>
                  <a:lnTo>
                    <a:pt x="181" y="229"/>
                  </a:lnTo>
                  <a:lnTo>
                    <a:pt x="190" y="224"/>
                  </a:lnTo>
                  <a:lnTo>
                    <a:pt x="197" y="219"/>
                  </a:lnTo>
                  <a:lnTo>
                    <a:pt x="207" y="212"/>
                  </a:lnTo>
                  <a:lnTo>
                    <a:pt x="206" y="236"/>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11" name="Freeform 18"/>
            <p:cNvSpPr>
              <a:spLocks noChangeAspect="1"/>
            </p:cNvSpPr>
            <p:nvPr/>
          </p:nvSpPr>
          <p:spPr bwMode="auto">
            <a:xfrm>
              <a:off x="3458" y="1279"/>
              <a:ext cx="175" cy="204"/>
            </a:xfrm>
            <a:custGeom>
              <a:avLst/>
              <a:gdLst>
                <a:gd name="T0" fmla="*/ 183 w 174"/>
                <a:gd name="T1" fmla="*/ 204 h 204"/>
                <a:gd name="T2" fmla="*/ 173 w 174"/>
                <a:gd name="T3" fmla="*/ 204 h 204"/>
                <a:gd name="T4" fmla="*/ 100 w 174"/>
                <a:gd name="T5" fmla="*/ 123 h 204"/>
                <a:gd name="T6" fmla="*/ 20 w 174"/>
                <a:gd name="T7" fmla="*/ 44 h 204"/>
                <a:gd name="T8" fmla="*/ 18 w 174"/>
                <a:gd name="T9" fmla="*/ 44 h 204"/>
                <a:gd name="T10" fmla="*/ 18 w 174"/>
                <a:gd name="T11" fmla="*/ 204 h 204"/>
                <a:gd name="T12" fmla="*/ 9 w 174"/>
                <a:gd name="T13" fmla="*/ 204 h 204"/>
                <a:gd name="T14" fmla="*/ 0 w 174"/>
                <a:gd name="T15" fmla="*/ 204 h 204"/>
                <a:gd name="T16" fmla="*/ 0 w 174"/>
                <a:gd name="T17" fmla="*/ 0 h 204"/>
                <a:gd name="T18" fmla="*/ 12 w 174"/>
                <a:gd name="T19" fmla="*/ 0 h 204"/>
                <a:gd name="T20" fmla="*/ 163 w 174"/>
                <a:gd name="T21" fmla="*/ 154 h 204"/>
                <a:gd name="T22" fmla="*/ 165 w 174"/>
                <a:gd name="T23" fmla="*/ 154 h 204"/>
                <a:gd name="T24" fmla="*/ 165 w 174"/>
                <a:gd name="T25" fmla="*/ 0 h 204"/>
                <a:gd name="T26" fmla="*/ 183 w 174"/>
                <a:gd name="T27" fmla="*/ 0 h 204"/>
                <a:gd name="T28" fmla="*/ 183 w 174"/>
                <a:gd name="T29" fmla="*/ 204 h 20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74" h="204">
                  <a:moveTo>
                    <a:pt x="174" y="204"/>
                  </a:moveTo>
                  <a:lnTo>
                    <a:pt x="164" y="204"/>
                  </a:lnTo>
                  <a:lnTo>
                    <a:pt x="91" y="123"/>
                  </a:lnTo>
                  <a:lnTo>
                    <a:pt x="20" y="44"/>
                  </a:lnTo>
                  <a:lnTo>
                    <a:pt x="18" y="44"/>
                  </a:lnTo>
                  <a:lnTo>
                    <a:pt x="18" y="204"/>
                  </a:lnTo>
                  <a:lnTo>
                    <a:pt x="9" y="204"/>
                  </a:lnTo>
                  <a:lnTo>
                    <a:pt x="0" y="204"/>
                  </a:lnTo>
                  <a:lnTo>
                    <a:pt x="0" y="0"/>
                  </a:lnTo>
                  <a:lnTo>
                    <a:pt x="12" y="0"/>
                  </a:lnTo>
                  <a:lnTo>
                    <a:pt x="154" y="154"/>
                  </a:lnTo>
                  <a:lnTo>
                    <a:pt x="156" y="154"/>
                  </a:lnTo>
                  <a:lnTo>
                    <a:pt x="156" y="0"/>
                  </a:lnTo>
                  <a:lnTo>
                    <a:pt x="174" y="0"/>
                  </a:lnTo>
                  <a:lnTo>
                    <a:pt x="174" y="204"/>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12" name="Freeform 19"/>
            <p:cNvSpPr>
              <a:spLocks noChangeAspect="1" noEditPoints="1"/>
            </p:cNvSpPr>
            <p:nvPr/>
          </p:nvSpPr>
          <p:spPr bwMode="auto">
            <a:xfrm>
              <a:off x="3833" y="1279"/>
              <a:ext cx="151" cy="204"/>
            </a:xfrm>
            <a:custGeom>
              <a:avLst/>
              <a:gdLst>
                <a:gd name="T0" fmla="*/ 43 w 151"/>
                <a:gd name="T1" fmla="*/ 93 h 204"/>
                <a:gd name="T2" fmla="*/ 66 w 151"/>
                <a:gd name="T3" fmla="*/ 91 h 204"/>
                <a:gd name="T4" fmla="*/ 74 w 151"/>
                <a:gd name="T5" fmla="*/ 89 h 204"/>
                <a:gd name="T6" fmla="*/ 87 w 151"/>
                <a:gd name="T7" fmla="*/ 82 h 204"/>
                <a:gd name="T8" fmla="*/ 93 w 151"/>
                <a:gd name="T9" fmla="*/ 77 h 204"/>
                <a:gd name="T10" fmla="*/ 97 w 151"/>
                <a:gd name="T11" fmla="*/ 71 h 204"/>
                <a:gd name="T12" fmla="*/ 102 w 151"/>
                <a:gd name="T13" fmla="*/ 61 h 204"/>
                <a:gd name="T14" fmla="*/ 103 w 151"/>
                <a:gd name="T15" fmla="*/ 53 h 204"/>
                <a:gd name="T16" fmla="*/ 103 w 151"/>
                <a:gd name="T17" fmla="*/ 41 h 204"/>
                <a:gd name="T18" fmla="*/ 102 w 151"/>
                <a:gd name="T19" fmla="*/ 35 h 204"/>
                <a:gd name="T20" fmla="*/ 96 w 151"/>
                <a:gd name="T21" fmla="*/ 24 h 204"/>
                <a:gd name="T22" fmla="*/ 91 w 151"/>
                <a:gd name="T23" fmla="*/ 20 h 204"/>
                <a:gd name="T24" fmla="*/ 79 w 151"/>
                <a:gd name="T25" fmla="*/ 13 h 204"/>
                <a:gd name="T26" fmla="*/ 62 w 151"/>
                <a:gd name="T27" fmla="*/ 11 h 204"/>
                <a:gd name="T28" fmla="*/ 38 w 151"/>
                <a:gd name="T29" fmla="*/ 11 h 204"/>
                <a:gd name="T30" fmla="*/ 28 w 151"/>
                <a:gd name="T31" fmla="*/ 93 h 204"/>
                <a:gd name="T32" fmla="*/ 64 w 151"/>
                <a:gd name="T33" fmla="*/ 0 h 204"/>
                <a:gd name="T34" fmla="*/ 80 w 151"/>
                <a:gd name="T35" fmla="*/ 0 h 204"/>
                <a:gd name="T36" fmla="*/ 100 w 151"/>
                <a:gd name="T37" fmla="*/ 4 h 204"/>
                <a:gd name="T38" fmla="*/ 111 w 151"/>
                <a:gd name="T39" fmla="*/ 8 h 204"/>
                <a:gd name="T40" fmla="*/ 119 w 151"/>
                <a:gd name="T41" fmla="*/ 14 h 204"/>
                <a:gd name="T42" fmla="*/ 125 w 151"/>
                <a:gd name="T43" fmla="*/ 21 h 204"/>
                <a:gd name="T44" fmla="*/ 129 w 151"/>
                <a:gd name="T45" fmla="*/ 30 h 204"/>
                <a:gd name="T46" fmla="*/ 131 w 151"/>
                <a:gd name="T47" fmla="*/ 40 h 204"/>
                <a:gd name="T48" fmla="*/ 131 w 151"/>
                <a:gd name="T49" fmla="*/ 51 h 204"/>
                <a:gd name="T50" fmla="*/ 128 w 151"/>
                <a:gd name="T51" fmla="*/ 63 h 204"/>
                <a:gd name="T52" fmla="*/ 123 w 151"/>
                <a:gd name="T53" fmla="*/ 73 h 204"/>
                <a:gd name="T54" fmla="*/ 116 w 151"/>
                <a:gd name="T55" fmla="*/ 81 h 204"/>
                <a:gd name="T56" fmla="*/ 108 w 151"/>
                <a:gd name="T57" fmla="*/ 88 h 204"/>
                <a:gd name="T58" fmla="*/ 93 w 151"/>
                <a:gd name="T59" fmla="*/ 97 h 204"/>
                <a:gd name="T60" fmla="*/ 82 w 151"/>
                <a:gd name="T61" fmla="*/ 101 h 204"/>
                <a:gd name="T62" fmla="*/ 70 w 151"/>
                <a:gd name="T63" fmla="*/ 103 h 204"/>
                <a:gd name="T64" fmla="*/ 151 w 151"/>
                <a:gd name="T65" fmla="*/ 204 h 204"/>
                <a:gd name="T66" fmla="*/ 97 w 151"/>
                <a:gd name="T67" fmla="*/ 180 h 204"/>
                <a:gd name="T68" fmla="*/ 38 w 151"/>
                <a:gd name="T69" fmla="*/ 106 h 204"/>
                <a:gd name="T70" fmla="*/ 28 w 151"/>
                <a:gd name="T71" fmla="*/ 204 h 204"/>
                <a:gd name="T72" fmla="*/ 0 w 151"/>
                <a:gd name="T73" fmla="*/ 0 h 20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51" h="204">
                  <a:moveTo>
                    <a:pt x="28" y="93"/>
                  </a:moveTo>
                  <a:lnTo>
                    <a:pt x="43" y="93"/>
                  </a:lnTo>
                  <a:lnTo>
                    <a:pt x="54" y="92"/>
                  </a:lnTo>
                  <a:lnTo>
                    <a:pt x="66" y="91"/>
                  </a:lnTo>
                  <a:lnTo>
                    <a:pt x="70" y="90"/>
                  </a:lnTo>
                  <a:lnTo>
                    <a:pt x="74" y="89"/>
                  </a:lnTo>
                  <a:lnTo>
                    <a:pt x="81" y="86"/>
                  </a:lnTo>
                  <a:lnTo>
                    <a:pt x="87" y="82"/>
                  </a:lnTo>
                  <a:lnTo>
                    <a:pt x="90" y="79"/>
                  </a:lnTo>
                  <a:lnTo>
                    <a:pt x="93" y="77"/>
                  </a:lnTo>
                  <a:lnTo>
                    <a:pt x="95" y="74"/>
                  </a:lnTo>
                  <a:lnTo>
                    <a:pt x="97" y="71"/>
                  </a:lnTo>
                  <a:lnTo>
                    <a:pt x="101" y="64"/>
                  </a:lnTo>
                  <a:lnTo>
                    <a:pt x="102" y="61"/>
                  </a:lnTo>
                  <a:lnTo>
                    <a:pt x="103" y="57"/>
                  </a:lnTo>
                  <a:lnTo>
                    <a:pt x="103" y="53"/>
                  </a:lnTo>
                  <a:lnTo>
                    <a:pt x="104" y="49"/>
                  </a:lnTo>
                  <a:lnTo>
                    <a:pt x="103" y="41"/>
                  </a:lnTo>
                  <a:lnTo>
                    <a:pt x="102" y="38"/>
                  </a:lnTo>
                  <a:lnTo>
                    <a:pt x="102" y="35"/>
                  </a:lnTo>
                  <a:lnTo>
                    <a:pt x="99" y="29"/>
                  </a:lnTo>
                  <a:lnTo>
                    <a:pt x="96" y="24"/>
                  </a:lnTo>
                  <a:lnTo>
                    <a:pt x="94" y="22"/>
                  </a:lnTo>
                  <a:lnTo>
                    <a:pt x="91" y="20"/>
                  </a:lnTo>
                  <a:lnTo>
                    <a:pt x="86" y="16"/>
                  </a:lnTo>
                  <a:lnTo>
                    <a:pt x="79" y="13"/>
                  </a:lnTo>
                  <a:lnTo>
                    <a:pt x="71" y="12"/>
                  </a:lnTo>
                  <a:lnTo>
                    <a:pt x="62" y="11"/>
                  </a:lnTo>
                  <a:lnTo>
                    <a:pt x="50" y="11"/>
                  </a:lnTo>
                  <a:lnTo>
                    <a:pt x="38" y="11"/>
                  </a:lnTo>
                  <a:lnTo>
                    <a:pt x="28" y="11"/>
                  </a:lnTo>
                  <a:lnTo>
                    <a:pt x="28" y="93"/>
                  </a:lnTo>
                  <a:close/>
                  <a:moveTo>
                    <a:pt x="0" y="0"/>
                  </a:moveTo>
                  <a:lnTo>
                    <a:pt x="64" y="0"/>
                  </a:lnTo>
                  <a:lnTo>
                    <a:pt x="73" y="0"/>
                  </a:lnTo>
                  <a:lnTo>
                    <a:pt x="80" y="0"/>
                  </a:lnTo>
                  <a:lnTo>
                    <a:pt x="94" y="3"/>
                  </a:lnTo>
                  <a:lnTo>
                    <a:pt x="100" y="4"/>
                  </a:lnTo>
                  <a:lnTo>
                    <a:pt x="106" y="6"/>
                  </a:lnTo>
                  <a:lnTo>
                    <a:pt x="111" y="8"/>
                  </a:lnTo>
                  <a:lnTo>
                    <a:pt x="115" y="11"/>
                  </a:lnTo>
                  <a:lnTo>
                    <a:pt x="119" y="14"/>
                  </a:lnTo>
                  <a:lnTo>
                    <a:pt x="122" y="17"/>
                  </a:lnTo>
                  <a:lnTo>
                    <a:pt x="125" y="21"/>
                  </a:lnTo>
                  <a:lnTo>
                    <a:pt x="127" y="25"/>
                  </a:lnTo>
                  <a:lnTo>
                    <a:pt x="129" y="30"/>
                  </a:lnTo>
                  <a:lnTo>
                    <a:pt x="130" y="34"/>
                  </a:lnTo>
                  <a:lnTo>
                    <a:pt x="131" y="40"/>
                  </a:lnTo>
                  <a:lnTo>
                    <a:pt x="131" y="45"/>
                  </a:lnTo>
                  <a:lnTo>
                    <a:pt x="131" y="51"/>
                  </a:lnTo>
                  <a:lnTo>
                    <a:pt x="130" y="57"/>
                  </a:lnTo>
                  <a:lnTo>
                    <a:pt x="128" y="63"/>
                  </a:lnTo>
                  <a:lnTo>
                    <a:pt x="126" y="68"/>
                  </a:lnTo>
                  <a:lnTo>
                    <a:pt x="123" y="73"/>
                  </a:lnTo>
                  <a:lnTo>
                    <a:pt x="120" y="77"/>
                  </a:lnTo>
                  <a:lnTo>
                    <a:pt x="116" y="81"/>
                  </a:lnTo>
                  <a:lnTo>
                    <a:pt x="112" y="85"/>
                  </a:lnTo>
                  <a:lnTo>
                    <a:pt x="108" y="88"/>
                  </a:lnTo>
                  <a:lnTo>
                    <a:pt x="103" y="91"/>
                  </a:lnTo>
                  <a:lnTo>
                    <a:pt x="93" y="97"/>
                  </a:lnTo>
                  <a:lnTo>
                    <a:pt x="87" y="99"/>
                  </a:lnTo>
                  <a:lnTo>
                    <a:pt x="82" y="101"/>
                  </a:lnTo>
                  <a:lnTo>
                    <a:pt x="76" y="102"/>
                  </a:lnTo>
                  <a:lnTo>
                    <a:pt x="70" y="103"/>
                  </a:lnTo>
                  <a:lnTo>
                    <a:pt x="131" y="181"/>
                  </a:lnTo>
                  <a:lnTo>
                    <a:pt x="151" y="204"/>
                  </a:lnTo>
                  <a:lnTo>
                    <a:pt x="116" y="204"/>
                  </a:lnTo>
                  <a:lnTo>
                    <a:pt x="97" y="180"/>
                  </a:lnTo>
                  <a:lnTo>
                    <a:pt x="62" y="134"/>
                  </a:lnTo>
                  <a:lnTo>
                    <a:pt x="38" y="106"/>
                  </a:lnTo>
                  <a:lnTo>
                    <a:pt x="28" y="106"/>
                  </a:lnTo>
                  <a:lnTo>
                    <a:pt x="28" y="204"/>
                  </a:lnTo>
                  <a:lnTo>
                    <a:pt x="1" y="204"/>
                  </a:lnTo>
                  <a:lnTo>
                    <a:pt x="0" y="0"/>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13" name="Freeform 20"/>
            <p:cNvSpPr>
              <a:spLocks noChangeAspect="1"/>
            </p:cNvSpPr>
            <p:nvPr/>
          </p:nvSpPr>
          <p:spPr bwMode="auto">
            <a:xfrm>
              <a:off x="4004" y="1279"/>
              <a:ext cx="109" cy="204"/>
            </a:xfrm>
            <a:custGeom>
              <a:avLst/>
              <a:gdLst>
                <a:gd name="T0" fmla="*/ 27 w 109"/>
                <a:gd name="T1" fmla="*/ 88 h 204"/>
                <a:gd name="T2" fmla="*/ 73 w 109"/>
                <a:gd name="T3" fmla="*/ 88 h 204"/>
                <a:gd name="T4" fmla="*/ 86 w 109"/>
                <a:gd name="T5" fmla="*/ 88 h 204"/>
                <a:gd name="T6" fmla="*/ 93 w 109"/>
                <a:gd name="T7" fmla="*/ 88 h 204"/>
                <a:gd name="T8" fmla="*/ 100 w 109"/>
                <a:gd name="T9" fmla="*/ 87 h 204"/>
                <a:gd name="T10" fmla="*/ 100 w 109"/>
                <a:gd name="T11" fmla="*/ 104 h 204"/>
                <a:gd name="T12" fmla="*/ 86 w 109"/>
                <a:gd name="T13" fmla="*/ 104 h 204"/>
                <a:gd name="T14" fmla="*/ 73 w 109"/>
                <a:gd name="T15" fmla="*/ 104 h 204"/>
                <a:gd name="T16" fmla="*/ 27 w 109"/>
                <a:gd name="T17" fmla="*/ 104 h 204"/>
                <a:gd name="T18" fmla="*/ 27 w 109"/>
                <a:gd name="T19" fmla="*/ 190 h 204"/>
                <a:gd name="T20" fmla="*/ 41 w 109"/>
                <a:gd name="T21" fmla="*/ 190 h 204"/>
                <a:gd name="T22" fmla="*/ 54 w 109"/>
                <a:gd name="T23" fmla="*/ 190 h 204"/>
                <a:gd name="T24" fmla="*/ 81 w 109"/>
                <a:gd name="T25" fmla="*/ 189 h 204"/>
                <a:gd name="T26" fmla="*/ 95 w 109"/>
                <a:gd name="T27" fmla="*/ 188 h 204"/>
                <a:gd name="T28" fmla="*/ 109 w 109"/>
                <a:gd name="T29" fmla="*/ 186 h 204"/>
                <a:gd name="T30" fmla="*/ 109 w 109"/>
                <a:gd name="T31" fmla="*/ 204 h 204"/>
                <a:gd name="T32" fmla="*/ 0 w 109"/>
                <a:gd name="T33" fmla="*/ 204 h 204"/>
                <a:gd name="T34" fmla="*/ 0 w 109"/>
                <a:gd name="T35" fmla="*/ 0 h 204"/>
                <a:gd name="T36" fmla="*/ 107 w 109"/>
                <a:gd name="T37" fmla="*/ 0 h 204"/>
                <a:gd name="T38" fmla="*/ 107 w 109"/>
                <a:gd name="T39" fmla="*/ 18 h 204"/>
                <a:gd name="T40" fmla="*/ 94 w 109"/>
                <a:gd name="T41" fmla="*/ 16 h 204"/>
                <a:gd name="T42" fmla="*/ 79 w 109"/>
                <a:gd name="T43" fmla="*/ 15 h 204"/>
                <a:gd name="T44" fmla="*/ 60 w 109"/>
                <a:gd name="T45" fmla="*/ 14 h 204"/>
                <a:gd name="T46" fmla="*/ 50 w 109"/>
                <a:gd name="T47" fmla="*/ 14 h 204"/>
                <a:gd name="T48" fmla="*/ 27 w 109"/>
                <a:gd name="T49" fmla="*/ 14 h 204"/>
                <a:gd name="T50" fmla="*/ 27 w 109"/>
                <a:gd name="T51" fmla="*/ 88 h 20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09" h="204">
                  <a:moveTo>
                    <a:pt x="27" y="88"/>
                  </a:moveTo>
                  <a:lnTo>
                    <a:pt x="73" y="88"/>
                  </a:lnTo>
                  <a:lnTo>
                    <a:pt x="86" y="88"/>
                  </a:lnTo>
                  <a:lnTo>
                    <a:pt x="93" y="88"/>
                  </a:lnTo>
                  <a:lnTo>
                    <a:pt x="100" y="87"/>
                  </a:lnTo>
                  <a:lnTo>
                    <a:pt x="100" y="104"/>
                  </a:lnTo>
                  <a:lnTo>
                    <a:pt x="86" y="104"/>
                  </a:lnTo>
                  <a:lnTo>
                    <a:pt x="73" y="104"/>
                  </a:lnTo>
                  <a:lnTo>
                    <a:pt x="27" y="104"/>
                  </a:lnTo>
                  <a:lnTo>
                    <a:pt x="27" y="190"/>
                  </a:lnTo>
                  <a:lnTo>
                    <a:pt x="41" y="190"/>
                  </a:lnTo>
                  <a:lnTo>
                    <a:pt x="54" y="190"/>
                  </a:lnTo>
                  <a:lnTo>
                    <a:pt x="81" y="189"/>
                  </a:lnTo>
                  <a:lnTo>
                    <a:pt x="95" y="188"/>
                  </a:lnTo>
                  <a:lnTo>
                    <a:pt x="109" y="186"/>
                  </a:lnTo>
                  <a:lnTo>
                    <a:pt x="109" y="204"/>
                  </a:lnTo>
                  <a:lnTo>
                    <a:pt x="0" y="204"/>
                  </a:lnTo>
                  <a:lnTo>
                    <a:pt x="0" y="0"/>
                  </a:lnTo>
                  <a:lnTo>
                    <a:pt x="107" y="0"/>
                  </a:lnTo>
                  <a:lnTo>
                    <a:pt x="107" y="18"/>
                  </a:lnTo>
                  <a:lnTo>
                    <a:pt x="94" y="16"/>
                  </a:lnTo>
                  <a:lnTo>
                    <a:pt x="79" y="15"/>
                  </a:lnTo>
                  <a:lnTo>
                    <a:pt x="60" y="14"/>
                  </a:lnTo>
                  <a:lnTo>
                    <a:pt x="50" y="14"/>
                  </a:lnTo>
                  <a:lnTo>
                    <a:pt x="27" y="14"/>
                  </a:lnTo>
                  <a:lnTo>
                    <a:pt x="27" y="88"/>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14" name="Freeform 21"/>
            <p:cNvSpPr>
              <a:spLocks noChangeAspect="1"/>
            </p:cNvSpPr>
            <p:nvPr/>
          </p:nvSpPr>
          <p:spPr bwMode="auto">
            <a:xfrm>
              <a:off x="2090" y="1234"/>
              <a:ext cx="351" cy="249"/>
            </a:xfrm>
            <a:custGeom>
              <a:avLst/>
              <a:gdLst>
                <a:gd name="T0" fmla="*/ 173 w 351"/>
                <a:gd name="T1" fmla="*/ 46 h 249"/>
                <a:gd name="T2" fmla="*/ 166 w 351"/>
                <a:gd name="T3" fmla="*/ 66 h 249"/>
                <a:gd name="T4" fmla="*/ 155 w 351"/>
                <a:gd name="T5" fmla="*/ 97 h 249"/>
                <a:gd name="T6" fmla="*/ 143 w 351"/>
                <a:gd name="T7" fmla="*/ 133 h 249"/>
                <a:gd name="T8" fmla="*/ 129 w 351"/>
                <a:gd name="T9" fmla="*/ 174 h 249"/>
                <a:gd name="T10" fmla="*/ 116 w 351"/>
                <a:gd name="T11" fmla="*/ 213 h 249"/>
                <a:gd name="T12" fmla="*/ 104 w 351"/>
                <a:gd name="T13" fmla="*/ 249 h 249"/>
                <a:gd name="T14" fmla="*/ 78 w 351"/>
                <a:gd name="T15" fmla="*/ 249 h 249"/>
                <a:gd name="T16" fmla="*/ 68 w 351"/>
                <a:gd name="T17" fmla="*/ 220 h 249"/>
                <a:gd name="T18" fmla="*/ 55 w 351"/>
                <a:gd name="T19" fmla="*/ 177 h 249"/>
                <a:gd name="T20" fmla="*/ 39 w 351"/>
                <a:gd name="T21" fmla="*/ 125 h 249"/>
                <a:gd name="T22" fmla="*/ 24 w 351"/>
                <a:gd name="T23" fmla="*/ 74 h 249"/>
                <a:gd name="T24" fmla="*/ 10 w 351"/>
                <a:gd name="T25" fmla="*/ 30 h 249"/>
                <a:gd name="T26" fmla="*/ 4 w 351"/>
                <a:gd name="T27" fmla="*/ 14 h 249"/>
                <a:gd name="T28" fmla="*/ 0 w 351"/>
                <a:gd name="T29" fmla="*/ 2 h 249"/>
                <a:gd name="T30" fmla="*/ 0 w 351"/>
                <a:gd name="T31" fmla="*/ 1 h 249"/>
                <a:gd name="T32" fmla="*/ 1 w 351"/>
                <a:gd name="T33" fmla="*/ 0 h 249"/>
                <a:gd name="T34" fmla="*/ 37 w 351"/>
                <a:gd name="T35" fmla="*/ 0 h 249"/>
                <a:gd name="T36" fmla="*/ 38 w 351"/>
                <a:gd name="T37" fmla="*/ 1 h 249"/>
                <a:gd name="T38" fmla="*/ 51 w 351"/>
                <a:gd name="T39" fmla="*/ 52 h 249"/>
                <a:gd name="T40" fmla="*/ 65 w 351"/>
                <a:gd name="T41" fmla="*/ 101 h 249"/>
                <a:gd name="T42" fmla="*/ 80 w 351"/>
                <a:gd name="T43" fmla="*/ 153 h 249"/>
                <a:gd name="T44" fmla="*/ 99 w 351"/>
                <a:gd name="T45" fmla="*/ 212 h 249"/>
                <a:gd name="T46" fmla="*/ 107 w 351"/>
                <a:gd name="T47" fmla="*/ 187 h 249"/>
                <a:gd name="T48" fmla="*/ 120 w 351"/>
                <a:gd name="T49" fmla="*/ 150 h 249"/>
                <a:gd name="T50" fmla="*/ 134 w 351"/>
                <a:gd name="T51" fmla="*/ 106 h 249"/>
                <a:gd name="T52" fmla="*/ 148 w 351"/>
                <a:gd name="T53" fmla="*/ 64 h 249"/>
                <a:gd name="T54" fmla="*/ 159 w 351"/>
                <a:gd name="T55" fmla="*/ 27 h 249"/>
                <a:gd name="T56" fmla="*/ 167 w 351"/>
                <a:gd name="T57" fmla="*/ 1 h 249"/>
                <a:gd name="T58" fmla="*/ 168 w 351"/>
                <a:gd name="T59" fmla="*/ 0 h 249"/>
                <a:gd name="T60" fmla="*/ 191 w 351"/>
                <a:gd name="T61" fmla="*/ 0 h 249"/>
                <a:gd name="T62" fmla="*/ 192 w 351"/>
                <a:gd name="T63" fmla="*/ 1 h 249"/>
                <a:gd name="T64" fmla="*/ 200 w 351"/>
                <a:gd name="T65" fmla="*/ 28 h 249"/>
                <a:gd name="T66" fmla="*/ 212 w 351"/>
                <a:gd name="T67" fmla="*/ 65 h 249"/>
                <a:gd name="T68" fmla="*/ 225 w 351"/>
                <a:gd name="T69" fmla="*/ 108 h 249"/>
                <a:gd name="T70" fmla="*/ 239 w 351"/>
                <a:gd name="T71" fmla="*/ 151 h 249"/>
                <a:gd name="T72" fmla="*/ 252 w 351"/>
                <a:gd name="T73" fmla="*/ 188 h 249"/>
                <a:gd name="T74" fmla="*/ 260 w 351"/>
                <a:gd name="T75" fmla="*/ 212 h 249"/>
                <a:gd name="T76" fmla="*/ 267 w 351"/>
                <a:gd name="T77" fmla="*/ 190 h 249"/>
                <a:gd name="T78" fmla="*/ 278 w 351"/>
                <a:gd name="T79" fmla="*/ 152 h 249"/>
                <a:gd name="T80" fmla="*/ 292 w 351"/>
                <a:gd name="T81" fmla="*/ 107 h 249"/>
                <a:gd name="T82" fmla="*/ 305 w 351"/>
                <a:gd name="T83" fmla="*/ 63 h 249"/>
                <a:gd name="T84" fmla="*/ 316 w 351"/>
                <a:gd name="T85" fmla="*/ 26 h 249"/>
                <a:gd name="T86" fmla="*/ 323 w 351"/>
                <a:gd name="T87" fmla="*/ 1 h 249"/>
                <a:gd name="T88" fmla="*/ 324 w 351"/>
                <a:gd name="T89" fmla="*/ 0 h 249"/>
                <a:gd name="T90" fmla="*/ 349 w 351"/>
                <a:gd name="T91" fmla="*/ 0 h 249"/>
                <a:gd name="T92" fmla="*/ 350 w 351"/>
                <a:gd name="T93" fmla="*/ 1 h 249"/>
                <a:gd name="T94" fmla="*/ 351 w 351"/>
                <a:gd name="T95" fmla="*/ 1 h 249"/>
                <a:gd name="T96" fmla="*/ 350 w 351"/>
                <a:gd name="T97" fmla="*/ 2 h 249"/>
                <a:gd name="T98" fmla="*/ 340 w 351"/>
                <a:gd name="T99" fmla="*/ 29 h 249"/>
                <a:gd name="T100" fmla="*/ 325 w 351"/>
                <a:gd name="T101" fmla="*/ 72 h 249"/>
                <a:gd name="T102" fmla="*/ 307 w 351"/>
                <a:gd name="T103" fmla="*/ 124 h 249"/>
                <a:gd name="T104" fmla="*/ 289 w 351"/>
                <a:gd name="T105" fmla="*/ 177 h 249"/>
                <a:gd name="T106" fmla="*/ 274 w 351"/>
                <a:gd name="T107" fmla="*/ 221 h 249"/>
                <a:gd name="T108" fmla="*/ 269 w 351"/>
                <a:gd name="T109" fmla="*/ 238 h 249"/>
                <a:gd name="T110" fmla="*/ 265 w 351"/>
                <a:gd name="T111" fmla="*/ 249 h 249"/>
                <a:gd name="T112" fmla="*/ 240 w 351"/>
                <a:gd name="T113" fmla="*/ 249 h 249"/>
                <a:gd name="T114" fmla="*/ 223 w 351"/>
                <a:gd name="T115" fmla="*/ 199 h 249"/>
                <a:gd name="T116" fmla="*/ 207 w 351"/>
                <a:gd name="T117" fmla="*/ 149 h 249"/>
                <a:gd name="T118" fmla="*/ 191 w 351"/>
                <a:gd name="T119" fmla="*/ 97 h 249"/>
                <a:gd name="T120" fmla="*/ 173 w 351"/>
                <a:gd name="T121" fmla="*/ 46 h 24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351" h="249">
                  <a:moveTo>
                    <a:pt x="173" y="46"/>
                  </a:moveTo>
                  <a:lnTo>
                    <a:pt x="166" y="66"/>
                  </a:lnTo>
                  <a:lnTo>
                    <a:pt x="155" y="97"/>
                  </a:lnTo>
                  <a:lnTo>
                    <a:pt x="143" y="133"/>
                  </a:lnTo>
                  <a:lnTo>
                    <a:pt x="129" y="174"/>
                  </a:lnTo>
                  <a:lnTo>
                    <a:pt x="116" y="213"/>
                  </a:lnTo>
                  <a:lnTo>
                    <a:pt x="104" y="249"/>
                  </a:lnTo>
                  <a:lnTo>
                    <a:pt x="78" y="249"/>
                  </a:lnTo>
                  <a:lnTo>
                    <a:pt x="68" y="220"/>
                  </a:lnTo>
                  <a:lnTo>
                    <a:pt x="55" y="177"/>
                  </a:lnTo>
                  <a:lnTo>
                    <a:pt x="39" y="125"/>
                  </a:lnTo>
                  <a:lnTo>
                    <a:pt x="24" y="74"/>
                  </a:lnTo>
                  <a:lnTo>
                    <a:pt x="10" y="30"/>
                  </a:lnTo>
                  <a:lnTo>
                    <a:pt x="4" y="14"/>
                  </a:lnTo>
                  <a:lnTo>
                    <a:pt x="0" y="2"/>
                  </a:lnTo>
                  <a:lnTo>
                    <a:pt x="0" y="1"/>
                  </a:lnTo>
                  <a:lnTo>
                    <a:pt x="1" y="0"/>
                  </a:lnTo>
                  <a:lnTo>
                    <a:pt x="37" y="0"/>
                  </a:lnTo>
                  <a:lnTo>
                    <a:pt x="38" y="1"/>
                  </a:lnTo>
                  <a:lnTo>
                    <a:pt x="51" y="52"/>
                  </a:lnTo>
                  <a:lnTo>
                    <a:pt x="65" y="101"/>
                  </a:lnTo>
                  <a:lnTo>
                    <a:pt x="80" y="153"/>
                  </a:lnTo>
                  <a:lnTo>
                    <a:pt x="99" y="212"/>
                  </a:lnTo>
                  <a:lnTo>
                    <a:pt x="107" y="187"/>
                  </a:lnTo>
                  <a:lnTo>
                    <a:pt x="120" y="150"/>
                  </a:lnTo>
                  <a:lnTo>
                    <a:pt x="134" y="106"/>
                  </a:lnTo>
                  <a:lnTo>
                    <a:pt x="148" y="64"/>
                  </a:lnTo>
                  <a:lnTo>
                    <a:pt x="159" y="27"/>
                  </a:lnTo>
                  <a:lnTo>
                    <a:pt x="167" y="1"/>
                  </a:lnTo>
                  <a:lnTo>
                    <a:pt x="168" y="0"/>
                  </a:lnTo>
                  <a:lnTo>
                    <a:pt x="191" y="0"/>
                  </a:lnTo>
                  <a:lnTo>
                    <a:pt x="192" y="1"/>
                  </a:lnTo>
                  <a:lnTo>
                    <a:pt x="200" y="28"/>
                  </a:lnTo>
                  <a:lnTo>
                    <a:pt x="212" y="65"/>
                  </a:lnTo>
                  <a:lnTo>
                    <a:pt x="225" y="108"/>
                  </a:lnTo>
                  <a:lnTo>
                    <a:pt x="239" y="151"/>
                  </a:lnTo>
                  <a:lnTo>
                    <a:pt x="252" y="188"/>
                  </a:lnTo>
                  <a:lnTo>
                    <a:pt x="260" y="212"/>
                  </a:lnTo>
                  <a:lnTo>
                    <a:pt x="267" y="190"/>
                  </a:lnTo>
                  <a:lnTo>
                    <a:pt x="278" y="152"/>
                  </a:lnTo>
                  <a:lnTo>
                    <a:pt x="292" y="107"/>
                  </a:lnTo>
                  <a:lnTo>
                    <a:pt x="305" y="63"/>
                  </a:lnTo>
                  <a:lnTo>
                    <a:pt x="316" y="26"/>
                  </a:lnTo>
                  <a:lnTo>
                    <a:pt x="323" y="1"/>
                  </a:lnTo>
                  <a:lnTo>
                    <a:pt x="324" y="0"/>
                  </a:lnTo>
                  <a:lnTo>
                    <a:pt x="349" y="0"/>
                  </a:lnTo>
                  <a:lnTo>
                    <a:pt x="350" y="1"/>
                  </a:lnTo>
                  <a:lnTo>
                    <a:pt x="351" y="1"/>
                  </a:lnTo>
                  <a:lnTo>
                    <a:pt x="350" y="2"/>
                  </a:lnTo>
                  <a:lnTo>
                    <a:pt x="340" y="29"/>
                  </a:lnTo>
                  <a:lnTo>
                    <a:pt x="325" y="72"/>
                  </a:lnTo>
                  <a:lnTo>
                    <a:pt x="307" y="124"/>
                  </a:lnTo>
                  <a:lnTo>
                    <a:pt x="289" y="177"/>
                  </a:lnTo>
                  <a:lnTo>
                    <a:pt x="274" y="221"/>
                  </a:lnTo>
                  <a:lnTo>
                    <a:pt x="269" y="238"/>
                  </a:lnTo>
                  <a:lnTo>
                    <a:pt x="265" y="249"/>
                  </a:lnTo>
                  <a:lnTo>
                    <a:pt x="240" y="249"/>
                  </a:lnTo>
                  <a:lnTo>
                    <a:pt x="223" y="199"/>
                  </a:lnTo>
                  <a:lnTo>
                    <a:pt x="207" y="149"/>
                  </a:lnTo>
                  <a:lnTo>
                    <a:pt x="191" y="97"/>
                  </a:lnTo>
                  <a:lnTo>
                    <a:pt x="173" y="46"/>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15" name="Freeform 22"/>
            <p:cNvSpPr>
              <a:spLocks noChangeAspect="1"/>
            </p:cNvSpPr>
            <p:nvPr/>
          </p:nvSpPr>
          <p:spPr bwMode="auto">
            <a:xfrm>
              <a:off x="3655" y="1279"/>
              <a:ext cx="155" cy="204"/>
            </a:xfrm>
            <a:custGeom>
              <a:avLst/>
              <a:gdLst>
                <a:gd name="T0" fmla="*/ 84 w 156"/>
                <a:gd name="T1" fmla="*/ 204 h 204"/>
                <a:gd name="T2" fmla="*/ 66 w 156"/>
                <a:gd name="T3" fmla="*/ 204 h 204"/>
                <a:gd name="T4" fmla="*/ 66 w 156"/>
                <a:gd name="T5" fmla="*/ 15 h 204"/>
                <a:gd name="T6" fmla="*/ 45 w 156"/>
                <a:gd name="T7" fmla="*/ 15 h 204"/>
                <a:gd name="T8" fmla="*/ 28 w 156"/>
                <a:gd name="T9" fmla="*/ 16 h 204"/>
                <a:gd name="T10" fmla="*/ 0 w 156"/>
                <a:gd name="T11" fmla="*/ 18 h 204"/>
                <a:gd name="T12" fmla="*/ 0 w 156"/>
                <a:gd name="T13" fmla="*/ 0 h 204"/>
                <a:gd name="T14" fmla="*/ 147 w 156"/>
                <a:gd name="T15" fmla="*/ 0 h 204"/>
                <a:gd name="T16" fmla="*/ 147 w 156"/>
                <a:gd name="T17" fmla="*/ 18 h 204"/>
                <a:gd name="T18" fmla="*/ 120 w 156"/>
                <a:gd name="T19" fmla="*/ 16 h 204"/>
                <a:gd name="T20" fmla="*/ 103 w 156"/>
                <a:gd name="T21" fmla="*/ 15 h 204"/>
                <a:gd name="T22" fmla="*/ 84 w 156"/>
                <a:gd name="T23" fmla="*/ 15 h 204"/>
                <a:gd name="T24" fmla="*/ 84 w 156"/>
                <a:gd name="T25" fmla="*/ 204 h 20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56" h="204">
                  <a:moveTo>
                    <a:pt x="93" y="204"/>
                  </a:moveTo>
                  <a:lnTo>
                    <a:pt x="66" y="204"/>
                  </a:lnTo>
                  <a:lnTo>
                    <a:pt x="66" y="15"/>
                  </a:lnTo>
                  <a:lnTo>
                    <a:pt x="45" y="15"/>
                  </a:lnTo>
                  <a:lnTo>
                    <a:pt x="28" y="16"/>
                  </a:lnTo>
                  <a:lnTo>
                    <a:pt x="0" y="18"/>
                  </a:lnTo>
                  <a:lnTo>
                    <a:pt x="0" y="0"/>
                  </a:lnTo>
                  <a:lnTo>
                    <a:pt x="156" y="0"/>
                  </a:lnTo>
                  <a:lnTo>
                    <a:pt x="156" y="18"/>
                  </a:lnTo>
                  <a:lnTo>
                    <a:pt x="129" y="16"/>
                  </a:lnTo>
                  <a:lnTo>
                    <a:pt x="112" y="15"/>
                  </a:lnTo>
                  <a:lnTo>
                    <a:pt x="93" y="15"/>
                  </a:lnTo>
                  <a:lnTo>
                    <a:pt x="93" y="204"/>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16" name="Freeform 23"/>
            <p:cNvSpPr>
              <a:spLocks noChangeAspect="1" noEditPoints="1"/>
            </p:cNvSpPr>
            <p:nvPr/>
          </p:nvSpPr>
          <p:spPr bwMode="auto">
            <a:xfrm>
              <a:off x="2894" y="1279"/>
              <a:ext cx="151" cy="204"/>
            </a:xfrm>
            <a:custGeom>
              <a:avLst/>
              <a:gdLst>
                <a:gd name="T0" fmla="*/ 43 w 151"/>
                <a:gd name="T1" fmla="*/ 93 h 204"/>
                <a:gd name="T2" fmla="*/ 66 w 151"/>
                <a:gd name="T3" fmla="*/ 91 h 204"/>
                <a:gd name="T4" fmla="*/ 73 w 151"/>
                <a:gd name="T5" fmla="*/ 89 h 204"/>
                <a:gd name="T6" fmla="*/ 87 w 151"/>
                <a:gd name="T7" fmla="*/ 82 h 204"/>
                <a:gd name="T8" fmla="*/ 93 w 151"/>
                <a:gd name="T9" fmla="*/ 77 h 204"/>
                <a:gd name="T10" fmla="*/ 97 w 151"/>
                <a:gd name="T11" fmla="*/ 71 h 204"/>
                <a:gd name="T12" fmla="*/ 102 w 151"/>
                <a:gd name="T13" fmla="*/ 61 h 204"/>
                <a:gd name="T14" fmla="*/ 103 w 151"/>
                <a:gd name="T15" fmla="*/ 53 h 204"/>
                <a:gd name="T16" fmla="*/ 103 w 151"/>
                <a:gd name="T17" fmla="*/ 41 h 204"/>
                <a:gd name="T18" fmla="*/ 102 w 151"/>
                <a:gd name="T19" fmla="*/ 35 h 204"/>
                <a:gd name="T20" fmla="*/ 96 w 151"/>
                <a:gd name="T21" fmla="*/ 24 h 204"/>
                <a:gd name="T22" fmla="*/ 91 w 151"/>
                <a:gd name="T23" fmla="*/ 20 h 204"/>
                <a:gd name="T24" fmla="*/ 79 w 151"/>
                <a:gd name="T25" fmla="*/ 13 h 204"/>
                <a:gd name="T26" fmla="*/ 61 w 151"/>
                <a:gd name="T27" fmla="*/ 11 h 204"/>
                <a:gd name="T28" fmla="*/ 38 w 151"/>
                <a:gd name="T29" fmla="*/ 11 h 204"/>
                <a:gd name="T30" fmla="*/ 28 w 151"/>
                <a:gd name="T31" fmla="*/ 93 h 204"/>
                <a:gd name="T32" fmla="*/ 64 w 151"/>
                <a:gd name="T33" fmla="*/ 0 h 204"/>
                <a:gd name="T34" fmla="*/ 80 w 151"/>
                <a:gd name="T35" fmla="*/ 0 h 204"/>
                <a:gd name="T36" fmla="*/ 100 w 151"/>
                <a:gd name="T37" fmla="*/ 4 h 204"/>
                <a:gd name="T38" fmla="*/ 111 w 151"/>
                <a:gd name="T39" fmla="*/ 8 h 204"/>
                <a:gd name="T40" fmla="*/ 119 w 151"/>
                <a:gd name="T41" fmla="*/ 14 h 204"/>
                <a:gd name="T42" fmla="*/ 125 w 151"/>
                <a:gd name="T43" fmla="*/ 21 h 204"/>
                <a:gd name="T44" fmla="*/ 129 w 151"/>
                <a:gd name="T45" fmla="*/ 30 h 204"/>
                <a:gd name="T46" fmla="*/ 131 w 151"/>
                <a:gd name="T47" fmla="*/ 40 h 204"/>
                <a:gd name="T48" fmla="*/ 131 w 151"/>
                <a:gd name="T49" fmla="*/ 51 h 204"/>
                <a:gd name="T50" fmla="*/ 128 w 151"/>
                <a:gd name="T51" fmla="*/ 63 h 204"/>
                <a:gd name="T52" fmla="*/ 123 w 151"/>
                <a:gd name="T53" fmla="*/ 73 h 204"/>
                <a:gd name="T54" fmla="*/ 116 w 151"/>
                <a:gd name="T55" fmla="*/ 81 h 204"/>
                <a:gd name="T56" fmla="*/ 107 w 151"/>
                <a:gd name="T57" fmla="*/ 88 h 204"/>
                <a:gd name="T58" fmla="*/ 92 w 151"/>
                <a:gd name="T59" fmla="*/ 97 h 204"/>
                <a:gd name="T60" fmla="*/ 82 w 151"/>
                <a:gd name="T61" fmla="*/ 101 h 204"/>
                <a:gd name="T62" fmla="*/ 70 w 151"/>
                <a:gd name="T63" fmla="*/ 103 h 204"/>
                <a:gd name="T64" fmla="*/ 151 w 151"/>
                <a:gd name="T65" fmla="*/ 204 h 204"/>
                <a:gd name="T66" fmla="*/ 97 w 151"/>
                <a:gd name="T67" fmla="*/ 180 h 204"/>
                <a:gd name="T68" fmla="*/ 38 w 151"/>
                <a:gd name="T69" fmla="*/ 106 h 204"/>
                <a:gd name="T70" fmla="*/ 28 w 151"/>
                <a:gd name="T71" fmla="*/ 204 h 204"/>
                <a:gd name="T72" fmla="*/ 0 w 151"/>
                <a:gd name="T73" fmla="*/ 0 h 20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51" h="204">
                  <a:moveTo>
                    <a:pt x="28" y="93"/>
                  </a:moveTo>
                  <a:lnTo>
                    <a:pt x="43" y="93"/>
                  </a:lnTo>
                  <a:lnTo>
                    <a:pt x="54" y="92"/>
                  </a:lnTo>
                  <a:lnTo>
                    <a:pt x="66" y="91"/>
                  </a:lnTo>
                  <a:lnTo>
                    <a:pt x="70" y="90"/>
                  </a:lnTo>
                  <a:lnTo>
                    <a:pt x="73" y="89"/>
                  </a:lnTo>
                  <a:lnTo>
                    <a:pt x="81" y="86"/>
                  </a:lnTo>
                  <a:lnTo>
                    <a:pt x="87" y="82"/>
                  </a:lnTo>
                  <a:lnTo>
                    <a:pt x="90" y="79"/>
                  </a:lnTo>
                  <a:lnTo>
                    <a:pt x="93" y="77"/>
                  </a:lnTo>
                  <a:lnTo>
                    <a:pt x="95" y="74"/>
                  </a:lnTo>
                  <a:lnTo>
                    <a:pt x="97" y="71"/>
                  </a:lnTo>
                  <a:lnTo>
                    <a:pt x="101" y="64"/>
                  </a:lnTo>
                  <a:lnTo>
                    <a:pt x="102" y="61"/>
                  </a:lnTo>
                  <a:lnTo>
                    <a:pt x="103" y="57"/>
                  </a:lnTo>
                  <a:lnTo>
                    <a:pt x="103" y="53"/>
                  </a:lnTo>
                  <a:lnTo>
                    <a:pt x="103" y="49"/>
                  </a:lnTo>
                  <a:lnTo>
                    <a:pt x="103" y="41"/>
                  </a:lnTo>
                  <a:lnTo>
                    <a:pt x="102" y="38"/>
                  </a:lnTo>
                  <a:lnTo>
                    <a:pt x="102" y="35"/>
                  </a:lnTo>
                  <a:lnTo>
                    <a:pt x="99" y="29"/>
                  </a:lnTo>
                  <a:lnTo>
                    <a:pt x="96" y="24"/>
                  </a:lnTo>
                  <a:lnTo>
                    <a:pt x="93" y="22"/>
                  </a:lnTo>
                  <a:lnTo>
                    <a:pt x="91" y="20"/>
                  </a:lnTo>
                  <a:lnTo>
                    <a:pt x="85" y="16"/>
                  </a:lnTo>
                  <a:lnTo>
                    <a:pt x="79" y="13"/>
                  </a:lnTo>
                  <a:lnTo>
                    <a:pt x="71" y="12"/>
                  </a:lnTo>
                  <a:lnTo>
                    <a:pt x="61" y="11"/>
                  </a:lnTo>
                  <a:lnTo>
                    <a:pt x="50" y="11"/>
                  </a:lnTo>
                  <a:lnTo>
                    <a:pt x="38" y="11"/>
                  </a:lnTo>
                  <a:lnTo>
                    <a:pt x="28" y="11"/>
                  </a:lnTo>
                  <a:lnTo>
                    <a:pt x="28" y="93"/>
                  </a:lnTo>
                  <a:close/>
                  <a:moveTo>
                    <a:pt x="0" y="0"/>
                  </a:moveTo>
                  <a:lnTo>
                    <a:pt x="64" y="0"/>
                  </a:lnTo>
                  <a:lnTo>
                    <a:pt x="73" y="0"/>
                  </a:lnTo>
                  <a:lnTo>
                    <a:pt x="80" y="0"/>
                  </a:lnTo>
                  <a:lnTo>
                    <a:pt x="94" y="3"/>
                  </a:lnTo>
                  <a:lnTo>
                    <a:pt x="100" y="4"/>
                  </a:lnTo>
                  <a:lnTo>
                    <a:pt x="106" y="6"/>
                  </a:lnTo>
                  <a:lnTo>
                    <a:pt x="111" y="8"/>
                  </a:lnTo>
                  <a:lnTo>
                    <a:pt x="115" y="11"/>
                  </a:lnTo>
                  <a:lnTo>
                    <a:pt x="119" y="14"/>
                  </a:lnTo>
                  <a:lnTo>
                    <a:pt x="122" y="17"/>
                  </a:lnTo>
                  <a:lnTo>
                    <a:pt x="125" y="21"/>
                  </a:lnTo>
                  <a:lnTo>
                    <a:pt x="127" y="25"/>
                  </a:lnTo>
                  <a:lnTo>
                    <a:pt x="129" y="30"/>
                  </a:lnTo>
                  <a:lnTo>
                    <a:pt x="130" y="34"/>
                  </a:lnTo>
                  <a:lnTo>
                    <a:pt x="131" y="40"/>
                  </a:lnTo>
                  <a:lnTo>
                    <a:pt x="131" y="45"/>
                  </a:lnTo>
                  <a:lnTo>
                    <a:pt x="131" y="51"/>
                  </a:lnTo>
                  <a:lnTo>
                    <a:pt x="130" y="57"/>
                  </a:lnTo>
                  <a:lnTo>
                    <a:pt x="128" y="63"/>
                  </a:lnTo>
                  <a:lnTo>
                    <a:pt x="126" y="68"/>
                  </a:lnTo>
                  <a:lnTo>
                    <a:pt x="123" y="73"/>
                  </a:lnTo>
                  <a:lnTo>
                    <a:pt x="120" y="77"/>
                  </a:lnTo>
                  <a:lnTo>
                    <a:pt x="116" y="81"/>
                  </a:lnTo>
                  <a:lnTo>
                    <a:pt x="112" y="85"/>
                  </a:lnTo>
                  <a:lnTo>
                    <a:pt x="107" y="88"/>
                  </a:lnTo>
                  <a:lnTo>
                    <a:pt x="103" y="91"/>
                  </a:lnTo>
                  <a:lnTo>
                    <a:pt x="92" y="97"/>
                  </a:lnTo>
                  <a:lnTo>
                    <a:pt x="87" y="99"/>
                  </a:lnTo>
                  <a:lnTo>
                    <a:pt x="82" y="101"/>
                  </a:lnTo>
                  <a:lnTo>
                    <a:pt x="76" y="102"/>
                  </a:lnTo>
                  <a:lnTo>
                    <a:pt x="70" y="103"/>
                  </a:lnTo>
                  <a:lnTo>
                    <a:pt x="131" y="181"/>
                  </a:lnTo>
                  <a:lnTo>
                    <a:pt x="151" y="204"/>
                  </a:lnTo>
                  <a:lnTo>
                    <a:pt x="115" y="204"/>
                  </a:lnTo>
                  <a:lnTo>
                    <a:pt x="97" y="180"/>
                  </a:lnTo>
                  <a:lnTo>
                    <a:pt x="62" y="134"/>
                  </a:lnTo>
                  <a:lnTo>
                    <a:pt x="38" y="106"/>
                  </a:lnTo>
                  <a:lnTo>
                    <a:pt x="28" y="106"/>
                  </a:lnTo>
                  <a:lnTo>
                    <a:pt x="28" y="204"/>
                  </a:lnTo>
                  <a:lnTo>
                    <a:pt x="1" y="204"/>
                  </a:lnTo>
                  <a:lnTo>
                    <a:pt x="0" y="0"/>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17" name="Freeform 24"/>
            <p:cNvSpPr>
              <a:spLocks noChangeAspect="1"/>
            </p:cNvSpPr>
            <p:nvPr/>
          </p:nvSpPr>
          <p:spPr bwMode="auto">
            <a:xfrm>
              <a:off x="3311" y="1279"/>
              <a:ext cx="109" cy="204"/>
            </a:xfrm>
            <a:custGeom>
              <a:avLst/>
              <a:gdLst>
                <a:gd name="T0" fmla="*/ 27 w 109"/>
                <a:gd name="T1" fmla="*/ 88 h 204"/>
                <a:gd name="T2" fmla="*/ 73 w 109"/>
                <a:gd name="T3" fmla="*/ 88 h 204"/>
                <a:gd name="T4" fmla="*/ 87 w 109"/>
                <a:gd name="T5" fmla="*/ 88 h 204"/>
                <a:gd name="T6" fmla="*/ 94 w 109"/>
                <a:gd name="T7" fmla="*/ 88 h 204"/>
                <a:gd name="T8" fmla="*/ 100 w 109"/>
                <a:gd name="T9" fmla="*/ 87 h 204"/>
                <a:gd name="T10" fmla="*/ 100 w 109"/>
                <a:gd name="T11" fmla="*/ 104 h 204"/>
                <a:gd name="T12" fmla="*/ 87 w 109"/>
                <a:gd name="T13" fmla="*/ 104 h 204"/>
                <a:gd name="T14" fmla="*/ 73 w 109"/>
                <a:gd name="T15" fmla="*/ 104 h 204"/>
                <a:gd name="T16" fmla="*/ 27 w 109"/>
                <a:gd name="T17" fmla="*/ 104 h 204"/>
                <a:gd name="T18" fmla="*/ 27 w 109"/>
                <a:gd name="T19" fmla="*/ 190 h 204"/>
                <a:gd name="T20" fmla="*/ 41 w 109"/>
                <a:gd name="T21" fmla="*/ 190 h 204"/>
                <a:gd name="T22" fmla="*/ 54 w 109"/>
                <a:gd name="T23" fmla="*/ 190 h 204"/>
                <a:gd name="T24" fmla="*/ 81 w 109"/>
                <a:gd name="T25" fmla="*/ 189 h 204"/>
                <a:gd name="T26" fmla="*/ 95 w 109"/>
                <a:gd name="T27" fmla="*/ 188 h 204"/>
                <a:gd name="T28" fmla="*/ 109 w 109"/>
                <a:gd name="T29" fmla="*/ 186 h 204"/>
                <a:gd name="T30" fmla="*/ 109 w 109"/>
                <a:gd name="T31" fmla="*/ 204 h 204"/>
                <a:gd name="T32" fmla="*/ 1 w 109"/>
                <a:gd name="T33" fmla="*/ 204 h 204"/>
                <a:gd name="T34" fmla="*/ 0 w 109"/>
                <a:gd name="T35" fmla="*/ 0 h 204"/>
                <a:gd name="T36" fmla="*/ 107 w 109"/>
                <a:gd name="T37" fmla="*/ 0 h 204"/>
                <a:gd name="T38" fmla="*/ 107 w 109"/>
                <a:gd name="T39" fmla="*/ 18 h 204"/>
                <a:gd name="T40" fmla="*/ 94 w 109"/>
                <a:gd name="T41" fmla="*/ 16 h 204"/>
                <a:gd name="T42" fmla="*/ 80 w 109"/>
                <a:gd name="T43" fmla="*/ 15 h 204"/>
                <a:gd name="T44" fmla="*/ 61 w 109"/>
                <a:gd name="T45" fmla="*/ 14 h 204"/>
                <a:gd name="T46" fmla="*/ 50 w 109"/>
                <a:gd name="T47" fmla="*/ 14 h 204"/>
                <a:gd name="T48" fmla="*/ 27 w 109"/>
                <a:gd name="T49" fmla="*/ 14 h 204"/>
                <a:gd name="T50" fmla="*/ 27 w 109"/>
                <a:gd name="T51" fmla="*/ 88 h 20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09" h="204">
                  <a:moveTo>
                    <a:pt x="27" y="88"/>
                  </a:moveTo>
                  <a:lnTo>
                    <a:pt x="73" y="88"/>
                  </a:lnTo>
                  <a:lnTo>
                    <a:pt x="87" y="88"/>
                  </a:lnTo>
                  <a:lnTo>
                    <a:pt x="94" y="88"/>
                  </a:lnTo>
                  <a:lnTo>
                    <a:pt x="100" y="87"/>
                  </a:lnTo>
                  <a:lnTo>
                    <a:pt x="100" y="104"/>
                  </a:lnTo>
                  <a:lnTo>
                    <a:pt x="87" y="104"/>
                  </a:lnTo>
                  <a:lnTo>
                    <a:pt x="73" y="104"/>
                  </a:lnTo>
                  <a:lnTo>
                    <a:pt x="27" y="104"/>
                  </a:lnTo>
                  <a:lnTo>
                    <a:pt x="27" y="190"/>
                  </a:lnTo>
                  <a:lnTo>
                    <a:pt x="41" y="190"/>
                  </a:lnTo>
                  <a:lnTo>
                    <a:pt x="54" y="190"/>
                  </a:lnTo>
                  <a:lnTo>
                    <a:pt x="81" y="189"/>
                  </a:lnTo>
                  <a:lnTo>
                    <a:pt x="95" y="188"/>
                  </a:lnTo>
                  <a:lnTo>
                    <a:pt x="109" y="186"/>
                  </a:lnTo>
                  <a:lnTo>
                    <a:pt x="109" y="204"/>
                  </a:lnTo>
                  <a:lnTo>
                    <a:pt x="1" y="204"/>
                  </a:lnTo>
                  <a:lnTo>
                    <a:pt x="0" y="0"/>
                  </a:lnTo>
                  <a:lnTo>
                    <a:pt x="107" y="0"/>
                  </a:lnTo>
                  <a:lnTo>
                    <a:pt x="107" y="18"/>
                  </a:lnTo>
                  <a:lnTo>
                    <a:pt x="94" y="16"/>
                  </a:lnTo>
                  <a:lnTo>
                    <a:pt x="80" y="15"/>
                  </a:lnTo>
                  <a:lnTo>
                    <a:pt x="61" y="14"/>
                  </a:lnTo>
                  <a:lnTo>
                    <a:pt x="50" y="14"/>
                  </a:lnTo>
                  <a:lnTo>
                    <a:pt x="27" y="14"/>
                  </a:lnTo>
                  <a:lnTo>
                    <a:pt x="27" y="88"/>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18" name="Freeform 25"/>
            <p:cNvSpPr>
              <a:spLocks noChangeAspect="1"/>
            </p:cNvSpPr>
            <p:nvPr/>
          </p:nvSpPr>
          <p:spPr bwMode="auto">
            <a:xfrm>
              <a:off x="2748" y="1279"/>
              <a:ext cx="109" cy="204"/>
            </a:xfrm>
            <a:custGeom>
              <a:avLst/>
              <a:gdLst>
                <a:gd name="T0" fmla="*/ 27 w 109"/>
                <a:gd name="T1" fmla="*/ 88 h 204"/>
                <a:gd name="T2" fmla="*/ 73 w 109"/>
                <a:gd name="T3" fmla="*/ 88 h 204"/>
                <a:gd name="T4" fmla="*/ 86 w 109"/>
                <a:gd name="T5" fmla="*/ 88 h 204"/>
                <a:gd name="T6" fmla="*/ 93 w 109"/>
                <a:gd name="T7" fmla="*/ 88 h 204"/>
                <a:gd name="T8" fmla="*/ 100 w 109"/>
                <a:gd name="T9" fmla="*/ 87 h 204"/>
                <a:gd name="T10" fmla="*/ 100 w 109"/>
                <a:gd name="T11" fmla="*/ 104 h 204"/>
                <a:gd name="T12" fmla="*/ 86 w 109"/>
                <a:gd name="T13" fmla="*/ 104 h 204"/>
                <a:gd name="T14" fmla="*/ 73 w 109"/>
                <a:gd name="T15" fmla="*/ 104 h 204"/>
                <a:gd name="T16" fmla="*/ 27 w 109"/>
                <a:gd name="T17" fmla="*/ 104 h 204"/>
                <a:gd name="T18" fmla="*/ 27 w 109"/>
                <a:gd name="T19" fmla="*/ 190 h 204"/>
                <a:gd name="T20" fmla="*/ 40 w 109"/>
                <a:gd name="T21" fmla="*/ 190 h 204"/>
                <a:gd name="T22" fmla="*/ 54 w 109"/>
                <a:gd name="T23" fmla="*/ 190 h 204"/>
                <a:gd name="T24" fmla="*/ 81 w 109"/>
                <a:gd name="T25" fmla="*/ 189 h 204"/>
                <a:gd name="T26" fmla="*/ 95 w 109"/>
                <a:gd name="T27" fmla="*/ 188 h 204"/>
                <a:gd name="T28" fmla="*/ 109 w 109"/>
                <a:gd name="T29" fmla="*/ 186 h 204"/>
                <a:gd name="T30" fmla="*/ 109 w 109"/>
                <a:gd name="T31" fmla="*/ 204 h 204"/>
                <a:gd name="T32" fmla="*/ 0 w 109"/>
                <a:gd name="T33" fmla="*/ 204 h 204"/>
                <a:gd name="T34" fmla="*/ 0 w 109"/>
                <a:gd name="T35" fmla="*/ 0 h 204"/>
                <a:gd name="T36" fmla="*/ 107 w 109"/>
                <a:gd name="T37" fmla="*/ 0 h 204"/>
                <a:gd name="T38" fmla="*/ 107 w 109"/>
                <a:gd name="T39" fmla="*/ 18 h 204"/>
                <a:gd name="T40" fmla="*/ 93 w 109"/>
                <a:gd name="T41" fmla="*/ 16 h 204"/>
                <a:gd name="T42" fmla="*/ 79 w 109"/>
                <a:gd name="T43" fmla="*/ 15 h 204"/>
                <a:gd name="T44" fmla="*/ 60 w 109"/>
                <a:gd name="T45" fmla="*/ 14 h 204"/>
                <a:gd name="T46" fmla="*/ 49 w 109"/>
                <a:gd name="T47" fmla="*/ 14 h 204"/>
                <a:gd name="T48" fmla="*/ 27 w 109"/>
                <a:gd name="T49" fmla="*/ 14 h 204"/>
                <a:gd name="T50" fmla="*/ 27 w 109"/>
                <a:gd name="T51" fmla="*/ 88 h 20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09" h="204">
                  <a:moveTo>
                    <a:pt x="27" y="88"/>
                  </a:moveTo>
                  <a:lnTo>
                    <a:pt x="73" y="88"/>
                  </a:lnTo>
                  <a:lnTo>
                    <a:pt x="86" y="88"/>
                  </a:lnTo>
                  <a:lnTo>
                    <a:pt x="93" y="88"/>
                  </a:lnTo>
                  <a:lnTo>
                    <a:pt x="100" y="87"/>
                  </a:lnTo>
                  <a:lnTo>
                    <a:pt x="100" y="104"/>
                  </a:lnTo>
                  <a:lnTo>
                    <a:pt x="86" y="104"/>
                  </a:lnTo>
                  <a:lnTo>
                    <a:pt x="73" y="104"/>
                  </a:lnTo>
                  <a:lnTo>
                    <a:pt x="27" y="104"/>
                  </a:lnTo>
                  <a:lnTo>
                    <a:pt x="27" y="190"/>
                  </a:lnTo>
                  <a:lnTo>
                    <a:pt x="40" y="190"/>
                  </a:lnTo>
                  <a:lnTo>
                    <a:pt x="54" y="190"/>
                  </a:lnTo>
                  <a:lnTo>
                    <a:pt x="81" y="189"/>
                  </a:lnTo>
                  <a:lnTo>
                    <a:pt x="95" y="188"/>
                  </a:lnTo>
                  <a:lnTo>
                    <a:pt x="109" y="186"/>
                  </a:lnTo>
                  <a:lnTo>
                    <a:pt x="109" y="204"/>
                  </a:lnTo>
                  <a:lnTo>
                    <a:pt x="0" y="204"/>
                  </a:lnTo>
                  <a:lnTo>
                    <a:pt x="0" y="0"/>
                  </a:lnTo>
                  <a:lnTo>
                    <a:pt x="107" y="0"/>
                  </a:lnTo>
                  <a:lnTo>
                    <a:pt x="107" y="18"/>
                  </a:lnTo>
                  <a:lnTo>
                    <a:pt x="93" y="16"/>
                  </a:lnTo>
                  <a:lnTo>
                    <a:pt x="79" y="15"/>
                  </a:lnTo>
                  <a:lnTo>
                    <a:pt x="60" y="14"/>
                  </a:lnTo>
                  <a:lnTo>
                    <a:pt x="49" y="14"/>
                  </a:lnTo>
                  <a:lnTo>
                    <a:pt x="27" y="14"/>
                  </a:lnTo>
                  <a:lnTo>
                    <a:pt x="27" y="88"/>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19" name="Freeform 26"/>
            <p:cNvSpPr>
              <a:spLocks noChangeAspect="1"/>
            </p:cNvSpPr>
            <p:nvPr/>
          </p:nvSpPr>
          <p:spPr bwMode="auto">
            <a:xfrm>
              <a:off x="2570" y="1279"/>
              <a:ext cx="155" cy="204"/>
            </a:xfrm>
            <a:custGeom>
              <a:avLst/>
              <a:gdLst>
                <a:gd name="T0" fmla="*/ 93 w 155"/>
                <a:gd name="T1" fmla="*/ 204 h 204"/>
                <a:gd name="T2" fmla="*/ 66 w 155"/>
                <a:gd name="T3" fmla="*/ 204 h 204"/>
                <a:gd name="T4" fmla="*/ 65 w 155"/>
                <a:gd name="T5" fmla="*/ 15 h 204"/>
                <a:gd name="T6" fmla="*/ 45 w 155"/>
                <a:gd name="T7" fmla="*/ 15 h 204"/>
                <a:gd name="T8" fmla="*/ 28 w 155"/>
                <a:gd name="T9" fmla="*/ 16 h 204"/>
                <a:gd name="T10" fmla="*/ 0 w 155"/>
                <a:gd name="T11" fmla="*/ 18 h 204"/>
                <a:gd name="T12" fmla="*/ 0 w 155"/>
                <a:gd name="T13" fmla="*/ 0 h 204"/>
                <a:gd name="T14" fmla="*/ 155 w 155"/>
                <a:gd name="T15" fmla="*/ 0 h 204"/>
                <a:gd name="T16" fmla="*/ 155 w 155"/>
                <a:gd name="T17" fmla="*/ 18 h 204"/>
                <a:gd name="T18" fmla="*/ 128 w 155"/>
                <a:gd name="T19" fmla="*/ 16 h 204"/>
                <a:gd name="T20" fmla="*/ 111 w 155"/>
                <a:gd name="T21" fmla="*/ 15 h 204"/>
                <a:gd name="T22" fmla="*/ 93 w 155"/>
                <a:gd name="T23" fmla="*/ 15 h 204"/>
                <a:gd name="T24" fmla="*/ 93 w 155"/>
                <a:gd name="T25" fmla="*/ 204 h 20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55" h="204">
                  <a:moveTo>
                    <a:pt x="93" y="204"/>
                  </a:moveTo>
                  <a:lnTo>
                    <a:pt x="66" y="204"/>
                  </a:lnTo>
                  <a:lnTo>
                    <a:pt x="65" y="15"/>
                  </a:lnTo>
                  <a:lnTo>
                    <a:pt x="45" y="15"/>
                  </a:lnTo>
                  <a:lnTo>
                    <a:pt x="28" y="16"/>
                  </a:lnTo>
                  <a:lnTo>
                    <a:pt x="0" y="18"/>
                  </a:lnTo>
                  <a:lnTo>
                    <a:pt x="0" y="0"/>
                  </a:lnTo>
                  <a:lnTo>
                    <a:pt x="155" y="0"/>
                  </a:lnTo>
                  <a:lnTo>
                    <a:pt x="155" y="18"/>
                  </a:lnTo>
                  <a:lnTo>
                    <a:pt x="128" y="16"/>
                  </a:lnTo>
                  <a:lnTo>
                    <a:pt x="111" y="15"/>
                  </a:lnTo>
                  <a:lnTo>
                    <a:pt x="93" y="15"/>
                  </a:lnTo>
                  <a:lnTo>
                    <a:pt x="93" y="204"/>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20" name="Freeform 27"/>
            <p:cNvSpPr>
              <a:spLocks noChangeAspect="1"/>
            </p:cNvSpPr>
            <p:nvPr/>
          </p:nvSpPr>
          <p:spPr bwMode="auto">
            <a:xfrm>
              <a:off x="1930" y="1496"/>
              <a:ext cx="1188" cy="134"/>
            </a:xfrm>
            <a:custGeom>
              <a:avLst/>
              <a:gdLst>
                <a:gd name="T0" fmla="*/ 1173 w 1188"/>
                <a:gd name="T1" fmla="*/ 48 h 134"/>
                <a:gd name="T2" fmla="*/ 1123 w 1188"/>
                <a:gd name="T3" fmla="*/ 48 h 134"/>
                <a:gd name="T4" fmla="*/ 1049 w 1188"/>
                <a:gd name="T5" fmla="*/ 55 h 134"/>
                <a:gd name="T6" fmla="*/ 939 w 1188"/>
                <a:gd name="T7" fmla="*/ 76 h 134"/>
                <a:gd name="T8" fmla="*/ 867 w 1188"/>
                <a:gd name="T9" fmla="*/ 99 h 134"/>
                <a:gd name="T10" fmla="*/ 790 w 1188"/>
                <a:gd name="T11" fmla="*/ 122 h 134"/>
                <a:gd name="T12" fmla="*/ 744 w 1188"/>
                <a:gd name="T13" fmla="*/ 131 h 134"/>
                <a:gd name="T14" fmla="*/ 706 w 1188"/>
                <a:gd name="T15" fmla="*/ 134 h 134"/>
                <a:gd name="T16" fmla="*/ 677 w 1188"/>
                <a:gd name="T17" fmla="*/ 133 h 134"/>
                <a:gd name="T18" fmla="*/ 647 w 1188"/>
                <a:gd name="T19" fmla="*/ 129 h 134"/>
                <a:gd name="T20" fmla="*/ 616 w 1188"/>
                <a:gd name="T21" fmla="*/ 121 h 134"/>
                <a:gd name="T22" fmla="*/ 572 w 1188"/>
                <a:gd name="T23" fmla="*/ 104 h 134"/>
                <a:gd name="T24" fmla="*/ 510 w 1188"/>
                <a:gd name="T25" fmla="*/ 73 h 134"/>
                <a:gd name="T26" fmla="*/ 448 w 1188"/>
                <a:gd name="T27" fmla="*/ 43 h 134"/>
                <a:gd name="T28" fmla="*/ 402 w 1188"/>
                <a:gd name="T29" fmla="*/ 27 h 134"/>
                <a:gd name="T30" fmla="*/ 363 w 1188"/>
                <a:gd name="T31" fmla="*/ 19 h 134"/>
                <a:gd name="T32" fmla="*/ 320 w 1188"/>
                <a:gd name="T33" fmla="*/ 16 h 134"/>
                <a:gd name="T34" fmla="*/ 281 w 1188"/>
                <a:gd name="T35" fmla="*/ 17 h 134"/>
                <a:gd name="T36" fmla="*/ 245 w 1188"/>
                <a:gd name="T37" fmla="*/ 21 h 134"/>
                <a:gd name="T38" fmla="*/ 202 w 1188"/>
                <a:gd name="T39" fmla="*/ 31 h 134"/>
                <a:gd name="T40" fmla="*/ 130 w 1188"/>
                <a:gd name="T41" fmla="*/ 54 h 134"/>
                <a:gd name="T42" fmla="*/ 89 w 1188"/>
                <a:gd name="T43" fmla="*/ 63 h 134"/>
                <a:gd name="T44" fmla="*/ 44 w 1188"/>
                <a:gd name="T45" fmla="*/ 68 h 134"/>
                <a:gd name="T46" fmla="*/ 0 w 1188"/>
                <a:gd name="T47" fmla="*/ 66 h 134"/>
                <a:gd name="T48" fmla="*/ 33 w 1188"/>
                <a:gd name="T49" fmla="*/ 63 h 134"/>
                <a:gd name="T50" fmla="*/ 105 w 1188"/>
                <a:gd name="T51" fmla="*/ 46 h 134"/>
                <a:gd name="T52" fmla="*/ 177 w 1188"/>
                <a:gd name="T53" fmla="*/ 21 h 134"/>
                <a:gd name="T54" fmla="*/ 220 w 1188"/>
                <a:gd name="T55" fmla="*/ 10 h 134"/>
                <a:gd name="T56" fmla="*/ 255 w 1188"/>
                <a:gd name="T57" fmla="*/ 4 h 134"/>
                <a:gd name="T58" fmla="*/ 306 w 1188"/>
                <a:gd name="T59" fmla="*/ 0 h 134"/>
                <a:gd name="T60" fmla="*/ 351 w 1188"/>
                <a:gd name="T61" fmla="*/ 2 h 134"/>
                <a:gd name="T62" fmla="*/ 393 w 1188"/>
                <a:gd name="T63" fmla="*/ 9 h 134"/>
                <a:gd name="T64" fmla="*/ 430 w 1188"/>
                <a:gd name="T65" fmla="*/ 20 h 134"/>
                <a:gd name="T66" fmla="*/ 475 w 1188"/>
                <a:gd name="T67" fmla="*/ 39 h 134"/>
                <a:gd name="T68" fmla="*/ 553 w 1188"/>
                <a:gd name="T69" fmla="*/ 78 h 134"/>
                <a:gd name="T70" fmla="*/ 603 w 1188"/>
                <a:gd name="T71" fmla="*/ 100 h 134"/>
                <a:gd name="T72" fmla="*/ 650 w 1188"/>
                <a:gd name="T73" fmla="*/ 114 h 134"/>
                <a:gd name="T74" fmla="*/ 698 w 1188"/>
                <a:gd name="T75" fmla="*/ 119 h 134"/>
                <a:gd name="T76" fmla="*/ 733 w 1188"/>
                <a:gd name="T77" fmla="*/ 117 h 134"/>
                <a:gd name="T78" fmla="*/ 771 w 1188"/>
                <a:gd name="T79" fmla="*/ 110 h 134"/>
                <a:gd name="T80" fmla="*/ 846 w 1188"/>
                <a:gd name="T81" fmla="*/ 89 h 134"/>
                <a:gd name="T82" fmla="*/ 936 w 1188"/>
                <a:gd name="T83" fmla="*/ 62 h 134"/>
                <a:gd name="T84" fmla="*/ 992 w 1188"/>
                <a:gd name="T85" fmla="*/ 52 h 134"/>
                <a:gd name="T86" fmla="*/ 1052 w 1188"/>
                <a:gd name="T87" fmla="*/ 45 h 134"/>
                <a:gd name="T88" fmla="*/ 1110 w 1188"/>
                <a:gd name="T89" fmla="*/ 43 h 134"/>
                <a:gd name="T90" fmla="*/ 1161 w 1188"/>
                <a:gd name="T91" fmla="*/ 45 h 13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1188" h="134">
                  <a:moveTo>
                    <a:pt x="1188" y="49"/>
                  </a:moveTo>
                  <a:lnTo>
                    <a:pt x="1181" y="48"/>
                  </a:lnTo>
                  <a:lnTo>
                    <a:pt x="1173" y="48"/>
                  </a:lnTo>
                  <a:lnTo>
                    <a:pt x="1158" y="48"/>
                  </a:lnTo>
                  <a:lnTo>
                    <a:pt x="1141" y="48"/>
                  </a:lnTo>
                  <a:lnTo>
                    <a:pt x="1123" y="48"/>
                  </a:lnTo>
                  <a:lnTo>
                    <a:pt x="1105" y="50"/>
                  </a:lnTo>
                  <a:lnTo>
                    <a:pt x="1087" y="51"/>
                  </a:lnTo>
                  <a:lnTo>
                    <a:pt x="1049" y="55"/>
                  </a:lnTo>
                  <a:lnTo>
                    <a:pt x="1011" y="61"/>
                  </a:lnTo>
                  <a:lnTo>
                    <a:pt x="974" y="68"/>
                  </a:lnTo>
                  <a:lnTo>
                    <a:pt x="939" y="76"/>
                  </a:lnTo>
                  <a:lnTo>
                    <a:pt x="923" y="81"/>
                  </a:lnTo>
                  <a:lnTo>
                    <a:pt x="908" y="85"/>
                  </a:lnTo>
                  <a:lnTo>
                    <a:pt x="867" y="99"/>
                  </a:lnTo>
                  <a:lnTo>
                    <a:pt x="828" y="111"/>
                  </a:lnTo>
                  <a:lnTo>
                    <a:pt x="809" y="117"/>
                  </a:lnTo>
                  <a:lnTo>
                    <a:pt x="790" y="122"/>
                  </a:lnTo>
                  <a:lnTo>
                    <a:pt x="772" y="126"/>
                  </a:lnTo>
                  <a:lnTo>
                    <a:pt x="753" y="130"/>
                  </a:lnTo>
                  <a:lnTo>
                    <a:pt x="744" y="131"/>
                  </a:lnTo>
                  <a:lnTo>
                    <a:pt x="735" y="132"/>
                  </a:lnTo>
                  <a:lnTo>
                    <a:pt x="716" y="134"/>
                  </a:lnTo>
                  <a:lnTo>
                    <a:pt x="706" y="134"/>
                  </a:lnTo>
                  <a:lnTo>
                    <a:pt x="697" y="134"/>
                  </a:lnTo>
                  <a:lnTo>
                    <a:pt x="687" y="134"/>
                  </a:lnTo>
                  <a:lnTo>
                    <a:pt x="677" y="133"/>
                  </a:lnTo>
                  <a:lnTo>
                    <a:pt x="667" y="132"/>
                  </a:lnTo>
                  <a:lnTo>
                    <a:pt x="657" y="131"/>
                  </a:lnTo>
                  <a:lnTo>
                    <a:pt x="647" y="129"/>
                  </a:lnTo>
                  <a:lnTo>
                    <a:pt x="637" y="127"/>
                  </a:lnTo>
                  <a:lnTo>
                    <a:pt x="626" y="124"/>
                  </a:lnTo>
                  <a:lnTo>
                    <a:pt x="616" y="121"/>
                  </a:lnTo>
                  <a:lnTo>
                    <a:pt x="594" y="113"/>
                  </a:lnTo>
                  <a:lnTo>
                    <a:pt x="583" y="109"/>
                  </a:lnTo>
                  <a:lnTo>
                    <a:pt x="572" y="104"/>
                  </a:lnTo>
                  <a:lnTo>
                    <a:pt x="550" y="95"/>
                  </a:lnTo>
                  <a:lnTo>
                    <a:pt x="530" y="84"/>
                  </a:lnTo>
                  <a:lnTo>
                    <a:pt x="510" y="73"/>
                  </a:lnTo>
                  <a:lnTo>
                    <a:pt x="489" y="63"/>
                  </a:lnTo>
                  <a:lnTo>
                    <a:pt x="469" y="53"/>
                  </a:lnTo>
                  <a:lnTo>
                    <a:pt x="448" y="43"/>
                  </a:lnTo>
                  <a:lnTo>
                    <a:pt x="425" y="35"/>
                  </a:lnTo>
                  <a:lnTo>
                    <a:pt x="414" y="31"/>
                  </a:lnTo>
                  <a:lnTo>
                    <a:pt x="402" y="27"/>
                  </a:lnTo>
                  <a:lnTo>
                    <a:pt x="389" y="24"/>
                  </a:lnTo>
                  <a:lnTo>
                    <a:pt x="377" y="22"/>
                  </a:lnTo>
                  <a:lnTo>
                    <a:pt x="363" y="19"/>
                  </a:lnTo>
                  <a:lnTo>
                    <a:pt x="349" y="18"/>
                  </a:lnTo>
                  <a:lnTo>
                    <a:pt x="335" y="17"/>
                  </a:lnTo>
                  <a:lnTo>
                    <a:pt x="320" y="16"/>
                  </a:lnTo>
                  <a:lnTo>
                    <a:pt x="307" y="16"/>
                  </a:lnTo>
                  <a:lnTo>
                    <a:pt x="294" y="16"/>
                  </a:lnTo>
                  <a:lnTo>
                    <a:pt x="281" y="17"/>
                  </a:lnTo>
                  <a:lnTo>
                    <a:pt x="269" y="18"/>
                  </a:lnTo>
                  <a:lnTo>
                    <a:pt x="257" y="19"/>
                  </a:lnTo>
                  <a:lnTo>
                    <a:pt x="245" y="21"/>
                  </a:lnTo>
                  <a:lnTo>
                    <a:pt x="223" y="26"/>
                  </a:lnTo>
                  <a:lnTo>
                    <a:pt x="212" y="28"/>
                  </a:lnTo>
                  <a:lnTo>
                    <a:pt x="202" y="31"/>
                  </a:lnTo>
                  <a:lnTo>
                    <a:pt x="182" y="37"/>
                  </a:lnTo>
                  <a:lnTo>
                    <a:pt x="144" y="49"/>
                  </a:lnTo>
                  <a:lnTo>
                    <a:pt x="130" y="54"/>
                  </a:lnTo>
                  <a:lnTo>
                    <a:pt x="116" y="57"/>
                  </a:lnTo>
                  <a:lnTo>
                    <a:pt x="102" y="61"/>
                  </a:lnTo>
                  <a:lnTo>
                    <a:pt x="89" y="63"/>
                  </a:lnTo>
                  <a:lnTo>
                    <a:pt x="77" y="65"/>
                  </a:lnTo>
                  <a:lnTo>
                    <a:pt x="65" y="66"/>
                  </a:lnTo>
                  <a:lnTo>
                    <a:pt x="44" y="68"/>
                  </a:lnTo>
                  <a:lnTo>
                    <a:pt x="26" y="68"/>
                  </a:lnTo>
                  <a:lnTo>
                    <a:pt x="12" y="67"/>
                  </a:lnTo>
                  <a:lnTo>
                    <a:pt x="0" y="66"/>
                  </a:lnTo>
                  <a:lnTo>
                    <a:pt x="8" y="66"/>
                  </a:lnTo>
                  <a:lnTo>
                    <a:pt x="19" y="65"/>
                  </a:lnTo>
                  <a:lnTo>
                    <a:pt x="33" y="63"/>
                  </a:lnTo>
                  <a:lnTo>
                    <a:pt x="53" y="59"/>
                  </a:lnTo>
                  <a:lnTo>
                    <a:pt x="76" y="54"/>
                  </a:lnTo>
                  <a:lnTo>
                    <a:pt x="105" y="46"/>
                  </a:lnTo>
                  <a:lnTo>
                    <a:pt x="139" y="34"/>
                  </a:lnTo>
                  <a:lnTo>
                    <a:pt x="157" y="28"/>
                  </a:lnTo>
                  <a:lnTo>
                    <a:pt x="177" y="21"/>
                  </a:lnTo>
                  <a:lnTo>
                    <a:pt x="198" y="15"/>
                  </a:lnTo>
                  <a:lnTo>
                    <a:pt x="208" y="13"/>
                  </a:lnTo>
                  <a:lnTo>
                    <a:pt x="220" y="10"/>
                  </a:lnTo>
                  <a:lnTo>
                    <a:pt x="231" y="8"/>
                  </a:lnTo>
                  <a:lnTo>
                    <a:pt x="243" y="6"/>
                  </a:lnTo>
                  <a:lnTo>
                    <a:pt x="255" y="4"/>
                  </a:lnTo>
                  <a:lnTo>
                    <a:pt x="267" y="2"/>
                  </a:lnTo>
                  <a:lnTo>
                    <a:pt x="293" y="1"/>
                  </a:lnTo>
                  <a:lnTo>
                    <a:pt x="306" y="0"/>
                  </a:lnTo>
                  <a:lnTo>
                    <a:pt x="320" y="0"/>
                  </a:lnTo>
                  <a:lnTo>
                    <a:pt x="336" y="1"/>
                  </a:lnTo>
                  <a:lnTo>
                    <a:pt x="351" y="2"/>
                  </a:lnTo>
                  <a:lnTo>
                    <a:pt x="366" y="4"/>
                  </a:lnTo>
                  <a:lnTo>
                    <a:pt x="380" y="6"/>
                  </a:lnTo>
                  <a:lnTo>
                    <a:pt x="393" y="9"/>
                  </a:lnTo>
                  <a:lnTo>
                    <a:pt x="406" y="12"/>
                  </a:lnTo>
                  <a:lnTo>
                    <a:pt x="418" y="16"/>
                  </a:lnTo>
                  <a:lnTo>
                    <a:pt x="430" y="20"/>
                  </a:lnTo>
                  <a:lnTo>
                    <a:pt x="454" y="29"/>
                  </a:lnTo>
                  <a:lnTo>
                    <a:pt x="465" y="34"/>
                  </a:lnTo>
                  <a:lnTo>
                    <a:pt x="475" y="39"/>
                  </a:lnTo>
                  <a:lnTo>
                    <a:pt x="496" y="49"/>
                  </a:lnTo>
                  <a:lnTo>
                    <a:pt x="517" y="60"/>
                  </a:lnTo>
                  <a:lnTo>
                    <a:pt x="553" y="78"/>
                  </a:lnTo>
                  <a:lnTo>
                    <a:pt x="571" y="86"/>
                  </a:lnTo>
                  <a:lnTo>
                    <a:pt x="587" y="93"/>
                  </a:lnTo>
                  <a:lnTo>
                    <a:pt x="603" y="100"/>
                  </a:lnTo>
                  <a:lnTo>
                    <a:pt x="619" y="105"/>
                  </a:lnTo>
                  <a:lnTo>
                    <a:pt x="634" y="110"/>
                  </a:lnTo>
                  <a:lnTo>
                    <a:pt x="650" y="114"/>
                  </a:lnTo>
                  <a:lnTo>
                    <a:pt x="666" y="116"/>
                  </a:lnTo>
                  <a:lnTo>
                    <a:pt x="682" y="118"/>
                  </a:lnTo>
                  <a:lnTo>
                    <a:pt x="698" y="119"/>
                  </a:lnTo>
                  <a:lnTo>
                    <a:pt x="707" y="119"/>
                  </a:lnTo>
                  <a:lnTo>
                    <a:pt x="715" y="118"/>
                  </a:lnTo>
                  <a:lnTo>
                    <a:pt x="733" y="117"/>
                  </a:lnTo>
                  <a:lnTo>
                    <a:pt x="742" y="115"/>
                  </a:lnTo>
                  <a:lnTo>
                    <a:pt x="752" y="114"/>
                  </a:lnTo>
                  <a:lnTo>
                    <a:pt x="771" y="110"/>
                  </a:lnTo>
                  <a:lnTo>
                    <a:pt x="792" y="105"/>
                  </a:lnTo>
                  <a:lnTo>
                    <a:pt x="818" y="97"/>
                  </a:lnTo>
                  <a:lnTo>
                    <a:pt x="846" y="89"/>
                  </a:lnTo>
                  <a:lnTo>
                    <a:pt x="903" y="70"/>
                  </a:lnTo>
                  <a:lnTo>
                    <a:pt x="919" y="66"/>
                  </a:lnTo>
                  <a:lnTo>
                    <a:pt x="936" y="62"/>
                  </a:lnTo>
                  <a:lnTo>
                    <a:pt x="954" y="58"/>
                  </a:lnTo>
                  <a:lnTo>
                    <a:pt x="973" y="55"/>
                  </a:lnTo>
                  <a:lnTo>
                    <a:pt x="992" y="52"/>
                  </a:lnTo>
                  <a:lnTo>
                    <a:pt x="1012" y="49"/>
                  </a:lnTo>
                  <a:lnTo>
                    <a:pt x="1032" y="47"/>
                  </a:lnTo>
                  <a:lnTo>
                    <a:pt x="1052" y="45"/>
                  </a:lnTo>
                  <a:lnTo>
                    <a:pt x="1072" y="44"/>
                  </a:lnTo>
                  <a:lnTo>
                    <a:pt x="1091" y="43"/>
                  </a:lnTo>
                  <a:lnTo>
                    <a:pt x="1110" y="43"/>
                  </a:lnTo>
                  <a:lnTo>
                    <a:pt x="1128" y="43"/>
                  </a:lnTo>
                  <a:lnTo>
                    <a:pt x="1145" y="43"/>
                  </a:lnTo>
                  <a:lnTo>
                    <a:pt x="1161" y="45"/>
                  </a:lnTo>
                  <a:lnTo>
                    <a:pt x="1176" y="46"/>
                  </a:lnTo>
                  <a:lnTo>
                    <a:pt x="1188" y="49"/>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grpSp>
      <p:grpSp>
        <p:nvGrpSpPr>
          <p:cNvPr id="21" name="Group 29"/>
          <p:cNvGrpSpPr>
            <a:grpSpLocks noChangeAspect="1"/>
          </p:cNvGrpSpPr>
          <p:nvPr userDrawn="1"/>
        </p:nvGrpSpPr>
        <p:grpSpPr bwMode="auto">
          <a:xfrm>
            <a:off x="2536825" y="6256338"/>
            <a:ext cx="1414463" cy="361950"/>
            <a:chOff x="1927" y="2205"/>
            <a:chExt cx="1420" cy="363"/>
          </a:xfrm>
        </p:grpSpPr>
        <p:sp>
          <p:nvSpPr>
            <p:cNvPr id="22" name="Freeform 30"/>
            <p:cNvSpPr>
              <a:spLocks noChangeAspect="1"/>
            </p:cNvSpPr>
            <p:nvPr/>
          </p:nvSpPr>
          <p:spPr bwMode="auto">
            <a:xfrm>
              <a:off x="2168" y="2205"/>
              <a:ext cx="56" cy="339"/>
            </a:xfrm>
            <a:custGeom>
              <a:avLst/>
              <a:gdLst>
                <a:gd name="T0" fmla="*/ 0 w 57"/>
                <a:gd name="T1" fmla="*/ 339 h 339"/>
                <a:gd name="T2" fmla="*/ 48 w 57"/>
                <a:gd name="T3" fmla="*/ 198 h 339"/>
                <a:gd name="T4" fmla="*/ 48 w 57"/>
                <a:gd name="T5" fmla="*/ 0 h 339"/>
                <a:gd name="T6" fmla="*/ 0 w 57"/>
                <a:gd name="T7" fmla="*/ 141 h 339"/>
                <a:gd name="T8" fmla="*/ 0 w 57"/>
                <a:gd name="T9" fmla="*/ 339 h 3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7" h="339">
                  <a:moveTo>
                    <a:pt x="0" y="339"/>
                  </a:moveTo>
                  <a:lnTo>
                    <a:pt x="57" y="198"/>
                  </a:lnTo>
                  <a:lnTo>
                    <a:pt x="57" y="0"/>
                  </a:lnTo>
                  <a:lnTo>
                    <a:pt x="0" y="141"/>
                  </a:lnTo>
                  <a:lnTo>
                    <a:pt x="0" y="339"/>
                  </a:lnTo>
                  <a:close/>
                </a:path>
              </a:pathLst>
            </a:custGeom>
            <a:solidFill>
              <a:srgbClr val="E20A16"/>
            </a:solidFill>
            <a:ln w="9525">
              <a:noFill/>
              <a:round/>
              <a:headEnd/>
              <a:tailEnd/>
            </a:ln>
          </p:spPr>
          <p:txBody>
            <a:bodyPr/>
            <a:lstStyle/>
            <a:p>
              <a:pPr>
                <a:defRPr/>
              </a:pPr>
              <a:endParaRPr lang="en-US">
                <a:ea typeface="ＭＳ Ｐゴシック" pitchFamily="-65" charset="-128"/>
              </a:endParaRPr>
            </a:p>
          </p:txBody>
        </p:sp>
        <p:sp>
          <p:nvSpPr>
            <p:cNvPr id="23" name="Freeform 31"/>
            <p:cNvSpPr>
              <a:spLocks noChangeAspect="1"/>
            </p:cNvSpPr>
            <p:nvPr/>
          </p:nvSpPr>
          <p:spPr bwMode="auto">
            <a:xfrm>
              <a:off x="2182" y="2270"/>
              <a:ext cx="126" cy="283"/>
            </a:xfrm>
            <a:custGeom>
              <a:avLst/>
              <a:gdLst>
                <a:gd name="T0" fmla="*/ 126 w 126"/>
                <a:gd name="T1" fmla="*/ 0 h 282"/>
                <a:gd name="T2" fmla="*/ 126 w 126"/>
                <a:gd name="T3" fmla="*/ 207 h 282"/>
                <a:gd name="T4" fmla="*/ 0 w 126"/>
                <a:gd name="T5" fmla="*/ 291 h 282"/>
                <a:gd name="T6" fmla="*/ 81 w 126"/>
                <a:gd name="T7" fmla="*/ 165 h 282"/>
                <a:gd name="T8" fmla="*/ 81 w 126"/>
                <a:gd name="T9" fmla="*/ 30 h 282"/>
                <a:gd name="T10" fmla="*/ 126 w 126"/>
                <a:gd name="T11" fmla="*/ 0 h 2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6" h="282">
                  <a:moveTo>
                    <a:pt x="126" y="0"/>
                  </a:moveTo>
                  <a:lnTo>
                    <a:pt x="126" y="198"/>
                  </a:lnTo>
                  <a:lnTo>
                    <a:pt x="0" y="282"/>
                  </a:lnTo>
                  <a:lnTo>
                    <a:pt x="81" y="156"/>
                  </a:lnTo>
                  <a:lnTo>
                    <a:pt x="81" y="30"/>
                  </a:lnTo>
                  <a:lnTo>
                    <a:pt x="126" y="0"/>
                  </a:lnTo>
                  <a:close/>
                </a:path>
              </a:pathLst>
            </a:custGeom>
            <a:solidFill>
              <a:srgbClr val="E20A16"/>
            </a:solidFill>
            <a:ln w="9525">
              <a:noFill/>
              <a:round/>
              <a:headEnd/>
              <a:tailEnd/>
            </a:ln>
          </p:spPr>
          <p:txBody>
            <a:bodyPr/>
            <a:lstStyle/>
            <a:p>
              <a:pPr>
                <a:defRPr/>
              </a:pPr>
              <a:endParaRPr lang="en-US">
                <a:ea typeface="ＭＳ Ｐゴシック" pitchFamily="-65" charset="-128"/>
              </a:endParaRPr>
            </a:p>
          </p:txBody>
        </p:sp>
        <p:sp>
          <p:nvSpPr>
            <p:cNvPr id="24" name="Freeform 32"/>
            <p:cNvSpPr>
              <a:spLocks noChangeAspect="1"/>
            </p:cNvSpPr>
            <p:nvPr/>
          </p:nvSpPr>
          <p:spPr bwMode="auto">
            <a:xfrm>
              <a:off x="2188" y="2351"/>
              <a:ext cx="193" cy="212"/>
            </a:xfrm>
            <a:custGeom>
              <a:avLst/>
              <a:gdLst>
                <a:gd name="T0" fmla="*/ 0 w 195"/>
                <a:gd name="T1" fmla="*/ 204 h 213"/>
                <a:gd name="T2" fmla="*/ 139 w 195"/>
                <a:gd name="T3" fmla="*/ 144 h 213"/>
                <a:gd name="T4" fmla="*/ 139 w 195"/>
                <a:gd name="T5" fmla="*/ 0 h 213"/>
                <a:gd name="T6" fmla="*/ 177 w 195"/>
                <a:gd name="T7" fmla="*/ 0 h 213"/>
                <a:gd name="T8" fmla="*/ 177 w 195"/>
                <a:gd name="T9" fmla="*/ 204 h 213"/>
                <a:gd name="T10" fmla="*/ 0 w 195"/>
                <a:gd name="T11" fmla="*/ 204 h 21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5" h="213">
                  <a:moveTo>
                    <a:pt x="0" y="213"/>
                  </a:moveTo>
                  <a:lnTo>
                    <a:pt x="150" y="153"/>
                  </a:lnTo>
                  <a:lnTo>
                    <a:pt x="150" y="0"/>
                  </a:lnTo>
                  <a:lnTo>
                    <a:pt x="195" y="0"/>
                  </a:lnTo>
                  <a:lnTo>
                    <a:pt x="195" y="213"/>
                  </a:lnTo>
                  <a:lnTo>
                    <a:pt x="0" y="213"/>
                  </a:lnTo>
                  <a:close/>
                </a:path>
              </a:pathLst>
            </a:custGeom>
            <a:solidFill>
              <a:srgbClr val="E20A16"/>
            </a:solidFill>
            <a:ln w="9525">
              <a:noFill/>
              <a:round/>
              <a:headEnd/>
              <a:tailEnd/>
            </a:ln>
          </p:spPr>
          <p:txBody>
            <a:bodyPr/>
            <a:lstStyle/>
            <a:p>
              <a:pPr>
                <a:defRPr/>
              </a:pPr>
              <a:endParaRPr lang="en-US">
                <a:ea typeface="ＭＳ Ｐゴシック" pitchFamily="-65" charset="-128"/>
              </a:endParaRPr>
            </a:p>
          </p:txBody>
        </p:sp>
        <p:sp>
          <p:nvSpPr>
            <p:cNvPr id="25" name="Freeform 33"/>
            <p:cNvSpPr>
              <a:spLocks noChangeAspect="1"/>
            </p:cNvSpPr>
            <p:nvPr/>
          </p:nvSpPr>
          <p:spPr bwMode="auto">
            <a:xfrm>
              <a:off x="2086" y="2205"/>
              <a:ext cx="57" cy="339"/>
            </a:xfrm>
            <a:custGeom>
              <a:avLst/>
              <a:gdLst>
                <a:gd name="T0" fmla="*/ 57 w 57"/>
                <a:gd name="T1" fmla="*/ 339 h 339"/>
                <a:gd name="T2" fmla="*/ 0 w 57"/>
                <a:gd name="T3" fmla="*/ 198 h 339"/>
                <a:gd name="T4" fmla="*/ 0 w 57"/>
                <a:gd name="T5" fmla="*/ 0 h 339"/>
                <a:gd name="T6" fmla="*/ 57 w 57"/>
                <a:gd name="T7" fmla="*/ 141 h 339"/>
                <a:gd name="T8" fmla="*/ 57 w 57"/>
                <a:gd name="T9" fmla="*/ 339 h 3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7" h="339">
                  <a:moveTo>
                    <a:pt x="57" y="339"/>
                  </a:moveTo>
                  <a:lnTo>
                    <a:pt x="0" y="198"/>
                  </a:lnTo>
                  <a:lnTo>
                    <a:pt x="0" y="0"/>
                  </a:lnTo>
                  <a:lnTo>
                    <a:pt x="57" y="141"/>
                  </a:lnTo>
                  <a:lnTo>
                    <a:pt x="57" y="339"/>
                  </a:lnTo>
                  <a:close/>
                </a:path>
              </a:pathLst>
            </a:custGeom>
            <a:solidFill>
              <a:srgbClr val="E20A16"/>
            </a:solidFill>
            <a:ln w="9525">
              <a:noFill/>
              <a:round/>
              <a:headEnd/>
              <a:tailEnd/>
            </a:ln>
          </p:spPr>
          <p:txBody>
            <a:bodyPr/>
            <a:lstStyle/>
            <a:p>
              <a:pPr>
                <a:defRPr/>
              </a:pPr>
              <a:endParaRPr lang="en-US">
                <a:ea typeface="ＭＳ Ｐゴシック" pitchFamily="-65" charset="-128"/>
              </a:endParaRPr>
            </a:p>
          </p:txBody>
        </p:sp>
        <p:sp>
          <p:nvSpPr>
            <p:cNvPr id="26" name="Freeform 34"/>
            <p:cNvSpPr>
              <a:spLocks noChangeAspect="1"/>
            </p:cNvSpPr>
            <p:nvPr/>
          </p:nvSpPr>
          <p:spPr bwMode="auto">
            <a:xfrm>
              <a:off x="1999" y="2270"/>
              <a:ext cx="129" cy="283"/>
            </a:xfrm>
            <a:custGeom>
              <a:avLst/>
              <a:gdLst>
                <a:gd name="T0" fmla="*/ 0 w 129"/>
                <a:gd name="T1" fmla="*/ 0 h 282"/>
                <a:gd name="T2" fmla="*/ 0 w 129"/>
                <a:gd name="T3" fmla="*/ 207 h 282"/>
                <a:gd name="T4" fmla="*/ 129 w 129"/>
                <a:gd name="T5" fmla="*/ 291 h 282"/>
                <a:gd name="T6" fmla="*/ 48 w 129"/>
                <a:gd name="T7" fmla="*/ 165 h 282"/>
                <a:gd name="T8" fmla="*/ 48 w 129"/>
                <a:gd name="T9" fmla="*/ 30 h 282"/>
                <a:gd name="T10" fmla="*/ 0 w 129"/>
                <a:gd name="T11" fmla="*/ 0 h 2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9" h="282">
                  <a:moveTo>
                    <a:pt x="0" y="0"/>
                  </a:moveTo>
                  <a:lnTo>
                    <a:pt x="0" y="198"/>
                  </a:lnTo>
                  <a:lnTo>
                    <a:pt x="129" y="282"/>
                  </a:lnTo>
                  <a:lnTo>
                    <a:pt x="48" y="156"/>
                  </a:lnTo>
                  <a:lnTo>
                    <a:pt x="48" y="30"/>
                  </a:lnTo>
                  <a:lnTo>
                    <a:pt x="0" y="0"/>
                  </a:lnTo>
                  <a:close/>
                </a:path>
              </a:pathLst>
            </a:custGeom>
            <a:solidFill>
              <a:srgbClr val="E20A16"/>
            </a:solidFill>
            <a:ln w="9525">
              <a:noFill/>
              <a:round/>
              <a:headEnd/>
              <a:tailEnd/>
            </a:ln>
          </p:spPr>
          <p:txBody>
            <a:bodyPr/>
            <a:lstStyle/>
            <a:p>
              <a:pPr>
                <a:defRPr/>
              </a:pPr>
              <a:endParaRPr lang="en-US">
                <a:ea typeface="ＭＳ Ｐゴシック" pitchFamily="-65" charset="-128"/>
              </a:endParaRPr>
            </a:p>
          </p:txBody>
        </p:sp>
        <p:sp>
          <p:nvSpPr>
            <p:cNvPr id="27" name="Freeform 35"/>
            <p:cNvSpPr>
              <a:spLocks noChangeAspect="1"/>
            </p:cNvSpPr>
            <p:nvPr/>
          </p:nvSpPr>
          <p:spPr bwMode="auto">
            <a:xfrm>
              <a:off x="1927" y="2351"/>
              <a:ext cx="191" cy="212"/>
            </a:xfrm>
            <a:custGeom>
              <a:avLst/>
              <a:gdLst>
                <a:gd name="T0" fmla="*/ 183 w 192"/>
                <a:gd name="T1" fmla="*/ 204 h 213"/>
                <a:gd name="T2" fmla="*/ 42 w 192"/>
                <a:gd name="T3" fmla="*/ 144 h 213"/>
                <a:gd name="T4" fmla="*/ 42 w 192"/>
                <a:gd name="T5" fmla="*/ 0 h 213"/>
                <a:gd name="T6" fmla="*/ 0 w 192"/>
                <a:gd name="T7" fmla="*/ 0 h 213"/>
                <a:gd name="T8" fmla="*/ 0 w 192"/>
                <a:gd name="T9" fmla="*/ 204 h 213"/>
                <a:gd name="T10" fmla="*/ 183 w 192"/>
                <a:gd name="T11" fmla="*/ 204 h 21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2" h="213">
                  <a:moveTo>
                    <a:pt x="192" y="213"/>
                  </a:moveTo>
                  <a:lnTo>
                    <a:pt x="42" y="153"/>
                  </a:lnTo>
                  <a:lnTo>
                    <a:pt x="42" y="0"/>
                  </a:lnTo>
                  <a:lnTo>
                    <a:pt x="0" y="0"/>
                  </a:lnTo>
                  <a:lnTo>
                    <a:pt x="0" y="213"/>
                  </a:lnTo>
                  <a:lnTo>
                    <a:pt x="192" y="213"/>
                  </a:lnTo>
                  <a:close/>
                </a:path>
              </a:pathLst>
            </a:custGeom>
            <a:solidFill>
              <a:srgbClr val="E20A16"/>
            </a:solidFill>
            <a:ln w="9525">
              <a:noFill/>
              <a:round/>
              <a:headEnd/>
              <a:tailEnd/>
            </a:ln>
          </p:spPr>
          <p:txBody>
            <a:bodyPr/>
            <a:lstStyle/>
            <a:p>
              <a:pPr>
                <a:defRPr/>
              </a:pPr>
              <a:endParaRPr lang="en-US">
                <a:ea typeface="ＭＳ Ｐゴシック" pitchFamily="-65" charset="-128"/>
              </a:endParaRPr>
            </a:p>
          </p:txBody>
        </p:sp>
        <p:sp>
          <p:nvSpPr>
            <p:cNvPr id="28" name="Freeform 36"/>
            <p:cNvSpPr>
              <a:spLocks noChangeAspect="1"/>
            </p:cNvSpPr>
            <p:nvPr/>
          </p:nvSpPr>
          <p:spPr bwMode="auto">
            <a:xfrm>
              <a:off x="3017" y="2229"/>
              <a:ext cx="51" cy="48"/>
            </a:xfrm>
            <a:custGeom>
              <a:avLst/>
              <a:gdLst>
                <a:gd name="T0" fmla="*/ 0 w 51"/>
                <a:gd name="T1" fmla="*/ 24 h 48"/>
                <a:gd name="T2" fmla="*/ 0 w 51"/>
                <a:gd name="T3" fmla="*/ 33 h 48"/>
                <a:gd name="T4" fmla="*/ 3 w 51"/>
                <a:gd name="T5" fmla="*/ 36 h 48"/>
                <a:gd name="T6" fmla="*/ 6 w 51"/>
                <a:gd name="T7" fmla="*/ 39 h 48"/>
                <a:gd name="T8" fmla="*/ 15 w 51"/>
                <a:gd name="T9" fmla="*/ 45 h 48"/>
                <a:gd name="T10" fmla="*/ 21 w 51"/>
                <a:gd name="T11" fmla="*/ 45 h 48"/>
                <a:gd name="T12" fmla="*/ 24 w 51"/>
                <a:gd name="T13" fmla="*/ 48 h 48"/>
                <a:gd name="T14" fmla="*/ 36 w 51"/>
                <a:gd name="T15" fmla="*/ 45 h 48"/>
                <a:gd name="T16" fmla="*/ 45 w 51"/>
                <a:gd name="T17" fmla="*/ 39 h 48"/>
                <a:gd name="T18" fmla="*/ 51 w 51"/>
                <a:gd name="T19" fmla="*/ 33 h 48"/>
                <a:gd name="T20" fmla="*/ 51 w 51"/>
                <a:gd name="T21" fmla="*/ 24 h 48"/>
                <a:gd name="T22" fmla="*/ 51 w 51"/>
                <a:gd name="T23" fmla="*/ 15 h 48"/>
                <a:gd name="T24" fmla="*/ 48 w 51"/>
                <a:gd name="T25" fmla="*/ 12 h 48"/>
                <a:gd name="T26" fmla="*/ 45 w 51"/>
                <a:gd name="T27" fmla="*/ 9 h 48"/>
                <a:gd name="T28" fmla="*/ 36 w 51"/>
                <a:gd name="T29" fmla="*/ 3 h 48"/>
                <a:gd name="T30" fmla="*/ 30 w 51"/>
                <a:gd name="T31" fmla="*/ 3 h 48"/>
                <a:gd name="T32" fmla="*/ 24 w 51"/>
                <a:gd name="T33" fmla="*/ 0 h 48"/>
                <a:gd name="T34" fmla="*/ 15 w 51"/>
                <a:gd name="T35" fmla="*/ 3 h 48"/>
                <a:gd name="T36" fmla="*/ 6 w 51"/>
                <a:gd name="T37" fmla="*/ 9 h 48"/>
                <a:gd name="T38" fmla="*/ 0 w 51"/>
                <a:gd name="T39" fmla="*/ 15 h 48"/>
                <a:gd name="T40" fmla="*/ 0 w 51"/>
                <a:gd name="T41" fmla="*/ 24 h 4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1" h="48">
                  <a:moveTo>
                    <a:pt x="0" y="24"/>
                  </a:moveTo>
                  <a:lnTo>
                    <a:pt x="0" y="33"/>
                  </a:lnTo>
                  <a:lnTo>
                    <a:pt x="3" y="36"/>
                  </a:lnTo>
                  <a:lnTo>
                    <a:pt x="6" y="39"/>
                  </a:lnTo>
                  <a:lnTo>
                    <a:pt x="15" y="45"/>
                  </a:lnTo>
                  <a:lnTo>
                    <a:pt x="21" y="45"/>
                  </a:lnTo>
                  <a:lnTo>
                    <a:pt x="24" y="48"/>
                  </a:lnTo>
                  <a:lnTo>
                    <a:pt x="36" y="45"/>
                  </a:lnTo>
                  <a:lnTo>
                    <a:pt x="45" y="39"/>
                  </a:lnTo>
                  <a:lnTo>
                    <a:pt x="51" y="33"/>
                  </a:lnTo>
                  <a:lnTo>
                    <a:pt x="51" y="24"/>
                  </a:lnTo>
                  <a:lnTo>
                    <a:pt x="51" y="15"/>
                  </a:lnTo>
                  <a:lnTo>
                    <a:pt x="48" y="12"/>
                  </a:lnTo>
                  <a:lnTo>
                    <a:pt x="45" y="9"/>
                  </a:lnTo>
                  <a:lnTo>
                    <a:pt x="36" y="3"/>
                  </a:lnTo>
                  <a:lnTo>
                    <a:pt x="30" y="3"/>
                  </a:lnTo>
                  <a:lnTo>
                    <a:pt x="24" y="0"/>
                  </a:lnTo>
                  <a:lnTo>
                    <a:pt x="15" y="3"/>
                  </a:lnTo>
                  <a:lnTo>
                    <a:pt x="6" y="9"/>
                  </a:lnTo>
                  <a:lnTo>
                    <a:pt x="0" y="15"/>
                  </a:lnTo>
                  <a:lnTo>
                    <a:pt x="0" y="24"/>
                  </a:lnTo>
                  <a:close/>
                </a:path>
              </a:pathLst>
            </a:custGeom>
            <a:solidFill>
              <a:srgbClr val="E20A16"/>
            </a:solidFill>
            <a:ln w="9525">
              <a:noFill/>
              <a:round/>
              <a:headEnd/>
              <a:tailEnd/>
            </a:ln>
          </p:spPr>
          <p:txBody>
            <a:bodyPr/>
            <a:lstStyle/>
            <a:p>
              <a:pPr>
                <a:defRPr/>
              </a:pPr>
              <a:endParaRPr lang="en-US">
                <a:ea typeface="ＭＳ Ｐゴシック" pitchFamily="-65" charset="-128"/>
              </a:endParaRPr>
            </a:p>
          </p:txBody>
        </p:sp>
        <p:sp>
          <p:nvSpPr>
            <p:cNvPr id="29" name="Freeform 37"/>
            <p:cNvSpPr>
              <a:spLocks noChangeAspect="1"/>
            </p:cNvSpPr>
            <p:nvPr/>
          </p:nvSpPr>
          <p:spPr bwMode="auto">
            <a:xfrm>
              <a:off x="2796" y="2223"/>
              <a:ext cx="269" cy="202"/>
            </a:xfrm>
            <a:custGeom>
              <a:avLst/>
              <a:gdLst>
                <a:gd name="T0" fmla="*/ 108 w 270"/>
                <a:gd name="T1" fmla="*/ 27 h 201"/>
                <a:gd name="T2" fmla="*/ 96 w 270"/>
                <a:gd name="T3" fmla="*/ 27 h 201"/>
                <a:gd name="T4" fmla="*/ 81 w 270"/>
                <a:gd name="T5" fmla="*/ 27 h 201"/>
                <a:gd name="T6" fmla="*/ 75 w 270"/>
                <a:gd name="T7" fmla="*/ 33 h 201"/>
                <a:gd name="T8" fmla="*/ 72 w 270"/>
                <a:gd name="T9" fmla="*/ 36 h 201"/>
                <a:gd name="T10" fmla="*/ 69 w 270"/>
                <a:gd name="T11" fmla="*/ 39 h 201"/>
                <a:gd name="T12" fmla="*/ 69 w 270"/>
                <a:gd name="T13" fmla="*/ 48 h 201"/>
                <a:gd name="T14" fmla="*/ 69 w 270"/>
                <a:gd name="T15" fmla="*/ 69 h 201"/>
                <a:gd name="T16" fmla="*/ 114 w 270"/>
                <a:gd name="T17" fmla="*/ 69 h 201"/>
                <a:gd name="T18" fmla="*/ 120 w 270"/>
                <a:gd name="T19" fmla="*/ 69 h 201"/>
                <a:gd name="T20" fmla="*/ 120 w 270"/>
                <a:gd name="T21" fmla="*/ 60 h 201"/>
                <a:gd name="T22" fmla="*/ 120 w 270"/>
                <a:gd name="T23" fmla="*/ 45 h 201"/>
                <a:gd name="T24" fmla="*/ 123 w 270"/>
                <a:gd name="T25" fmla="*/ 33 h 201"/>
                <a:gd name="T26" fmla="*/ 126 w 270"/>
                <a:gd name="T27" fmla="*/ 27 h 201"/>
                <a:gd name="T28" fmla="*/ 129 w 270"/>
                <a:gd name="T29" fmla="*/ 21 h 201"/>
                <a:gd name="T30" fmla="*/ 135 w 270"/>
                <a:gd name="T31" fmla="*/ 12 h 201"/>
                <a:gd name="T32" fmla="*/ 144 w 270"/>
                <a:gd name="T33" fmla="*/ 6 h 201"/>
                <a:gd name="T34" fmla="*/ 159 w 270"/>
                <a:gd name="T35" fmla="*/ 3 h 201"/>
                <a:gd name="T36" fmla="*/ 192 w 270"/>
                <a:gd name="T37" fmla="*/ 3 h 201"/>
                <a:gd name="T38" fmla="*/ 207 w 270"/>
                <a:gd name="T39" fmla="*/ 3 h 201"/>
                <a:gd name="T40" fmla="*/ 204 w 270"/>
                <a:gd name="T41" fmla="*/ 6 h 201"/>
                <a:gd name="T42" fmla="*/ 201 w 270"/>
                <a:gd name="T43" fmla="*/ 12 h 201"/>
                <a:gd name="T44" fmla="*/ 198 w 270"/>
                <a:gd name="T45" fmla="*/ 21 h 201"/>
                <a:gd name="T46" fmla="*/ 195 w 270"/>
                <a:gd name="T47" fmla="*/ 27 h 201"/>
                <a:gd name="T48" fmla="*/ 186 w 270"/>
                <a:gd name="T49" fmla="*/ 27 h 201"/>
                <a:gd name="T50" fmla="*/ 171 w 270"/>
                <a:gd name="T51" fmla="*/ 30 h 201"/>
                <a:gd name="T52" fmla="*/ 168 w 270"/>
                <a:gd name="T53" fmla="*/ 30 h 201"/>
                <a:gd name="T54" fmla="*/ 165 w 270"/>
                <a:gd name="T55" fmla="*/ 33 h 201"/>
                <a:gd name="T56" fmla="*/ 162 w 270"/>
                <a:gd name="T57" fmla="*/ 36 h 201"/>
                <a:gd name="T58" fmla="*/ 162 w 270"/>
                <a:gd name="T59" fmla="*/ 39 h 201"/>
                <a:gd name="T60" fmla="*/ 162 w 270"/>
                <a:gd name="T61" fmla="*/ 48 h 201"/>
                <a:gd name="T62" fmla="*/ 162 w 270"/>
                <a:gd name="T63" fmla="*/ 69 h 201"/>
                <a:gd name="T64" fmla="*/ 261 w 270"/>
                <a:gd name="T65" fmla="*/ 69 h 201"/>
                <a:gd name="T66" fmla="*/ 261 w 270"/>
                <a:gd name="T67" fmla="*/ 210 h 201"/>
                <a:gd name="T68" fmla="*/ 213 w 270"/>
                <a:gd name="T69" fmla="*/ 210 h 201"/>
                <a:gd name="T70" fmla="*/ 213 w 270"/>
                <a:gd name="T71" fmla="*/ 96 h 201"/>
                <a:gd name="T72" fmla="*/ 162 w 270"/>
                <a:gd name="T73" fmla="*/ 96 h 201"/>
                <a:gd name="T74" fmla="*/ 162 w 270"/>
                <a:gd name="T75" fmla="*/ 210 h 201"/>
                <a:gd name="T76" fmla="*/ 120 w 270"/>
                <a:gd name="T77" fmla="*/ 210 h 201"/>
                <a:gd name="T78" fmla="*/ 120 w 270"/>
                <a:gd name="T79" fmla="*/ 96 h 201"/>
                <a:gd name="T80" fmla="*/ 114 w 270"/>
                <a:gd name="T81" fmla="*/ 96 h 201"/>
                <a:gd name="T82" fmla="*/ 69 w 270"/>
                <a:gd name="T83" fmla="*/ 96 h 201"/>
                <a:gd name="T84" fmla="*/ 69 w 270"/>
                <a:gd name="T85" fmla="*/ 210 h 201"/>
                <a:gd name="T86" fmla="*/ 18 w 270"/>
                <a:gd name="T87" fmla="*/ 210 h 201"/>
                <a:gd name="T88" fmla="*/ 18 w 270"/>
                <a:gd name="T89" fmla="*/ 96 h 201"/>
                <a:gd name="T90" fmla="*/ 0 w 270"/>
                <a:gd name="T91" fmla="*/ 96 h 201"/>
                <a:gd name="T92" fmla="*/ 0 w 270"/>
                <a:gd name="T93" fmla="*/ 69 h 201"/>
                <a:gd name="T94" fmla="*/ 18 w 270"/>
                <a:gd name="T95" fmla="*/ 69 h 201"/>
                <a:gd name="T96" fmla="*/ 18 w 270"/>
                <a:gd name="T97" fmla="*/ 60 h 201"/>
                <a:gd name="T98" fmla="*/ 18 w 270"/>
                <a:gd name="T99" fmla="*/ 45 h 201"/>
                <a:gd name="T100" fmla="*/ 21 w 270"/>
                <a:gd name="T101" fmla="*/ 33 h 201"/>
                <a:gd name="T102" fmla="*/ 24 w 270"/>
                <a:gd name="T103" fmla="*/ 27 h 201"/>
                <a:gd name="T104" fmla="*/ 27 w 270"/>
                <a:gd name="T105" fmla="*/ 21 h 201"/>
                <a:gd name="T106" fmla="*/ 39 w 270"/>
                <a:gd name="T107" fmla="*/ 12 h 201"/>
                <a:gd name="T108" fmla="*/ 54 w 270"/>
                <a:gd name="T109" fmla="*/ 6 h 201"/>
                <a:gd name="T110" fmla="*/ 72 w 270"/>
                <a:gd name="T111" fmla="*/ 3 h 201"/>
                <a:gd name="T112" fmla="*/ 108 w 270"/>
                <a:gd name="T113" fmla="*/ 0 h 201"/>
                <a:gd name="T114" fmla="*/ 129 w 270"/>
                <a:gd name="T115" fmla="*/ 3 h 201"/>
                <a:gd name="T116" fmla="*/ 123 w 270"/>
                <a:gd name="T117" fmla="*/ 6 h 201"/>
                <a:gd name="T118" fmla="*/ 117 w 270"/>
                <a:gd name="T119" fmla="*/ 15 h 201"/>
                <a:gd name="T120" fmla="*/ 111 w 270"/>
                <a:gd name="T121" fmla="*/ 21 h 201"/>
                <a:gd name="T122" fmla="*/ 108 w 270"/>
                <a:gd name="T123" fmla="*/ 27 h 20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70" h="201">
                  <a:moveTo>
                    <a:pt x="108" y="27"/>
                  </a:moveTo>
                  <a:lnTo>
                    <a:pt x="96" y="27"/>
                  </a:lnTo>
                  <a:lnTo>
                    <a:pt x="81" y="27"/>
                  </a:lnTo>
                  <a:lnTo>
                    <a:pt x="75" y="33"/>
                  </a:lnTo>
                  <a:lnTo>
                    <a:pt x="72" y="36"/>
                  </a:lnTo>
                  <a:lnTo>
                    <a:pt x="69" y="39"/>
                  </a:lnTo>
                  <a:lnTo>
                    <a:pt x="69" y="48"/>
                  </a:lnTo>
                  <a:lnTo>
                    <a:pt x="69" y="69"/>
                  </a:lnTo>
                  <a:lnTo>
                    <a:pt x="114" y="69"/>
                  </a:lnTo>
                  <a:lnTo>
                    <a:pt x="120" y="69"/>
                  </a:lnTo>
                  <a:lnTo>
                    <a:pt x="120" y="60"/>
                  </a:lnTo>
                  <a:lnTo>
                    <a:pt x="120" y="45"/>
                  </a:lnTo>
                  <a:lnTo>
                    <a:pt x="123" y="33"/>
                  </a:lnTo>
                  <a:lnTo>
                    <a:pt x="126" y="27"/>
                  </a:lnTo>
                  <a:lnTo>
                    <a:pt x="129" y="21"/>
                  </a:lnTo>
                  <a:lnTo>
                    <a:pt x="141" y="12"/>
                  </a:lnTo>
                  <a:lnTo>
                    <a:pt x="153" y="6"/>
                  </a:lnTo>
                  <a:lnTo>
                    <a:pt x="168" y="3"/>
                  </a:lnTo>
                  <a:lnTo>
                    <a:pt x="201" y="3"/>
                  </a:lnTo>
                  <a:lnTo>
                    <a:pt x="216" y="3"/>
                  </a:lnTo>
                  <a:lnTo>
                    <a:pt x="213" y="6"/>
                  </a:lnTo>
                  <a:lnTo>
                    <a:pt x="210" y="12"/>
                  </a:lnTo>
                  <a:lnTo>
                    <a:pt x="207" y="21"/>
                  </a:lnTo>
                  <a:lnTo>
                    <a:pt x="204" y="27"/>
                  </a:lnTo>
                  <a:lnTo>
                    <a:pt x="195" y="27"/>
                  </a:lnTo>
                  <a:lnTo>
                    <a:pt x="180" y="30"/>
                  </a:lnTo>
                  <a:lnTo>
                    <a:pt x="177" y="30"/>
                  </a:lnTo>
                  <a:lnTo>
                    <a:pt x="174" y="33"/>
                  </a:lnTo>
                  <a:lnTo>
                    <a:pt x="171" y="36"/>
                  </a:lnTo>
                  <a:lnTo>
                    <a:pt x="171" y="39"/>
                  </a:lnTo>
                  <a:lnTo>
                    <a:pt x="171" y="48"/>
                  </a:lnTo>
                  <a:lnTo>
                    <a:pt x="171" y="69"/>
                  </a:lnTo>
                  <a:lnTo>
                    <a:pt x="270" y="69"/>
                  </a:lnTo>
                  <a:lnTo>
                    <a:pt x="270" y="201"/>
                  </a:lnTo>
                  <a:lnTo>
                    <a:pt x="222" y="201"/>
                  </a:lnTo>
                  <a:lnTo>
                    <a:pt x="222" y="96"/>
                  </a:lnTo>
                  <a:lnTo>
                    <a:pt x="171" y="96"/>
                  </a:lnTo>
                  <a:lnTo>
                    <a:pt x="171" y="201"/>
                  </a:lnTo>
                  <a:lnTo>
                    <a:pt x="120" y="201"/>
                  </a:lnTo>
                  <a:lnTo>
                    <a:pt x="120" y="96"/>
                  </a:lnTo>
                  <a:lnTo>
                    <a:pt x="114" y="96"/>
                  </a:lnTo>
                  <a:lnTo>
                    <a:pt x="69" y="96"/>
                  </a:lnTo>
                  <a:lnTo>
                    <a:pt x="69" y="201"/>
                  </a:lnTo>
                  <a:lnTo>
                    <a:pt x="18" y="201"/>
                  </a:lnTo>
                  <a:lnTo>
                    <a:pt x="18" y="96"/>
                  </a:lnTo>
                  <a:lnTo>
                    <a:pt x="0" y="96"/>
                  </a:lnTo>
                  <a:lnTo>
                    <a:pt x="0" y="69"/>
                  </a:lnTo>
                  <a:lnTo>
                    <a:pt x="18" y="69"/>
                  </a:lnTo>
                  <a:lnTo>
                    <a:pt x="18" y="60"/>
                  </a:lnTo>
                  <a:lnTo>
                    <a:pt x="18" y="45"/>
                  </a:lnTo>
                  <a:lnTo>
                    <a:pt x="21" y="33"/>
                  </a:lnTo>
                  <a:lnTo>
                    <a:pt x="24" y="27"/>
                  </a:lnTo>
                  <a:lnTo>
                    <a:pt x="27" y="21"/>
                  </a:lnTo>
                  <a:lnTo>
                    <a:pt x="39" y="12"/>
                  </a:lnTo>
                  <a:lnTo>
                    <a:pt x="54" y="6"/>
                  </a:lnTo>
                  <a:lnTo>
                    <a:pt x="72" y="3"/>
                  </a:lnTo>
                  <a:lnTo>
                    <a:pt x="108" y="0"/>
                  </a:lnTo>
                  <a:lnTo>
                    <a:pt x="129" y="3"/>
                  </a:lnTo>
                  <a:lnTo>
                    <a:pt x="123" y="6"/>
                  </a:lnTo>
                  <a:lnTo>
                    <a:pt x="117" y="15"/>
                  </a:lnTo>
                  <a:lnTo>
                    <a:pt x="111" y="21"/>
                  </a:lnTo>
                  <a:lnTo>
                    <a:pt x="108" y="27"/>
                  </a:lnTo>
                  <a:close/>
                </a:path>
              </a:pathLst>
            </a:custGeom>
            <a:solidFill>
              <a:srgbClr val="E20A16"/>
            </a:solidFill>
            <a:ln w="9525">
              <a:noFill/>
              <a:round/>
              <a:headEnd/>
              <a:tailEnd/>
            </a:ln>
          </p:spPr>
          <p:txBody>
            <a:bodyPr/>
            <a:lstStyle/>
            <a:p>
              <a:pPr>
                <a:defRPr/>
              </a:pPr>
              <a:endParaRPr lang="en-US">
                <a:ea typeface="ＭＳ Ｐゴシック" pitchFamily="-65" charset="-128"/>
              </a:endParaRPr>
            </a:p>
          </p:txBody>
        </p:sp>
        <p:sp>
          <p:nvSpPr>
            <p:cNvPr id="30" name="Freeform 38"/>
            <p:cNvSpPr>
              <a:spLocks noChangeAspect="1"/>
            </p:cNvSpPr>
            <p:nvPr/>
          </p:nvSpPr>
          <p:spPr bwMode="auto">
            <a:xfrm>
              <a:off x="2617" y="2289"/>
              <a:ext cx="91" cy="135"/>
            </a:xfrm>
            <a:custGeom>
              <a:avLst/>
              <a:gdLst>
                <a:gd name="T0" fmla="*/ 82 w 91"/>
                <a:gd name="T1" fmla="*/ 0 h 135"/>
                <a:gd name="T2" fmla="*/ 76 w 91"/>
                <a:gd name="T3" fmla="*/ 0 h 135"/>
                <a:gd name="T4" fmla="*/ 70 w 91"/>
                <a:gd name="T5" fmla="*/ 3 h 135"/>
                <a:gd name="T6" fmla="*/ 64 w 91"/>
                <a:gd name="T7" fmla="*/ 6 h 135"/>
                <a:gd name="T8" fmla="*/ 61 w 91"/>
                <a:gd name="T9" fmla="*/ 9 h 135"/>
                <a:gd name="T10" fmla="*/ 55 w 91"/>
                <a:gd name="T11" fmla="*/ 21 h 135"/>
                <a:gd name="T12" fmla="*/ 52 w 91"/>
                <a:gd name="T13" fmla="*/ 30 h 135"/>
                <a:gd name="T14" fmla="*/ 52 w 91"/>
                <a:gd name="T15" fmla="*/ 3 h 135"/>
                <a:gd name="T16" fmla="*/ 0 w 91"/>
                <a:gd name="T17" fmla="*/ 3 h 135"/>
                <a:gd name="T18" fmla="*/ 0 w 91"/>
                <a:gd name="T19" fmla="*/ 135 h 135"/>
                <a:gd name="T20" fmla="*/ 52 w 91"/>
                <a:gd name="T21" fmla="*/ 135 h 135"/>
                <a:gd name="T22" fmla="*/ 52 w 91"/>
                <a:gd name="T23" fmla="*/ 72 h 135"/>
                <a:gd name="T24" fmla="*/ 52 w 91"/>
                <a:gd name="T25" fmla="*/ 63 h 135"/>
                <a:gd name="T26" fmla="*/ 52 w 91"/>
                <a:gd name="T27" fmla="*/ 57 h 135"/>
                <a:gd name="T28" fmla="*/ 55 w 91"/>
                <a:gd name="T29" fmla="*/ 51 h 135"/>
                <a:gd name="T30" fmla="*/ 58 w 91"/>
                <a:gd name="T31" fmla="*/ 45 h 135"/>
                <a:gd name="T32" fmla="*/ 61 w 91"/>
                <a:gd name="T33" fmla="*/ 39 h 135"/>
                <a:gd name="T34" fmla="*/ 67 w 91"/>
                <a:gd name="T35" fmla="*/ 36 h 135"/>
                <a:gd name="T36" fmla="*/ 73 w 91"/>
                <a:gd name="T37" fmla="*/ 33 h 135"/>
                <a:gd name="T38" fmla="*/ 76 w 91"/>
                <a:gd name="T39" fmla="*/ 33 h 135"/>
                <a:gd name="T40" fmla="*/ 91 w 91"/>
                <a:gd name="T41" fmla="*/ 36 h 135"/>
                <a:gd name="T42" fmla="*/ 91 w 91"/>
                <a:gd name="T43" fmla="*/ 0 h 135"/>
                <a:gd name="T44" fmla="*/ 82 w 91"/>
                <a:gd name="T45" fmla="*/ 0 h 13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91" h="135">
                  <a:moveTo>
                    <a:pt x="82" y="0"/>
                  </a:moveTo>
                  <a:lnTo>
                    <a:pt x="76" y="0"/>
                  </a:lnTo>
                  <a:lnTo>
                    <a:pt x="70" y="3"/>
                  </a:lnTo>
                  <a:lnTo>
                    <a:pt x="64" y="6"/>
                  </a:lnTo>
                  <a:lnTo>
                    <a:pt x="61" y="9"/>
                  </a:lnTo>
                  <a:lnTo>
                    <a:pt x="55" y="21"/>
                  </a:lnTo>
                  <a:lnTo>
                    <a:pt x="52" y="30"/>
                  </a:lnTo>
                  <a:lnTo>
                    <a:pt x="52" y="3"/>
                  </a:lnTo>
                  <a:lnTo>
                    <a:pt x="0" y="3"/>
                  </a:lnTo>
                  <a:lnTo>
                    <a:pt x="0" y="135"/>
                  </a:lnTo>
                  <a:lnTo>
                    <a:pt x="52" y="135"/>
                  </a:lnTo>
                  <a:lnTo>
                    <a:pt x="52" y="72"/>
                  </a:lnTo>
                  <a:lnTo>
                    <a:pt x="52" y="63"/>
                  </a:lnTo>
                  <a:lnTo>
                    <a:pt x="52" y="57"/>
                  </a:lnTo>
                  <a:lnTo>
                    <a:pt x="55" y="51"/>
                  </a:lnTo>
                  <a:lnTo>
                    <a:pt x="58" y="45"/>
                  </a:lnTo>
                  <a:lnTo>
                    <a:pt x="61" y="39"/>
                  </a:lnTo>
                  <a:lnTo>
                    <a:pt x="67" y="36"/>
                  </a:lnTo>
                  <a:lnTo>
                    <a:pt x="73" y="33"/>
                  </a:lnTo>
                  <a:lnTo>
                    <a:pt x="76" y="33"/>
                  </a:lnTo>
                  <a:lnTo>
                    <a:pt x="91" y="36"/>
                  </a:lnTo>
                  <a:lnTo>
                    <a:pt x="91" y="0"/>
                  </a:lnTo>
                  <a:lnTo>
                    <a:pt x="82" y="0"/>
                  </a:lnTo>
                  <a:close/>
                </a:path>
              </a:pathLst>
            </a:custGeom>
            <a:solidFill>
              <a:srgbClr val="E20A16"/>
            </a:solidFill>
            <a:ln w="9525">
              <a:noFill/>
              <a:round/>
              <a:headEnd/>
              <a:tailEnd/>
            </a:ln>
          </p:spPr>
          <p:txBody>
            <a:bodyPr/>
            <a:lstStyle/>
            <a:p>
              <a:pPr>
                <a:defRPr/>
              </a:pPr>
              <a:endParaRPr lang="en-US">
                <a:ea typeface="ＭＳ Ｐゴシック" pitchFamily="-65" charset="-128"/>
              </a:endParaRPr>
            </a:p>
          </p:txBody>
        </p:sp>
        <p:sp>
          <p:nvSpPr>
            <p:cNvPr id="31" name="Rectangle 39"/>
            <p:cNvSpPr>
              <a:spLocks noChangeAspect="1" noChangeArrowheads="1"/>
            </p:cNvSpPr>
            <p:nvPr/>
          </p:nvSpPr>
          <p:spPr bwMode="auto">
            <a:xfrm>
              <a:off x="2722" y="2293"/>
              <a:ext cx="54" cy="134"/>
            </a:xfrm>
            <a:prstGeom prst="rect">
              <a:avLst/>
            </a:prstGeom>
            <a:solidFill>
              <a:srgbClr val="E20A16"/>
            </a:solidFill>
            <a:ln w="9525">
              <a:noFill/>
              <a:miter lim="800000"/>
              <a:headEnd/>
              <a:tailEnd/>
            </a:ln>
          </p:spPr>
          <p:txBody>
            <a:bodyPr/>
            <a:lstStyle/>
            <a:p>
              <a:pPr>
                <a:defRPr/>
              </a:pPr>
              <a:endParaRPr lang="en-US">
                <a:ea typeface="ＭＳ Ｐゴシック" pitchFamily="-65" charset="-128"/>
              </a:endParaRPr>
            </a:p>
          </p:txBody>
        </p:sp>
        <p:sp>
          <p:nvSpPr>
            <p:cNvPr id="32" name="Freeform 40"/>
            <p:cNvSpPr>
              <a:spLocks noChangeAspect="1"/>
            </p:cNvSpPr>
            <p:nvPr/>
          </p:nvSpPr>
          <p:spPr bwMode="auto">
            <a:xfrm>
              <a:off x="2722" y="2229"/>
              <a:ext cx="54" cy="48"/>
            </a:xfrm>
            <a:custGeom>
              <a:avLst/>
              <a:gdLst>
                <a:gd name="T0" fmla="*/ 0 w 54"/>
                <a:gd name="T1" fmla="*/ 24 h 48"/>
                <a:gd name="T2" fmla="*/ 3 w 54"/>
                <a:gd name="T3" fmla="*/ 33 h 48"/>
                <a:gd name="T4" fmla="*/ 3 w 54"/>
                <a:gd name="T5" fmla="*/ 36 h 48"/>
                <a:gd name="T6" fmla="*/ 9 w 54"/>
                <a:gd name="T7" fmla="*/ 39 h 48"/>
                <a:gd name="T8" fmla="*/ 15 w 54"/>
                <a:gd name="T9" fmla="*/ 45 h 48"/>
                <a:gd name="T10" fmla="*/ 21 w 54"/>
                <a:gd name="T11" fmla="*/ 45 h 48"/>
                <a:gd name="T12" fmla="*/ 27 w 54"/>
                <a:gd name="T13" fmla="*/ 48 h 48"/>
                <a:gd name="T14" fmla="*/ 36 w 54"/>
                <a:gd name="T15" fmla="*/ 45 h 48"/>
                <a:gd name="T16" fmla="*/ 45 w 54"/>
                <a:gd name="T17" fmla="*/ 39 h 48"/>
                <a:gd name="T18" fmla="*/ 51 w 54"/>
                <a:gd name="T19" fmla="*/ 33 h 48"/>
                <a:gd name="T20" fmla="*/ 54 w 54"/>
                <a:gd name="T21" fmla="*/ 24 h 48"/>
                <a:gd name="T22" fmla="*/ 51 w 54"/>
                <a:gd name="T23" fmla="*/ 15 h 48"/>
                <a:gd name="T24" fmla="*/ 48 w 54"/>
                <a:gd name="T25" fmla="*/ 12 h 48"/>
                <a:gd name="T26" fmla="*/ 45 w 54"/>
                <a:gd name="T27" fmla="*/ 9 h 48"/>
                <a:gd name="T28" fmla="*/ 36 w 54"/>
                <a:gd name="T29" fmla="*/ 3 h 48"/>
                <a:gd name="T30" fmla="*/ 33 w 54"/>
                <a:gd name="T31" fmla="*/ 3 h 48"/>
                <a:gd name="T32" fmla="*/ 27 w 54"/>
                <a:gd name="T33" fmla="*/ 0 h 48"/>
                <a:gd name="T34" fmla="*/ 15 w 54"/>
                <a:gd name="T35" fmla="*/ 3 h 48"/>
                <a:gd name="T36" fmla="*/ 9 w 54"/>
                <a:gd name="T37" fmla="*/ 9 h 48"/>
                <a:gd name="T38" fmla="*/ 3 w 54"/>
                <a:gd name="T39" fmla="*/ 15 h 48"/>
                <a:gd name="T40" fmla="*/ 0 w 54"/>
                <a:gd name="T41" fmla="*/ 24 h 4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4" h="48">
                  <a:moveTo>
                    <a:pt x="0" y="24"/>
                  </a:moveTo>
                  <a:lnTo>
                    <a:pt x="3" y="33"/>
                  </a:lnTo>
                  <a:lnTo>
                    <a:pt x="3" y="36"/>
                  </a:lnTo>
                  <a:lnTo>
                    <a:pt x="9" y="39"/>
                  </a:lnTo>
                  <a:lnTo>
                    <a:pt x="15" y="45"/>
                  </a:lnTo>
                  <a:lnTo>
                    <a:pt x="21" y="45"/>
                  </a:lnTo>
                  <a:lnTo>
                    <a:pt x="27" y="48"/>
                  </a:lnTo>
                  <a:lnTo>
                    <a:pt x="36" y="45"/>
                  </a:lnTo>
                  <a:lnTo>
                    <a:pt x="45" y="39"/>
                  </a:lnTo>
                  <a:lnTo>
                    <a:pt x="51" y="33"/>
                  </a:lnTo>
                  <a:lnTo>
                    <a:pt x="54" y="24"/>
                  </a:lnTo>
                  <a:lnTo>
                    <a:pt x="51" y="15"/>
                  </a:lnTo>
                  <a:lnTo>
                    <a:pt x="48" y="12"/>
                  </a:lnTo>
                  <a:lnTo>
                    <a:pt x="45" y="9"/>
                  </a:lnTo>
                  <a:lnTo>
                    <a:pt x="36" y="3"/>
                  </a:lnTo>
                  <a:lnTo>
                    <a:pt x="33" y="3"/>
                  </a:lnTo>
                  <a:lnTo>
                    <a:pt x="27" y="0"/>
                  </a:lnTo>
                  <a:lnTo>
                    <a:pt x="15" y="3"/>
                  </a:lnTo>
                  <a:lnTo>
                    <a:pt x="9" y="9"/>
                  </a:lnTo>
                  <a:lnTo>
                    <a:pt x="3" y="15"/>
                  </a:lnTo>
                  <a:lnTo>
                    <a:pt x="0" y="24"/>
                  </a:lnTo>
                  <a:close/>
                </a:path>
              </a:pathLst>
            </a:custGeom>
            <a:solidFill>
              <a:srgbClr val="E20A16"/>
            </a:solidFill>
            <a:ln w="9525">
              <a:noFill/>
              <a:round/>
              <a:headEnd/>
              <a:tailEnd/>
            </a:ln>
          </p:spPr>
          <p:txBody>
            <a:bodyPr/>
            <a:lstStyle/>
            <a:p>
              <a:pPr>
                <a:defRPr/>
              </a:pPr>
              <a:endParaRPr lang="en-US">
                <a:ea typeface="ＭＳ Ｐゴシック" pitchFamily="-65" charset="-128"/>
              </a:endParaRPr>
            </a:p>
          </p:txBody>
        </p:sp>
        <p:sp>
          <p:nvSpPr>
            <p:cNvPr id="33" name="Freeform 41"/>
            <p:cNvSpPr>
              <a:spLocks noChangeAspect="1"/>
            </p:cNvSpPr>
            <p:nvPr/>
          </p:nvSpPr>
          <p:spPr bwMode="auto">
            <a:xfrm>
              <a:off x="3082" y="2232"/>
              <a:ext cx="112" cy="194"/>
            </a:xfrm>
            <a:custGeom>
              <a:avLst/>
              <a:gdLst>
                <a:gd name="T0" fmla="*/ 120 w 111"/>
                <a:gd name="T1" fmla="*/ 156 h 195"/>
                <a:gd name="T2" fmla="*/ 102 w 111"/>
                <a:gd name="T3" fmla="*/ 159 h 195"/>
                <a:gd name="T4" fmla="*/ 93 w 111"/>
                <a:gd name="T5" fmla="*/ 156 h 195"/>
                <a:gd name="T6" fmla="*/ 87 w 111"/>
                <a:gd name="T7" fmla="*/ 156 h 195"/>
                <a:gd name="T8" fmla="*/ 84 w 111"/>
                <a:gd name="T9" fmla="*/ 150 h 195"/>
                <a:gd name="T10" fmla="*/ 81 w 111"/>
                <a:gd name="T11" fmla="*/ 147 h 195"/>
                <a:gd name="T12" fmla="*/ 78 w 111"/>
                <a:gd name="T13" fmla="*/ 141 h 195"/>
                <a:gd name="T14" fmla="*/ 78 w 111"/>
                <a:gd name="T15" fmla="*/ 135 h 195"/>
                <a:gd name="T16" fmla="*/ 78 w 111"/>
                <a:gd name="T17" fmla="*/ 123 h 195"/>
                <a:gd name="T18" fmla="*/ 78 w 111"/>
                <a:gd name="T19" fmla="*/ 87 h 195"/>
                <a:gd name="T20" fmla="*/ 120 w 111"/>
                <a:gd name="T21" fmla="*/ 87 h 195"/>
                <a:gd name="T22" fmla="*/ 120 w 111"/>
                <a:gd name="T23" fmla="*/ 60 h 195"/>
                <a:gd name="T24" fmla="*/ 78 w 111"/>
                <a:gd name="T25" fmla="*/ 60 h 195"/>
                <a:gd name="T26" fmla="*/ 78 w 111"/>
                <a:gd name="T27" fmla="*/ 0 h 195"/>
                <a:gd name="T28" fmla="*/ 18 w 111"/>
                <a:gd name="T29" fmla="*/ 0 h 195"/>
                <a:gd name="T30" fmla="*/ 18 w 111"/>
                <a:gd name="T31" fmla="*/ 60 h 195"/>
                <a:gd name="T32" fmla="*/ 0 w 111"/>
                <a:gd name="T33" fmla="*/ 60 h 195"/>
                <a:gd name="T34" fmla="*/ 0 w 111"/>
                <a:gd name="T35" fmla="*/ 87 h 195"/>
                <a:gd name="T36" fmla="*/ 18 w 111"/>
                <a:gd name="T37" fmla="*/ 87 h 195"/>
                <a:gd name="T38" fmla="*/ 18 w 111"/>
                <a:gd name="T39" fmla="*/ 129 h 195"/>
                <a:gd name="T40" fmla="*/ 18 w 111"/>
                <a:gd name="T41" fmla="*/ 144 h 195"/>
                <a:gd name="T42" fmla="*/ 21 w 111"/>
                <a:gd name="T43" fmla="*/ 156 h 195"/>
                <a:gd name="T44" fmla="*/ 24 w 111"/>
                <a:gd name="T45" fmla="*/ 162 h 195"/>
                <a:gd name="T46" fmla="*/ 27 w 111"/>
                <a:gd name="T47" fmla="*/ 165 h 195"/>
                <a:gd name="T48" fmla="*/ 39 w 111"/>
                <a:gd name="T49" fmla="*/ 174 h 195"/>
                <a:gd name="T50" fmla="*/ 51 w 111"/>
                <a:gd name="T51" fmla="*/ 180 h 195"/>
                <a:gd name="T52" fmla="*/ 75 w 111"/>
                <a:gd name="T53" fmla="*/ 183 h 195"/>
                <a:gd name="T54" fmla="*/ 102 w 111"/>
                <a:gd name="T55" fmla="*/ 186 h 195"/>
                <a:gd name="T56" fmla="*/ 120 w 111"/>
                <a:gd name="T57" fmla="*/ 186 h 195"/>
                <a:gd name="T58" fmla="*/ 120 w 111"/>
                <a:gd name="T59" fmla="*/ 156 h 19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11" h="195">
                  <a:moveTo>
                    <a:pt x="111" y="165"/>
                  </a:moveTo>
                  <a:lnTo>
                    <a:pt x="93" y="168"/>
                  </a:lnTo>
                  <a:lnTo>
                    <a:pt x="84" y="165"/>
                  </a:lnTo>
                  <a:lnTo>
                    <a:pt x="78" y="165"/>
                  </a:lnTo>
                  <a:lnTo>
                    <a:pt x="75" y="159"/>
                  </a:lnTo>
                  <a:lnTo>
                    <a:pt x="72" y="156"/>
                  </a:lnTo>
                  <a:lnTo>
                    <a:pt x="69" y="150"/>
                  </a:lnTo>
                  <a:lnTo>
                    <a:pt x="69" y="144"/>
                  </a:lnTo>
                  <a:lnTo>
                    <a:pt x="69" y="132"/>
                  </a:lnTo>
                  <a:lnTo>
                    <a:pt x="69" y="87"/>
                  </a:lnTo>
                  <a:lnTo>
                    <a:pt x="111" y="87"/>
                  </a:lnTo>
                  <a:lnTo>
                    <a:pt x="111" y="60"/>
                  </a:lnTo>
                  <a:lnTo>
                    <a:pt x="69" y="60"/>
                  </a:lnTo>
                  <a:lnTo>
                    <a:pt x="69" y="0"/>
                  </a:lnTo>
                  <a:lnTo>
                    <a:pt x="18" y="0"/>
                  </a:lnTo>
                  <a:lnTo>
                    <a:pt x="18" y="60"/>
                  </a:lnTo>
                  <a:lnTo>
                    <a:pt x="0" y="60"/>
                  </a:lnTo>
                  <a:lnTo>
                    <a:pt x="0" y="87"/>
                  </a:lnTo>
                  <a:lnTo>
                    <a:pt x="18" y="87"/>
                  </a:lnTo>
                  <a:lnTo>
                    <a:pt x="18" y="138"/>
                  </a:lnTo>
                  <a:lnTo>
                    <a:pt x="18" y="153"/>
                  </a:lnTo>
                  <a:lnTo>
                    <a:pt x="21" y="165"/>
                  </a:lnTo>
                  <a:lnTo>
                    <a:pt x="24" y="171"/>
                  </a:lnTo>
                  <a:lnTo>
                    <a:pt x="27" y="174"/>
                  </a:lnTo>
                  <a:lnTo>
                    <a:pt x="39" y="183"/>
                  </a:lnTo>
                  <a:lnTo>
                    <a:pt x="51" y="189"/>
                  </a:lnTo>
                  <a:lnTo>
                    <a:pt x="66" y="192"/>
                  </a:lnTo>
                  <a:lnTo>
                    <a:pt x="93" y="195"/>
                  </a:lnTo>
                  <a:lnTo>
                    <a:pt x="111" y="195"/>
                  </a:lnTo>
                  <a:lnTo>
                    <a:pt x="111" y="165"/>
                  </a:lnTo>
                  <a:close/>
                </a:path>
              </a:pathLst>
            </a:custGeom>
            <a:solidFill>
              <a:srgbClr val="E20A16"/>
            </a:solidFill>
            <a:ln w="9525">
              <a:noFill/>
              <a:round/>
              <a:headEnd/>
              <a:tailEnd/>
            </a:ln>
          </p:spPr>
          <p:txBody>
            <a:bodyPr/>
            <a:lstStyle/>
            <a:p>
              <a:pPr>
                <a:defRPr/>
              </a:pPr>
              <a:endParaRPr lang="en-US">
                <a:ea typeface="ＭＳ Ｐゴシック" pitchFamily="-65" charset="-128"/>
              </a:endParaRPr>
            </a:p>
          </p:txBody>
        </p:sp>
        <p:sp>
          <p:nvSpPr>
            <p:cNvPr id="34" name="Freeform 42"/>
            <p:cNvSpPr>
              <a:spLocks noChangeAspect="1"/>
            </p:cNvSpPr>
            <p:nvPr/>
          </p:nvSpPr>
          <p:spPr bwMode="auto">
            <a:xfrm>
              <a:off x="3212" y="2232"/>
              <a:ext cx="135" cy="193"/>
            </a:xfrm>
            <a:custGeom>
              <a:avLst/>
              <a:gdLst>
                <a:gd name="T0" fmla="*/ 126 w 135"/>
                <a:gd name="T1" fmla="*/ 72 h 192"/>
                <a:gd name="T2" fmla="*/ 117 w 135"/>
                <a:gd name="T3" fmla="*/ 66 h 192"/>
                <a:gd name="T4" fmla="*/ 108 w 135"/>
                <a:gd name="T5" fmla="*/ 60 h 192"/>
                <a:gd name="T6" fmla="*/ 96 w 135"/>
                <a:gd name="T7" fmla="*/ 57 h 192"/>
                <a:gd name="T8" fmla="*/ 84 w 135"/>
                <a:gd name="T9" fmla="*/ 57 h 192"/>
                <a:gd name="T10" fmla="*/ 66 w 135"/>
                <a:gd name="T11" fmla="*/ 60 h 192"/>
                <a:gd name="T12" fmla="*/ 57 w 135"/>
                <a:gd name="T13" fmla="*/ 63 h 192"/>
                <a:gd name="T14" fmla="*/ 48 w 135"/>
                <a:gd name="T15" fmla="*/ 69 h 192"/>
                <a:gd name="T16" fmla="*/ 48 w 135"/>
                <a:gd name="T17" fmla="*/ 0 h 192"/>
                <a:gd name="T18" fmla="*/ 0 w 135"/>
                <a:gd name="T19" fmla="*/ 0 h 192"/>
                <a:gd name="T20" fmla="*/ 0 w 135"/>
                <a:gd name="T21" fmla="*/ 201 h 192"/>
                <a:gd name="T22" fmla="*/ 48 w 135"/>
                <a:gd name="T23" fmla="*/ 201 h 192"/>
                <a:gd name="T24" fmla="*/ 48 w 135"/>
                <a:gd name="T25" fmla="*/ 120 h 192"/>
                <a:gd name="T26" fmla="*/ 51 w 135"/>
                <a:gd name="T27" fmla="*/ 108 h 192"/>
                <a:gd name="T28" fmla="*/ 51 w 135"/>
                <a:gd name="T29" fmla="*/ 93 h 192"/>
                <a:gd name="T30" fmla="*/ 57 w 135"/>
                <a:gd name="T31" fmla="*/ 87 h 192"/>
                <a:gd name="T32" fmla="*/ 63 w 135"/>
                <a:gd name="T33" fmla="*/ 87 h 192"/>
                <a:gd name="T34" fmla="*/ 66 w 135"/>
                <a:gd name="T35" fmla="*/ 87 h 192"/>
                <a:gd name="T36" fmla="*/ 75 w 135"/>
                <a:gd name="T37" fmla="*/ 87 h 192"/>
                <a:gd name="T38" fmla="*/ 78 w 135"/>
                <a:gd name="T39" fmla="*/ 90 h 192"/>
                <a:gd name="T40" fmla="*/ 81 w 135"/>
                <a:gd name="T41" fmla="*/ 93 h 192"/>
                <a:gd name="T42" fmla="*/ 84 w 135"/>
                <a:gd name="T43" fmla="*/ 111 h 192"/>
                <a:gd name="T44" fmla="*/ 84 w 135"/>
                <a:gd name="T45" fmla="*/ 123 h 192"/>
                <a:gd name="T46" fmla="*/ 84 w 135"/>
                <a:gd name="T47" fmla="*/ 201 h 192"/>
                <a:gd name="T48" fmla="*/ 135 w 135"/>
                <a:gd name="T49" fmla="*/ 201 h 192"/>
                <a:gd name="T50" fmla="*/ 135 w 135"/>
                <a:gd name="T51" fmla="*/ 123 h 192"/>
                <a:gd name="T52" fmla="*/ 132 w 135"/>
                <a:gd name="T53" fmla="*/ 93 h 192"/>
                <a:gd name="T54" fmla="*/ 132 w 135"/>
                <a:gd name="T55" fmla="*/ 81 h 192"/>
                <a:gd name="T56" fmla="*/ 126 w 135"/>
                <a:gd name="T57" fmla="*/ 72 h 19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35" h="192">
                  <a:moveTo>
                    <a:pt x="126" y="72"/>
                  </a:moveTo>
                  <a:lnTo>
                    <a:pt x="117" y="66"/>
                  </a:lnTo>
                  <a:lnTo>
                    <a:pt x="108" y="60"/>
                  </a:lnTo>
                  <a:lnTo>
                    <a:pt x="96" y="57"/>
                  </a:lnTo>
                  <a:lnTo>
                    <a:pt x="84" y="57"/>
                  </a:lnTo>
                  <a:lnTo>
                    <a:pt x="66" y="60"/>
                  </a:lnTo>
                  <a:lnTo>
                    <a:pt x="57" y="63"/>
                  </a:lnTo>
                  <a:lnTo>
                    <a:pt x="48" y="69"/>
                  </a:lnTo>
                  <a:lnTo>
                    <a:pt x="48" y="0"/>
                  </a:lnTo>
                  <a:lnTo>
                    <a:pt x="0" y="0"/>
                  </a:lnTo>
                  <a:lnTo>
                    <a:pt x="0" y="192"/>
                  </a:lnTo>
                  <a:lnTo>
                    <a:pt x="48" y="192"/>
                  </a:lnTo>
                  <a:lnTo>
                    <a:pt x="48" y="111"/>
                  </a:lnTo>
                  <a:lnTo>
                    <a:pt x="51" y="99"/>
                  </a:lnTo>
                  <a:lnTo>
                    <a:pt x="51" y="93"/>
                  </a:lnTo>
                  <a:lnTo>
                    <a:pt x="57" y="87"/>
                  </a:lnTo>
                  <a:lnTo>
                    <a:pt x="63" y="87"/>
                  </a:lnTo>
                  <a:lnTo>
                    <a:pt x="66" y="87"/>
                  </a:lnTo>
                  <a:lnTo>
                    <a:pt x="75" y="87"/>
                  </a:lnTo>
                  <a:lnTo>
                    <a:pt x="78" y="90"/>
                  </a:lnTo>
                  <a:lnTo>
                    <a:pt x="81" y="93"/>
                  </a:lnTo>
                  <a:lnTo>
                    <a:pt x="84" y="102"/>
                  </a:lnTo>
                  <a:lnTo>
                    <a:pt x="84" y="114"/>
                  </a:lnTo>
                  <a:lnTo>
                    <a:pt x="84" y="192"/>
                  </a:lnTo>
                  <a:lnTo>
                    <a:pt x="135" y="192"/>
                  </a:lnTo>
                  <a:lnTo>
                    <a:pt x="135" y="114"/>
                  </a:lnTo>
                  <a:lnTo>
                    <a:pt x="132" y="93"/>
                  </a:lnTo>
                  <a:lnTo>
                    <a:pt x="132" y="81"/>
                  </a:lnTo>
                  <a:lnTo>
                    <a:pt x="126" y="72"/>
                  </a:lnTo>
                  <a:close/>
                </a:path>
              </a:pathLst>
            </a:custGeom>
            <a:solidFill>
              <a:srgbClr val="E20A16"/>
            </a:solidFill>
            <a:ln w="9525">
              <a:noFill/>
              <a:round/>
              <a:headEnd/>
              <a:tailEnd/>
            </a:ln>
          </p:spPr>
          <p:txBody>
            <a:bodyPr/>
            <a:lstStyle/>
            <a:p>
              <a:pPr>
                <a:defRPr/>
              </a:pPr>
              <a:endParaRPr lang="en-US">
                <a:ea typeface="ＭＳ Ｐゴシック" pitchFamily="-65" charset="-128"/>
              </a:endParaRPr>
            </a:p>
          </p:txBody>
        </p:sp>
        <p:sp>
          <p:nvSpPr>
            <p:cNvPr id="35" name="Freeform 43"/>
            <p:cNvSpPr>
              <a:spLocks noChangeAspect="1"/>
            </p:cNvSpPr>
            <p:nvPr/>
          </p:nvSpPr>
          <p:spPr bwMode="auto">
            <a:xfrm>
              <a:off x="2423" y="2226"/>
              <a:ext cx="172" cy="201"/>
            </a:xfrm>
            <a:custGeom>
              <a:avLst/>
              <a:gdLst>
                <a:gd name="T0" fmla="*/ 180 w 171"/>
                <a:gd name="T1" fmla="*/ 45 h 201"/>
                <a:gd name="T2" fmla="*/ 168 w 171"/>
                <a:gd name="T3" fmla="*/ 42 h 201"/>
                <a:gd name="T4" fmla="*/ 156 w 171"/>
                <a:gd name="T5" fmla="*/ 36 h 201"/>
                <a:gd name="T6" fmla="*/ 129 w 171"/>
                <a:gd name="T7" fmla="*/ 36 h 201"/>
                <a:gd name="T8" fmla="*/ 114 w 171"/>
                <a:gd name="T9" fmla="*/ 36 h 201"/>
                <a:gd name="T10" fmla="*/ 102 w 171"/>
                <a:gd name="T11" fmla="*/ 39 h 201"/>
                <a:gd name="T12" fmla="*/ 81 w 171"/>
                <a:gd name="T13" fmla="*/ 45 h 201"/>
                <a:gd name="T14" fmla="*/ 72 w 171"/>
                <a:gd name="T15" fmla="*/ 51 h 201"/>
                <a:gd name="T16" fmla="*/ 69 w 171"/>
                <a:gd name="T17" fmla="*/ 54 h 201"/>
                <a:gd name="T18" fmla="*/ 66 w 171"/>
                <a:gd name="T19" fmla="*/ 60 h 201"/>
                <a:gd name="T20" fmla="*/ 60 w 171"/>
                <a:gd name="T21" fmla="*/ 69 h 201"/>
                <a:gd name="T22" fmla="*/ 57 w 171"/>
                <a:gd name="T23" fmla="*/ 81 h 201"/>
                <a:gd name="T24" fmla="*/ 57 w 171"/>
                <a:gd name="T25" fmla="*/ 93 h 201"/>
                <a:gd name="T26" fmla="*/ 57 w 171"/>
                <a:gd name="T27" fmla="*/ 120 h 201"/>
                <a:gd name="T28" fmla="*/ 63 w 171"/>
                <a:gd name="T29" fmla="*/ 135 h 201"/>
                <a:gd name="T30" fmla="*/ 66 w 171"/>
                <a:gd name="T31" fmla="*/ 147 h 201"/>
                <a:gd name="T32" fmla="*/ 75 w 171"/>
                <a:gd name="T33" fmla="*/ 156 h 201"/>
                <a:gd name="T34" fmla="*/ 84 w 171"/>
                <a:gd name="T35" fmla="*/ 165 h 201"/>
                <a:gd name="T36" fmla="*/ 105 w 171"/>
                <a:gd name="T37" fmla="*/ 168 h 201"/>
                <a:gd name="T38" fmla="*/ 111 w 171"/>
                <a:gd name="T39" fmla="*/ 171 h 201"/>
                <a:gd name="T40" fmla="*/ 120 w 171"/>
                <a:gd name="T41" fmla="*/ 171 h 201"/>
                <a:gd name="T42" fmla="*/ 132 w 171"/>
                <a:gd name="T43" fmla="*/ 171 h 201"/>
                <a:gd name="T44" fmla="*/ 132 w 171"/>
                <a:gd name="T45" fmla="*/ 96 h 201"/>
                <a:gd name="T46" fmla="*/ 180 w 171"/>
                <a:gd name="T47" fmla="*/ 96 h 201"/>
                <a:gd name="T48" fmla="*/ 180 w 171"/>
                <a:gd name="T49" fmla="*/ 192 h 201"/>
                <a:gd name="T50" fmla="*/ 165 w 171"/>
                <a:gd name="T51" fmla="*/ 195 h 201"/>
                <a:gd name="T52" fmla="*/ 150 w 171"/>
                <a:gd name="T53" fmla="*/ 198 h 201"/>
                <a:gd name="T54" fmla="*/ 120 w 171"/>
                <a:gd name="T55" fmla="*/ 201 h 201"/>
                <a:gd name="T56" fmla="*/ 96 w 171"/>
                <a:gd name="T57" fmla="*/ 201 h 201"/>
                <a:gd name="T58" fmla="*/ 78 w 171"/>
                <a:gd name="T59" fmla="*/ 198 h 201"/>
                <a:gd name="T60" fmla="*/ 69 w 171"/>
                <a:gd name="T61" fmla="*/ 195 h 201"/>
                <a:gd name="T62" fmla="*/ 57 w 171"/>
                <a:gd name="T63" fmla="*/ 192 h 201"/>
                <a:gd name="T64" fmla="*/ 48 w 171"/>
                <a:gd name="T65" fmla="*/ 186 h 201"/>
                <a:gd name="T66" fmla="*/ 42 w 171"/>
                <a:gd name="T67" fmla="*/ 183 h 201"/>
                <a:gd name="T68" fmla="*/ 33 w 171"/>
                <a:gd name="T69" fmla="*/ 177 h 201"/>
                <a:gd name="T70" fmla="*/ 27 w 171"/>
                <a:gd name="T71" fmla="*/ 168 h 201"/>
                <a:gd name="T72" fmla="*/ 18 w 171"/>
                <a:gd name="T73" fmla="*/ 162 h 201"/>
                <a:gd name="T74" fmla="*/ 15 w 171"/>
                <a:gd name="T75" fmla="*/ 153 h 201"/>
                <a:gd name="T76" fmla="*/ 9 w 171"/>
                <a:gd name="T77" fmla="*/ 144 h 201"/>
                <a:gd name="T78" fmla="*/ 6 w 171"/>
                <a:gd name="T79" fmla="*/ 135 h 201"/>
                <a:gd name="T80" fmla="*/ 3 w 171"/>
                <a:gd name="T81" fmla="*/ 126 h 201"/>
                <a:gd name="T82" fmla="*/ 0 w 171"/>
                <a:gd name="T83" fmla="*/ 114 h 201"/>
                <a:gd name="T84" fmla="*/ 0 w 171"/>
                <a:gd name="T85" fmla="*/ 102 h 201"/>
                <a:gd name="T86" fmla="*/ 0 w 171"/>
                <a:gd name="T87" fmla="*/ 90 h 201"/>
                <a:gd name="T88" fmla="*/ 3 w 171"/>
                <a:gd name="T89" fmla="*/ 78 h 201"/>
                <a:gd name="T90" fmla="*/ 9 w 171"/>
                <a:gd name="T91" fmla="*/ 60 h 201"/>
                <a:gd name="T92" fmla="*/ 15 w 171"/>
                <a:gd name="T93" fmla="*/ 51 h 201"/>
                <a:gd name="T94" fmla="*/ 18 w 171"/>
                <a:gd name="T95" fmla="*/ 42 h 201"/>
                <a:gd name="T96" fmla="*/ 27 w 171"/>
                <a:gd name="T97" fmla="*/ 33 h 201"/>
                <a:gd name="T98" fmla="*/ 33 w 171"/>
                <a:gd name="T99" fmla="*/ 27 h 201"/>
                <a:gd name="T100" fmla="*/ 42 w 171"/>
                <a:gd name="T101" fmla="*/ 21 h 201"/>
                <a:gd name="T102" fmla="*/ 51 w 171"/>
                <a:gd name="T103" fmla="*/ 15 h 201"/>
                <a:gd name="T104" fmla="*/ 72 w 171"/>
                <a:gd name="T105" fmla="*/ 6 h 201"/>
                <a:gd name="T106" fmla="*/ 102 w 171"/>
                <a:gd name="T107" fmla="*/ 3 h 201"/>
                <a:gd name="T108" fmla="*/ 129 w 171"/>
                <a:gd name="T109" fmla="*/ 0 h 201"/>
                <a:gd name="T110" fmla="*/ 153 w 171"/>
                <a:gd name="T111" fmla="*/ 3 h 201"/>
                <a:gd name="T112" fmla="*/ 168 w 171"/>
                <a:gd name="T113" fmla="*/ 6 h 201"/>
                <a:gd name="T114" fmla="*/ 180 w 171"/>
                <a:gd name="T115" fmla="*/ 9 h 201"/>
                <a:gd name="T116" fmla="*/ 180 w 171"/>
                <a:gd name="T117" fmla="*/ 45 h 2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71" h="201">
                  <a:moveTo>
                    <a:pt x="171" y="45"/>
                  </a:moveTo>
                  <a:lnTo>
                    <a:pt x="159" y="42"/>
                  </a:lnTo>
                  <a:lnTo>
                    <a:pt x="147" y="36"/>
                  </a:lnTo>
                  <a:lnTo>
                    <a:pt x="120" y="36"/>
                  </a:lnTo>
                  <a:lnTo>
                    <a:pt x="105" y="36"/>
                  </a:lnTo>
                  <a:lnTo>
                    <a:pt x="93" y="39"/>
                  </a:lnTo>
                  <a:lnTo>
                    <a:pt x="81" y="45"/>
                  </a:lnTo>
                  <a:lnTo>
                    <a:pt x="72" y="51"/>
                  </a:lnTo>
                  <a:lnTo>
                    <a:pt x="69" y="54"/>
                  </a:lnTo>
                  <a:lnTo>
                    <a:pt x="66" y="60"/>
                  </a:lnTo>
                  <a:lnTo>
                    <a:pt x="60" y="69"/>
                  </a:lnTo>
                  <a:lnTo>
                    <a:pt x="57" y="81"/>
                  </a:lnTo>
                  <a:lnTo>
                    <a:pt x="57" y="93"/>
                  </a:lnTo>
                  <a:lnTo>
                    <a:pt x="57" y="120"/>
                  </a:lnTo>
                  <a:lnTo>
                    <a:pt x="63" y="135"/>
                  </a:lnTo>
                  <a:lnTo>
                    <a:pt x="66" y="147"/>
                  </a:lnTo>
                  <a:lnTo>
                    <a:pt x="75" y="156"/>
                  </a:lnTo>
                  <a:lnTo>
                    <a:pt x="84" y="165"/>
                  </a:lnTo>
                  <a:lnTo>
                    <a:pt x="96" y="168"/>
                  </a:lnTo>
                  <a:lnTo>
                    <a:pt x="102" y="171"/>
                  </a:lnTo>
                  <a:lnTo>
                    <a:pt x="111" y="171"/>
                  </a:lnTo>
                  <a:lnTo>
                    <a:pt x="123" y="171"/>
                  </a:lnTo>
                  <a:lnTo>
                    <a:pt x="123" y="96"/>
                  </a:lnTo>
                  <a:lnTo>
                    <a:pt x="171" y="96"/>
                  </a:lnTo>
                  <a:lnTo>
                    <a:pt x="171" y="192"/>
                  </a:lnTo>
                  <a:lnTo>
                    <a:pt x="156" y="195"/>
                  </a:lnTo>
                  <a:lnTo>
                    <a:pt x="141" y="198"/>
                  </a:lnTo>
                  <a:lnTo>
                    <a:pt x="111" y="201"/>
                  </a:lnTo>
                  <a:lnTo>
                    <a:pt x="87" y="201"/>
                  </a:lnTo>
                  <a:lnTo>
                    <a:pt x="78" y="198"/>
                  </a:lnTo>
                  <a:lnTo>
                    <a:pt x="69" y="195"/>
                  </a:lnTo>
                  <a:lnTo>
                    <a:pt x="57" y="192"/>
                  </a:lnTo>
                  <a:lnTo>
                    <a:pt x="48" y="186"/>
                  </a:lnTo>
                  <a:lnTo>
                    <a:pt x="42" y="183"/>
                  </a:lnTo>
                  <a:lnTo>
                    <a:pt x="33" y="177"/>
                  </a:lnTo>
                  <a:lnTo>
                    <a:pt x="27" y="168"/>
                  </a:lnTo>
                  <a:lnTo>
                    <a:pt x="18" y="162"/>
                  </a:lnTo>
                  <a:lnTo>
                    <a:pt x="15" y="153"/>
                  </a:lnTo>
                  <a:lnTo>
                    <a:pt x="9" y="144"/>
                  </a:lnTo>
                  <a:lnTo>
                    <a:pt x="6" y="135"/>
                  </a:lnTo>
                  <a:lnTo>
                    <a:pt x="3" y="126"/>
                  </a:lnTo>
                  <a:lnTo>
                    <a:pt x="0" y="114"/>
                  </a:lnTo>
                  <a:lnTo>
                    <a:pt x="0" y="102"/>
                  </a:lnTo>
                  <a:lnTo>
                    <a:pt x="0" y="90"/>
                  </a:lnTo>
                  <a:lnTo>
                    <a:pt x="3" y="78"/>
                  </a:lnTo>
                  <a:lnTo>
                    <a:pt x="9" y="60"/>
                  </a:lnTo>
                  <a:lnTo>
                    <a:pt x="15" y="51"/>
                  </a:lnTo>
                  <a:lnTo>
                    <a:pt x="18" y="42"/>
                  </a:lnTo>
                  <a:lnTo>
                    <a:pt x="27" y="33"/>
                  </a:lnTo>
                  <a:lnTo>
                    <a:pt x="33" y="27"/>
                  </a:lnTo>
                  <a:lnTo>
                    <a:pt x="42" y="21"/>
                  </a:lnTo>
                  <a:lnTo>
                    <a:pt x="51" y="15"/>
                  </a:lnTo>
                  <a:lnTo>
                    <a:pt x="72" y="6"/>
                  </a:lnTo>
                  <a:lnTo>
                    <a:pt x="93" y="3"/>
                  </a:lnTo>
                  <a:lnTo>
                    <a:pt x="120" y="0"/>
                  </a:lnTo>
                  <a:lnTo>
                    <a:pt x="144" y="3"/>
                  </a:lnTo>
                  <a:lnTo>
                    <a:pt x="159" y="6"/>
                  </a:lnTo>
                  <a:lnTo>
                    <a:pt x="171" y="9"/>
                  </a:lnTo>
                  <a:lnTo>
                    <a:pt x="171" y="45"/>
                  </a:lnTo>
                  <a:close/>
                </a:path>
              </a:pathLst>
            </a:custGeom>
            <a:solidFill>
              <a:srgbClr val="E20A16"/>
            </a:solidFill>
            <a:ln w="9525">
              <a:noFill/>
              <a:round/>
              <a:headEnd/>
              <a:tailEnd/>
            </a:ln>
          </p:spPr>
          <p:txBody>
            <a:bodyPr/>
            <a:lstStyle/>
            <a:p>
              <a:pPr>
                <a:defRPr/>
              </a:pPr>
              <a:endParaRPr lang="en-US">
                <a:ea typeface="ＭＳ Ｐゴシック" pitchFamily="-65" charset="-128"/>
              </a:endParaRPr>
            </a:p>
          </p:txBody>
        </p:sp>
        <p:sp>
          <p:nvSpPr>
            <p:cNvPr id="36" name="Freeform 44"/>
            <p:cNvSpPr>
              <a:spLocks noChangeAspect="1" noEditPoints="1"/>
            </p:cNvSpPr>
            <p:nvPr/>
          </p:nvSpPr>
          <p:spPr bwMode="auto">
            <a:xfrm>
              <a:off x="2925" y="2452"/>
              <a:ext cx="92" cy="113"/>
            </a:xfrm>
            <a:custGeom>
              <a:avLst/>
              <a:gdLst>
                <a:gd name="T0" fmla="*/ 63 w 93"/>
                <a:gd name="T1" fmla="*/ 30 h 114"/>
                <a:gd name="T2" fmla="*/ 60 w 93"/>
                <a:gd name="T3" fmla="*/ 39 h 114"/>
                <a:gd name="T4" fmla="*/ 57 w 93"/>
                <a:gd name="T5" fmla="*/ 45 h 114"/>
                <a:gd name="T6" fmla="*/ 54 w 93"/>
                <a:gd name="T7" fmla="*/ 48 h 114"/>
                <a:gd name="T8" fmla="*/ 48 w 93"/>
                <a:gd name="T9" fmla="*/ 51 h 114"/>
                <a:gd name="T10" fmla="*/ 46 w 93"/>
                <a:gd name="T11" fmla="*/ 51 h 114"/>
                <a:gd name="T12" fmla="*/ 30 w 93"/>
                <a:gd name="T13" fmla="*/ 54 h 114"/>
                <a:gd name="T14" fmla="*/ 12 w 93"/>
                <a:gd name="T15" fmla="*/ 54 h 114"/>
                <a:gd name="T16" fmla="*/ 12 w 93"/>
                <a:gd name="T17" fmla="*/ 9 h 114"/>
                <a:gd name="T18" fmla="*/ 39 w 93"/>
                <a:gd name="T19" fmla="*/ 9 h 114"/>
                <a:gd name="T20" fmla="*/ 46 w 93"/>
                <a:gd name="T21" fmla="*/ 9 h 114"/>
                <a:gd name="T22" fmla="*/ 51 w 93"/>
                <a:gd name="T23" fmla="*/ 12 h 114"/>
                <a:gd name="T24" fmla="*/ 57 w 93"/>
                <a:gd name="T25" fmla="*/ 15 h 114"/>
                <a:gd name="T26" fmla="*/ 60 w 93"/>
                <a:gd name="T27" fmla="*/ 21 h 114"/>
                <a:gd name="T28" fmla="*/ 63 w 93"/>
                <a:gd name="T29" fmla="*/ 27 h 114"/>
                <a:gd name="T30" fmla="*/ 63 w 93"/>
                <a:gd name="T31" fmla="*/ 30 h 114"/>
                <a:gd name="T32" fmla="*/ 84 w 93"/>
                <a:gd name="T33" fmla="*/ 105 h 114"/>
                <a:gd name="T34" fmla="*/ 66 w 93"/>
                <a:gd name="T35" fmla="*/ 66 h 114"/>
                <a:gd name="T36" fmla="*/ 57 w 93"/>
                <a:gd name="T37" fmla="*/ 57 h 114"/>
                <a:gd name="T38" fmla="*/ 54 w 93"/>
                <a:gd name="T39" fmla="*/ 57 h 114"/>
                <a:gd name="T40" fmla="*/ 51 w 93"/>
                <a:gd name="T41" fmla="*/ 57 h 114"/>
                <a:gd name="T42" fmla="*/ 60 w 93"/>
                <a:gd name="T43" fmla="*/ 57 h 114"/>
                <a:gd name="T44" fmla="*/ 66 w 93"/>
                <a:gd name="T45" fmla="*/ 51 h 114"/>
                <a:gd name="T46" fmla="*/ 72 w 93"/>
                <a:gd name="T47" fmla="*/ 42 h 114"/>
                <a:gd name="T48" fmla="*/ 75 w 93"/>
                <a:gd name="T49" fmla="*/ 36 h 114"/>
                <a:gd name="T50" fmla="*/ 75 w 93"/>
                <a:gd name="T51" fmla="*/ 30 h 114"/>
                <a:gd name="T52" fmla="*/ 72 w 93"/>
                <a:gd name="T53" fmla="*/ 18 h 114"/>
                <a:gd name="T54" fmla="*/ 69 w 93"/>
                <a:gd name="T55" fmla="*/ 12 h 114"/>
                <a:gd name="T56" fmla="*/ 66 w 93"/>
                <a:gd name="T57" fmla="*/ 6 h 114"/>
                <a:gd name="T58" fmla="*/ 63 w 93"/>
                <a:gd name="T59" fmla="*/ 3 h 114"/>
                <a:gd name="T60" fmla="*/ 57 w 93"/>
                <a:gd name="T61" fmla="*/ 3 h 114"/>
                <a:gd name="T62" fmla="*/ 48 w 93"/>
                <a:gd name="T63" fmla="*/ 0 h 114"/>
                <a:gd name="T64" fmla="*/ 39 w 93"/>
                <a:gd name="T65" fmla="*/ 0 h 114"/>
                <a:gd name="T66" fmla="*/ 0 w 93"/>
                <a:gd name="T67" fmla="*/ 0 h 114"/>
                <a:gd name="T68" fmla="*/ 0 w 93"/>
                <a:gd name="T69" fmla="*/ 105 h 114"/>
                <a:gd name="T70" fmla="*/ 12 w 93"/>
                <a:gd name="T71" fmla="*/ 105 h 114"/>
                <a:gd name="T72" fmla="*/ 12 w 93"/>
                <a:gd name="T73" fmla="*/ 57 h 114"/>
                <a:gd name="T74" fmla="*/ 36 w 93"/>
                <a:gd name="T75" fmla="*/ 57 h 114"/>
                <a:gd name="T76" fmla="*/ 46 w 93"/>
                <a:gd name="T77" fmla="*/ 57 h 114"/>
                <a:gd name="T78" fmla="*/ 48 w 93"/>
                <a:gd name="T79" fmla="*/ 60 h 114"/>
                <a:gd name="T80" fmla="*/ 54 w 93"/>
                <a:gd name="T81" fmla="*/ 69 h 114"/>
                <a:gd name="T82" fmla="*/ 57 w 93"/>
                <a:gd name="T83" fmla="*/ 78 h 114"/>
                <a:gd name="T84" fmla="*/ 72 w 93"/>
                <a:gd name="T85" fmla="*/ 105 h 114"/>
                <a:gd name="T86" fmla="*/ 84 w 93"/>
                <a:gd name="T87" fmla="*/ 105 h 11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93" h="114">
                  <a:moveTo>
                    <a:pt x="72" y="30"/>
                  </a:moveTo>
                  <a:lnTo>
                    <a:pt x="69" y="39"/>
                  </a:lnTo>
                  <a:lnTo>
                    <a:pt x="66" y="45"/>
                  </a:lnTo>
                  <a:lnTo>
                    <a:pt x="63" y="48"/>
                  </a:lnTo>
                  <a:lnTo>
                    <a:pt x="57" y="51"/>
                  </a:lnTo>
                  <a:lnTo>
                    <a:pt x="48" y="51"/>
                  </a:lnTo>
                  <a:lnTo>
                    <a:pt x="30" y="54"/>
                  </a:lnTo>
                  <a:lnTo>
                    <a:pt x="12" y="54"/>
                  </a:lnTo>
                  <a:lnTo>
                    <a:pt x="12" y="9"/>
                  </a:lnTo>
                  <a:lnTo>
                    <a:pt x="39" y="9"/>
                  </a:lnTo>
                  <a:lnTo>
                    <a:pt x="54" y="9"/>
                  </a:lnTo>
                  <a:lnTo>
                    <a:pt x="60" y="12"/>
                  </a:lnTo>
                  <a:lnTo>
                    <a:pt x="66" y="15"/>
                  </a:lnTo>
                  <a:lnTo>
                    <a:pt x="69" y="21"/>
                  </a:lnTo>
                  <a:lnTo>
                    <a:pt x="72" y="27"/>
                  </a:lnTo>
                  <a:lnTo>
                    <a:pt x="72" y="30"/>
                  </a:lnTo>
                  <a:close/>
                  <a:moveTo>
                    <a:pt x="93" y="114"/>
                  </a:moveTo>
                  <a:lnTo>
                    <a:pt x="75" y="75"/>
                  </a:lnTo>
                  <a:lnTo>
                    <a:pt x="66" y="66"/>
                  </a:lnTo>
                  <a:lnTo>
                    <a:pt x="63" y="63"/>
                  </a:lnTo>
                  <a:lnTo>
                    <a:pt x="60" y="60"/>
                  </a:lnTo>
                  <a:lnTo>
                    <a:pt x="69" y="57"/>
                  </a:lnTo>
                  <a:lnTo>
                    <a:pt x="75" y="51"/>
                  </a:lnTo>
                  <a:lnTo>
                    <a:pt x="81" y="42"/>
                  </a:lnTo>
                  <a:lnTo>
                    <a:pt x="84" y="36"/>
                  </a:lnTo>
                  <a:lnTo>
                    <a:pt x="84" y="30"/>
                  </a:lnTo>
                  <a:lnTo>
                    <a:pt x="81" y="18"/>
                  </a:lnTo>
                  <a:lnTo>
                    <a:pt x="78" y="12"/>
                  </a:lnTo>
                  <a:lnTo>
                    <a:pt x="75" y="6"/>
                  </a:lnTo>
                  <a:lnTo>
                    <a:pt x="72" y="3"/>
                  </a:lnTo>
                  <a:lnTo>
                    <a:pt x="66" y="3"/>
                  </a:lnTo>
                  <a:lnTo>
                    <a:pt x="57" y="0"/>
                  </a:lnTo>
                  <a:lnTo>
                    <a:pt x="39" y="0"/>
                  </a:lnTo>
                  <a:lnTo>
                    <a:pt x="0" y="0"/>
                  </a:lnTo>
                  <a:lnTo>
                    <a:pt x="0" y="114"/>
                  </a:lnTo>
                  <a:lnTo>
                    <a:pt x="12" y="114"/>
                  </a:lnTo>
                  <a:lnTo>
                    <a:pt x="12" y="63"/>
                  </a:lnTo>
                  <a:lnTo>
                    <a:pt x="36" y="63"/>
                  </a:lnTo>
                  <a:lnTo>
                    <a:pt x="48" y="66"/>
                  </a:lnTo>
                  <a:lnTo>
                    <a:pt x="57" y="69"/>
                  </a:lnTo>
                  <a:lnTo>
                    <a:pt x="63" y="78"/>
                  </a:lnTo>
                  <a:lnTo>
                    <a:pt x="66" y="87"/>
                  </a:lnTo>
                  <a:lnTo>
                    <a:pt x="81" y="114"/>
                  </a:lnTo>
                  <a:lnTo>
                    <a:pt x="93" y="114"/>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37" name="Freeform 45"/>
            <p:cNvSpPr>
              <a:spLocks noChangeAspect="1"/>
            </p:cNvSpPr>
            <p:nvPr/>
          </p:nvSpPr>
          <p:spPr bwMode="auto">
            <a:xfrm>
              <a:off x="2434" y="2452"/>
              <a:ext cx="91" cy="116"/>
            </a:xfrm>
            <a:custGeom>
              <a:avLst/>
              <a:gdLst>
                <a:gd name="T0" fmla="*/ 87 w 90"/>
                <a:gd name="T1" fmla="*/ 96 h 117"/>
                <a:gd name="T2" fmla="*/ 81 w 90"/>
                <a:gd name="T3" fmla="*/ 102 h 117"/>
                <a:gd name="T4" fmla="*/ 72 w 90"/>
                <a:gd name="T5" fmla="*/ 105 h 117"/>
                <a:gd name="T6" fmla="*/ 63 w 90"/>
                <a:gd name="T7" fmla="*/ 108 h 117"/>
                <a:gd name="T8" fmla="*/ 54 w 90"/>
                <a:gd name="T9" fmla="*/ 108 h 117"/>
                <a:gd name="T10" fmla="*/ 36 w 90"/>
                <a:gd name="T11" fmla="*/ 108 h 117"/>
                <a:gd name="T12" fmla="*/ 24 w 90"/>
                <a:gd name="T13" fmla="*/ 105 h 117"/>
                <a:gd name="T14" fmla="*/ 18 w 90"/>
                <a:gd name="T15" fmla="*/ 102 h 117"/>
                <a:gd name="T16" fmla="*/ 9 w 90"/>
                <a:gd name="T17" fmla="*/ 96 h 117"/>
                <a:gd name="T18" fmla="*/ 3 w 90"/>
                <a:gd name="T19" fmla="*/ 87 h 117"/>
                <a:gd name="T20" fmla="*/ 0 w 90"/>
                <a:gd name="T21" fmla="*/ 75 h 117"/>
                <a:gd name="T22" fmla="*/ 0 w 90"/>
                <a:gd name="T23" fmla="*/ 58 h 117"/>
                <a:gd name="T24" fmla="*/ 0 w 90"/>
                <a:gd name="T25" fmla="*/ 0 h 117"/>
                <a:gd name="T26" fmla="*/ 12 w 90"/>
                <a:gd name="T27" fmla="*/ 0 h 117"/>
                <a:gd name="T28" fmla="*/ 12 w 90"/>
                <a:gd name="T29" fmla="*/ 63 h 117"/>
                <a:gd name="T30" fmla="*/ 12 w 90"/>
                <a:gd name="T31" fmla="*/ 78 h 117"/>
                <a:gd name="T32" fmla="*/ 15 w 90"/>
                <a:gd name="T33" fmla="*/ 84 h 117"/>
                <a:gd name="T34" fmla="*/ 18 w 90"/>
                <a:gd name="T35" fmla="*/ 90 h 117"/>
                <a:gd name="T36" fmla="*/ 24 w 90"/>
                <a:gd name="T37" fmla="*/ 93 h 117"/>
                <a:gd name="T38" fmla="*/ 30 w 90"/>
                <a:gd name="T39" fmla="*/ 96 h 117"/>
                <a:gd name="T40" fmla="*/ 54 w 90"/>
                <a:gd name="T41" fmla="*/ 96 h 117"/>
                <a:gd name="T42" fmla="*/ 69 w 90"/>
                <a:gd name="T43" fmla="*/ 96 h 117"/>
                <a:gd name="T44" fmla="*/ 75 w 90"/>
                <a:gd name="T45" fmla="*/ 93 h 117"/>
                <a:gd name="T46" fmla="*/ 78 w 90"/>
                <a:gd name="T47" fmla="*/ 90 h 117"/>
                <a:gd name="T48" fmla="*/ 84 w 90"/>
                <a:gd name="T49" fmla="*/ 81 h 117"/>
                <a:gd name="T50" fmla="*/ 87 w 90"/>
                <a:gd name="T51" fmla="*/ 75 h 117"/>
                <a:gd name="T52" fmla="*/ 87 w 90"/>
                <a:gd name="T53" fmla="*/ 66 h 117"/>
                <a:gd name="T54" fmla="*/ 87 w 90"/>
                <a:gd name="T55" fmla="*/ 58 h 117"/>
                <a:gd name="T56" fmla="*/ 87 w 90"/>
                <a:gd name="T57" fmla="*/ 0 h 117"/>
                <a:gd name="T58" fmla="*/ 99 w 90"/>
                <a:gd name="T59" fmla="*/ 0 h 117"/>
                <a:gd name="T60" fmla="*/ 99 w 90"/>
                <a:gd name="T61" fmla="*/ 58 h 117"/>
                <a:gd name="T62" fmla="*/ 99 w 90"/>
                <a:gd name="T63" fmla="*/ 78 h 117"/>
                <a:gd name="T64" fmla="*/ 96 w 90"/>
                <a:gd name="T65" fmla="*/ 87 h 117"/>
                <a:gd name="T66" fmla="*/ 87 w 90"/>
                <a:gd name="T67" fmla="*/ 96 h 11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90" h="117">
                  <a:moveTo>
                    <a:pt x="78" y="105"/>
                  </a:moveTo>
                  <a:lnTo>
                    <a:pt x="72" y="111"/>
                  </a:lnTo>
                  <a:lnTo>
                    <a:pt x="63" y="114"/>
                  </a:lnTo>
                  <a:lnTo>
                    <a:pt x="54" y="117"/>
                  </a:lnTo>
                  <a:lnTo>
                    <a:pt x="45" y="117"/>
                  </a:lnTo>
                  <a:lnTo>
                    <a:pt x="36" y="117"/>
                  </a:lnTo>
                  <a:lnTo>
                    <a:pt x="24" y="114"/>
                  </a:lnTo>
                  <a:lnTo>
                    <a:pt x="18" y="111"/>
                  </a:lnTo>
                  <a:lnTo>
                    <a:pt x="9" y="105"/>
                  </a:lnTo>
                  <a:lnTo>
                    <a:pt x="3" y="96"/>
                  </a:lnTo>
                  <a:lnTo>
                    <a:pt x="0" y="84"/>
                  </a:lnTo>
                  <a:lnTo>
                    <a:pt x="0" y="60"/>
                  </a:lnTo>
                  <a:lnTo>
                    <a:pt x="0" y="0"/>
                  </a:lnTo>
                  <a:lnTo>
                    <a:pt x="12" y="0"/>
                  </a:lnTo>
                  <a:lnTo>
                    <a:pt x="12" y="72"/>
                  </a:lnTo>
                  <a:lnTo>
                    <a:pt x="12" y="87"/>
                  </a:lnTo>
                  <a:lnTo>
                    <a:pt x="15" y="93"/>
                  </a:lnTo>
                  <a:lnTo>
                    <a:pt x="18" y="99"/>
                  </a:lnTo>
                  <a:lnTo>
                    <a:pt x="24" y="102"/>
                  </a:lnTo>
                  <a:lnTo>
                    <a:pt x="30" y="105"/>
                  </a:lnTo>
                  <a:lnTo>
                    <a:pt x="45" y="105"/>
                  </a:lnTo>
                  <a:lnTo>
                    <a:pt x="60" y="105"/>
                  </a:lnTo>
                  <a:lnTo>
                    <a:pt x="66" y="102"/>
                  </a:lnTo>
                  <a:lnTo>
                    <a:pt x="69" y="99"/>
                  </a:lnTo>
                  <a:lnTo>
                    <a:pt x="75" y="90"/>
                  </a:lnTo>
                  <a:lnTo>
                    <a:pt x="78" y="84"/>
                  </a:lnTo>
                  <a:lnTo>
                    <a:pt x="78" y="75"/>
                  </a:lnTo>
                  <a:lnTo>
                    <a:pt x="78" y="63"/>
                  </a:lnTo>
                  <a:lnTo>
                    <a:pt x="78" y="0"/>
                  </a:lnTo>
                  <a:lnTo>
                    <a:pt x="90" y="0"/>
                  </a:lnTo>
                  <a:lnTo>
                    <a:pt x="90" y="63"/>
                  </a:lnTo>
                  <a:lnTo>
                    <a:pt x="90" y="87"/>
                  </a:lnTo>
                  <a:lnTo>
                    <a:pt x="87" y="96"/>
                  </a:lnTo>
                  <a:lnTo>
                    <a:pt x="78" y="105"/>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38" name="Freeform 46"/>
            <p:cNvSpPr>
              <a:spLocks noChangeAspect="1"/>
            </p:cNvSpPr>
            <p:nvPr/>
          </p:nvSpPr>
          <p:spPr bwMode="auto">
            <a:xfrm>
              <a:off x="2552" y="2449"/>
              <a:ext cx="96" cy="116"/>
            </a:xfrm>
            <a:custGeom>
              <a:avLst/>
              <a:gdLst>
                <a:gd name="T0" fmla="*/ 72 w 97"/>
                <a:gd name="T1" fmla="*/ 108 h 117"/>
                <a:gd name="T2" fmla="*/ 12 w 97"/>
                <a:gd name="T3" fmla="*/ 21 h 117"/>
                <a:gd name="T4" fmla="*/ 12 w 97"/>
                <a:gd name="T5" fmla="*/ 108 h 117"/>
                <a:gd name="T6" fmla="*/ 0 w 97"/>
                <a:gd name="T7" fmla="*/ 108 h 117"/>
                <a:gd name="T8" fmla="*/ 0 w 97"/>
                <a:gd name="T9" fmla="*/ 0 h 117"/>
                <a:gd name="T10" fmla="*/ 12 w 97"/>
                <a:gd name="T11" fmla="*/ 0 h 117"/>
                <a:gd name="T12" fmla="*/ 76 w 97"/>
                <a:gd name="T13" fmla="*/ 90 h 117"/>
                <a:gd name="T14" fmla="*/ 76 w 97"/>
                <a:gd name="T15" fmla="*/ 0 h 117"/>
                <a:gd name="T16" fmla="*/ 88 w 97"/>
                <a:gd name="T17" fmla="*/ 0 h 117"/>
                <a:gd name="T18" fmla="*/ 88 w 97"/>
                <a:gd name="T19" fmla="*/ 108 h 117"/>
                <a:gd name="T20" fmla="*/ 72 w 97"/>
                <a:gd name="T21" fmla="*/ 108 h 11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97" h="117">
                  <a:moveTo>
                    <a:pt x="81" y="117"/>
                  </a:moveTo>
                  <a:lnTo>
                    <a:pt x="12" y="21"/>
                  </a:lnTo>
                  <a:lnTo>
                    <a:pt x="12" y="117"/>
                  </a:lnTo>
                  <a:lnTo>
                    <a:pt x="0" y="117"/>
                  </a:lnTo>
                  <a:lnTo>
                    <a:pt x="0" y="0"/>
                  </a:lnTo>
                  <a:lnTo>
                    <a:pt x="12" y="0"/>
                  </a:lnTo>
                  <a:lnTo>
                    <a:pt x="85" y="99"/>
                  </a:lnTo>
                  <a:lnTo>
                    <a:pt x="85" y="0"/>
                  </a:lnTo>
                  <a:lnTo>
                    <a:pt x="97" y="0"/>
                  </a:lnTo>
                  <a:lnTo>
                    <a:pt x="97" y="117"/>
                  </a:lnTo>
                  <a:lnTo>
                    <a:pt x="81" y="117"/>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39" name="Rectangle 47"/>
            <p:cNvSpPr>
              <a:spLocks noChangeAspect="1" noChangeArrowheads="1"/>
            </p:cNvSpPr>
            <p:nvPr/>
          </p:nvSpPr>
          <p:spPr bwMode="auto">
            <a:xfrm>
              <a:off x="2674" y="2449"/>
              <a:ext cx="13" cy="116"/>
            </a:xfrm>
            <a:prstGeom prst="rect">
              <a:avLst/>
            </a:prstGeom>
            <a:solidFill>
              <a:srgbClr val="000000"/>
            </a:solidFill>
            <a:ln w="9525">
              <a:noFill/>
              <a:miter lim="800000"/>
              <a:headEnd/>
              <a:tailEnd/>
            </a:ln>
          </p:spPr>
          <p:txBody>
            <a:bodyPr/>
            <a:lstStyle/>
            <a:p>
              <a:pPr>
                <a:defRPr/>
              </a:pPr>
              <a:endParaRPr lang="en-US">
                <a:ea typeface="ＭＳ Ｐゴシック" pitchFamily="-65" charset="-128"/>
              </a:endParaRPr>
            </a:p>
          </p:txBody>
        </p:sp>
        <p:sp>
          <p:nvSpPr>
            <p:cNvPr id="40" name="Freeform 48"/>
            <p:cNvSpPr>
              <a:spLocks noChangeAspect="1"/>
            </p:cNvSpPr>
            <p:nvPr/>
          </p:nvSpPr>
          <p:spPr bwMode="auto">
            <a:xfrm>
              <a:off x="2702" y="2449"/>
              <a:ext cx="105" cy="116"/>
            </a:xfrm>
            <a:custGeom>
              <a:avLst/>
              <a:gdLst>
                <a:gd name="T0" fmla="*/ 60 w 105"/>
                <a:gd name="T1" fmla="*/ 108 h 117"/>
                <a:gd name="T2" fmla="*/ 45 w 105"/>
                <a:gd name="T3" fmla="*/ 108 h 117"/>
                <a:gd name="T4" fmla="*/ 0 w 105"/>
                <a:gd name="T5" fmla="*/ 0 h 117"/>
                <a:gd name="T6" fmla="*/ 15 w 105"/>
                <a:gd name="T7" fmla="*/ 0 h 117"/>
                <a:gd name="T8" fmla="*/ 54 w 105"/>
                <a:gd name="T9" fmla="*/ 96 h 117"/>
                <a:gd name="T10" fmla="*/ 90 w 105"/>
                <a:gd name="T11" fmla="*/ 0 h 117"/>
                <a:gd name="T12" fmla="*/ 105 w 105"/>
                <a:gd name="T13" fmla="*/ 0 h 117"/>
                <a:gd name="T14" fmla="*/ 60 w 105"/>
                <a:gd name="T15" fmla="*/ 108 h 11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5" h="117">
                  <a:moveTo>
                    <a:pt x="60" y="117"/>
                  </a:moveTo>
                  <a:lnTo>
                    <a:pt x="45" y="117"/>
                  </a:lnTo>
                  <a:lnTo>
                    <a:pt x="0" y="0"/>
                  </a:lnTo>
                  <a:lnTo>
                    <a:pt x="15" y="0"/>
                  </a:lnTo>
                  <a:lnTo>
                    <a:pt x="54" y="105"/>
                  </a:lnTo>
                  <a:lnTo>
                    <a:pt x="90" y="0"/>
                  </a:lnTo>
                  <a:lnTo>
                    <a:pt x="105" y="0"/>
                  </a:lnTo>
                  <a:lnTo>
                    <a:pt x="60" y="117"/>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41" name="Freeform 49"/>
            <p:cNvSpPr>
              <a:spLocks noChangeAspect="1"/>
            </p:cNvSpPr>
            <p:nvPr/>
          </p:nvSpPr>
          <p:spPr bwMode="auto">
            <a:xfrm>
              <a:off x="2819" y="2449"/>
              <a:ext cx="83" cy="116"/>
            </a:xfrm>
            <a:custGeom>
              <a:avLst/>
              <a:gdLst>
                <a:gd name="T0" fmla="*/ 0 w 84"/>
                <a:gd name="T1" fmla="*/ 108 h 117"/>
                <a:gd name="T2" fmla="*/ 0 w 84"/>
                <a:gd name="T3" fmla="*/ 0 h 117"/>
                <a:gd name="T4" fmla="*/ 72 w 84"/>
                <a:gd name="T5" fmla="*/ 0 h 117"/>
                <a:gd name="T6" fmla="*/ 72 w 84"/>
                <a:gd name="T7" fmla="*/ 12 h 117"/>
                <a:gd name="T8" fmla="*/ 15 w 84"/>
                <a:gd name="T9" fmla="*/ 12 h 117"/>
                <a:gd name="T10" fmla="*/ 15 w 84"/>
                <a:gd name="T11" fmla="*/ 51 h 117"/>
                <a:gd name="T12" fmla="*/ 66 w 84"/>
                <a:gd name="T13" fmla="*/ 51 h 117"/>
                <a:gd name="T14" fmla="*/ 66 w 84"/>
                <a:gd name="T15" fmla="*/ 58 h 117"/>
                <a:gd name="T16" fmla="*/ 15 w 84"/>
                <a:gd name="T17" fmla="*/ 58 h 117"/>
                <a:gd name="T18" fmla="*/ 15 w 84"/>
                <a:gd name="T19" fmla="*/ 99 h 117"/>
                <a:gd name="T20" fmla="*/ 75 w 84"/>
                <a:gd name="T21" fmla="*/ 99 h 117"/>
                <a:gd name="T22" fmla="*/ 75 w 84"/>
                <a:gd name="T23" fmla="*/ 108 h 117"/>
                <a:gd name="T24" fmla="*/ 0 w 84"/>
                <a:gd name="T25" fmla="*/ 108 h 11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4" h="117">
                  <a:moveTo>
                    <a:pt x="0" y="117"/>
                  </a:moveTo>
                  <a:lnTo>
                    <a:pt x="0" y="0"/>
                  </a:lnTo>
                  <a:lnTo>
                    <a:pt x="81" y="0"/>
                  </a:lnTo>
                  <a:lnTo>
                    <a:pt x="81" y="12"/>
                  </a:lnTo>
                  <a:lnTo>
                    <a:pt x="15" y="12"/>
                  </a:lnTo>
                  <a:lnTo>
                    <a:pt x="15" y="51"/>
                  </a:lnTo>
                  <a:lnTo>
                    <a:pt x="75" y="51"/>
                  </a:lnTo>
                  <a:lnTo>
                    <a:pt x="75" y="63"/>
                  </a:lnTo>
                  <a:lnTo>
                    <a:pt x="15" y="63"/>
                  </a:lnTo>
                  <a:lnTo>
                    <a:pt x="15" y="108"/>
                  </a:lnTo>
                  <a:lnTo>
                    <a:pt x="84" y="108"/>
                  </a:lnTo>
                  <a:lnTo>
                    <a:pt x="84" y="117"/>
                  </a:lnTo>
                  <a:lnTo>
                    <a:pt x="0" y="117"/>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42" name="Freeform 50"/>
            <p:cNvSpPr>
              <a:spLocks noChangeAspect="1"/>
            </p:cNvSpPr>
            <p:nvPr/>
          </p:nvSpPr>
          <p:spPr bwMode="auto">
            <a:xfrm>
              <a:off x="3027" y="2449"/>
              <a:ext cx="78" cy="119"/>
            </a:xfrm>
            <a:custGeom>
              <a:avLst/>
              <a:gdLst>
                <a:gd name="T0" fmla="*/ 66 w 78"/>
                <a:gd name="T1" fmla="*/ 18 h 120"/>
                <a:gd name="T2" fmla="*/ 51 w 78"/>
                <a:gd name="T3" fmla="*/ 12 h 120"/>
                <a:gd name="T4" fmla="*/ 33 w 78"/>
                <a:gd name="T5" fmla="*/ 12 h 120"/>
                <a:gd name="T6" fmla="*/ 21 w 78"/>
                <a:gd name="T7" fmla="*/ 18 h 120"/>
                <a:gd name="T8" fmla="*/ 18 w 78"/>
                <a:gd name="T9" fmla="*/ 27 h 120"/>
                <a:gd name="T10" fmla="*/ 18 w 78"/>
                <a:gd name="T11" fmla="*/ 33 h 120"/>
                <a:gd name="T12" fmla="*/ 24 w 78"/>
                <a:gd name="T13" fmla="*/ 42 h 120"/>
                <a:gd name="T14" fmla="*/ 51 w 78"/>
                <a:gd name="T15" fmla="*/ 54 h 120"/>
                <a:gd name="T16" fmla="*/ 69 w 78"/>
                <a:gd name="T17" fmla="*/ 60 h 120"/>
                <a:gd name="T18" fmla="*/ 78 w 78"/>
                <a:gd name="T19" fmla="*/ 66 h 120"/>
                <a:gd name="T20" fmla="*/ 78 w 78"/>
                <a:gd name="T21" fmla="*/ 84 h 120"/>
                <a:gd name="T22" fmla="*/ 75 w 78"/>
                <a:gd name="T23" fmla="*/ 96 h 120"/>
                <a:gd name="T24" fmla="*/ 63 w 78"/>
                <a:gd name="T25" fmla="*/ 105 h 120"/>
                <a:gd name="T26" fmla="*/ 48 w 78"/>
                <a:gd name="T27" fmla="*/ 111 h 120"/>
                <a:gd name="T28" fmla="*/ 24 w 78"/>
                <a:gd name="T29" fmla="*/ 111 h 120"/>
                <a:gd name="T30" fmla="*/ 12 w 78"/>
                <a:gd name="T31" fmla="*/ 105 h 120"/>
                <a:gd name="T32" fmla="*/ 0 w 78"/>
                <a:gd name="T33" fmla="*/ 99 h 120"/>
                <a:gd name="T34" fmla="*/ 18 w 78"/>
                <a:gd name="T35" fmla="*/ 96 h 120"/>
                <a:gd name="T36" fmla="*/ 39 w 78"/>
                <a:gd name="T37" fmla="*/ 99 h 120"/>
                <a:gd name="T38" fmla="*/ 51 w 78"/>
                <a:gd name="T39" fmla="*/ 99 h 120"/>
                <a:gd name="T40" fmla="*/ 60 w 78"/>
                <a:gd name="T41" fmla="*/ 93 h 120"/>
                <a:gd name="T42" fmla="*/ 66 w 78"/>
                <a:gd name="T43" fmla="*/ 87 h 120"/>
                <a:gd name="T44" fmla="*/ 66 w 78"/>
                <a:gd name="T45" fmla="*/ 78 h 120"/>
                <a:gd name="T46" fmla="*/ 63 w 78"/>
                <a:gd name="T47" fmla="*/ 69 h 120"/>
                <a:gd name="T48" fmla="*/ 57 w 78"/>
                <a:gd name="T49" fmla="*/ 60 h 120"/>
                <a:gd name="T50" fmla="*/ 36 w 78"/>
                <a:gd name="T51" fmla="*/ 60 h 120"/>
                <a:gd name="T52" fmla="*/ 15 w 78"/>
                <a:gd name="T53" fmla="*/ 51 h 120"/>
                <a:gd name="T54" fmla="*/ 3 w 78"/>
                <a:gd name="T55" fmla="*/ 30 h 120"/>
                <a:gd name="T56" fmla="*/ 6 w 78"/>
                <a:gd name="T57" fmla="*/ 18 h 120"/>
                <a:gd name="T58" fmla="*/ 15 w 78"/>
                <a:gd name="T59" fmla="*/ 9 h 120"/>
                <a:gd name="T60" fmla="*/ 27 w 78"/>
                <a:gd name="T61" fmla="*/ 3 h 120"/>
                <a:gd name="T62" fmla="*/ 51 w 78"/>
                <a:gd name="T63" fmla="*/ 0 h 120"/>
                <a:gd name="T64" fmla="*/ 69 w 78"/>
                <a:gd name="T65" fmla="*/ 6 h 120"/>
                <a:gd name="T66" fmla="*/ 78 w 78"/>
                <a:gd name="T67" fmla="*/ 12 h 12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78" h="120">
                  <a:moveTo>
                    <a:pt x="72" y="21"/>
                  </a:moveTo>
                  <a:lnTo>
                    <a:pt x="66" y="18"/>
                  </a:lnTo>
                  <a:lnTo>
                    <a:pt x="57" y="12"/>
                  </a:lnTo>
                  <a:lnTo>
                    <a:pt x="51" y="12"/>
                  </a:lnTo>
                  <a:lnTo>
                    <a:pt x="42" y="9"/>
                  </a:lnTo>
                  <a:lnTo>
                    <a:pt x="33" y="12"/>
                  </a:lnTo>
                  <a:lnTo>
                    <a:pt x="24" y="15"/>
                  </a:lnTo>
                  <a:lnTo>
                    <a:pt x="21" y="18"/>
                  </a:lnTo>
                  <a:lnTo>
                    <a:pt x="18" y="21"/>
                  </a:lnTo>
                  <a:lnTo>
                    <a:pt x="18" y="27"/>
                  </a:lnTo>
                  <a:lnTo>
                    <a:pt x="15" y="30"/>
                  </a:lnTo>
                  <a:lnTo>
                    <a:pt x="18" y="33"/>
                  </a:lnTo>
                  <a:lnTo>
                    <a:pt x="21" y="39"/>
                  </a:lnTo>
                  <a:lnTo>
                    <a:pt x="24" y="42"/>
                  </a:lnTo>
                  <a:lnTo>
                    <a:pt x="33" y="48"/>
                  </a:lnTo>
                  <a:lnTo>
                    <a:pt x="51" y="54"/>
                  </a:lnTo>
                  <a:lnTo>
                    <a:pt x="63" y="60"/>
                  </a:lnTo>
                  <a:lnTo>
                    <a:pt x="69" y="63"/>
                  </a:lnTo>
                  <a:lnTo>
                    <a:pt x="75" y="69"/>
                  </a:lnTo>
                  <a:lnTo>
                    <a:pt x="78" y="75"/>
                  </a:lnTo>
                  <a:lnTo>
                    <a:pt x="78" y="87"/>
                  </a:lnTo>
                  <a:lnTo>
                    <a:pt x="78" y="93"/>
                  </a:lnTo>
                  <a:lnTo>
                    <a:pt x="78" y="99"/>
                  </a:lnTo>
                  <a:lnTo>
                    <a:pt x="75" y="105"/>
                  </a:lnTo>
                  <a:lnTo>
                    <a:pt x="69" y="111"/>
                  </a:lnTo>
                  <a:lnTo>
                    <a:pt x="63" y="114"/>
                  </a:lnTo>
                  <a:lnTo>
                    <a:pt x="57" y="117"/>
                  </a:lnTo>
                  <a:lnTo>
                    <a:pt x="48" y="120"/>
                  </a:lnTo>
                  <a:lnTo>
                    <a:pt x="39" y="120"/>
                  </a:lnTo>
                  <a:lnTo>
                    <a:pt x="24" y="120"/>
                  </a:lnTo>
                  <a:lnTo>
                    <a:pt x="18" y="117"/>
                  </a:lnTo>
                  <a:lnTo>
                    <a:pt x="12" y="114"/>
                  </a:lnTo>
                  <a:lnTo>
                    <a:pt x="3" y="111"/>
                  </a:lnTo>
                  <a:lnTo>
                    <a:pt x="0" y="108"/>
                  </a:lnTo>
                  <a:lnTo>
                    <a:pt x="9" y="99"/>
                  </a:lnTo>
                  <a:lnTo>
                    <a:pt x="18" y="105"/>
                  </a:lnTo>
                  <a:lnTo>
                    <a:pt x="27" y="108"/>
                  </a:lnTo>
                  <a:lnTo>
                    <a:pt x="39" y="108"/>
                  </a:lnTo>
                  <a:lnTo>
                    <a:pt x="45" y="108"/>
                  </a:lnTo>
                  <a:lnTo>
                    <a:pt x="51" y="108"/>
                  </a:lnTo>
                  <a:lnTo>
                    <a:pt x="54" y="105"/>
                  </a:lnTo>
                  <a:lnTo>
                    <a:pt x="60" y="102"/>
                  </a:lnTo>
                  <a:lnTo>
                    <a:pt x="63" y="99"/>
                  </a:lnTo>
                  <a:lnTo>
                    <a:pt x="66" y="96"/>
                  </a:lnTo>
                  <a:lnTo>
                    <a:pt x="66" y="90"/>
                  </a:lnTo>
                  <a:lnTo>
                    <a:pt x="66" y="87"/>
                  </a:lnTo>
                  <a:lnTo>
                    <a:pt x="66" y="81"/>
                  </a:lnTo>
                  <a:lnTo>
                    <a:pt x="63" y="78"/>
                  </a:lnTo>
                  <a:lnTo>
                    <a:pt x="60" y="72"/>
                  </a:lnTo>
                  <a:lnTo>
                    <a:pt x="57" y="69"/>
                  </a:lnTo>
                  <a:lnTo>
                    <a:pt x="48" y="66"/>
                  </a:lnTo>
                  <a:lnTo>
                    <a:pt x="36" y="60"/>
                  </a:lnTo>
                  <a:lnTo>
                    <a:pt x="21" y="54"/>
                  </a:lnTo>
                  <a:lnTo>
                    <a:pt x="15" y="51"/>
                  </a:lnTo>
                  <a:lnTo>
                    <a:pt x="6" y="42"/>
                  </a:lnTo>
                  <a:lnTo>
                    <a:pt x="3" y="30"/>
                  </a:lnTo>
                  <a:lnTo>
                    <a:pt x="6" y="24"/>
                  </a:lnTo>
                  <a:lnTo>
                    <a:pt x="6" y="18"/>
                  </a:lnTo>
                  <a:lnTo>
                    <a:pt x="9" y="12"/>
                  </a:lnTo>
                  <a:lnTo>
                    <a:pt x="15" y="9"/>
                  </a:lnTo>
                  <a:lnTo>
                    <a:pt x="21" y="3"/>
                  </a:lnTo>
                  <a:lnTo>
                    <a:pt x="27" y="3"/>
                  </a:lnTo>
                  <a:lnTo>
                    <a:pt x="42" y="0"/>
                  </a:lnTo>
                  <a:lnTo>
                    <a:pt x="51" y="0"/>
                  </a:lnTo>
                  <a:lnTo>
                    <a:pt x="60" y="3"/>
                  </a:lnTo>
                  <a:lnTo>
                    <a:pt x="69" y="6"/>
                  </a:lnTo>
                  <a:lnTo>
                    <a:pt x="72" y="9"/>
                  </a:lnTo>
                  <a:lnTo>
                    <a:pt x="78" y="12"/>
                  </a:lnTo>
                  <a:lnTo>
                    <a:pt x="72" y="21"/>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43" name="Rectangle 51"/>
            <p:cNvSpPr>
              <a:spLocks noChangeAspect="1" noChangeArrowheads="1"/>
            </p:cNvSpPr>
            <p:nvPr/>
          </p:nvSpPr>
          <p:spPr bwMode="auto">
            <a:xfrm>
              <a:off x="3129" y="2449"/>
              <a:ext cx="11" cy="116"/>
            </a:xfrm>
            <a:prstGeom prst="rect">
              <a:avLst/>
            </a:prstGeom>
            <a:solidFill>
              <a:srgbClr val="000000"/>
            </a:solidFill>
            <a:ln w="9525">
              <a:noFill/>
              <a:miter lim="800000"/>
              <a:headEnd/>
              <a:tailEnd/>
            </a:ln>
          </p:spPr>
          <p:txBody>
            <a:bodyPr/>
            <a:lstStyle/>
            <a:p>
              <a:pPr>
                <a:defRPr/>
              </a:pPr>
              <a:endParaRPr lang="en-US">
                <a:ea typeface="ＭＳ Ｐゴシック" pitchFamily="-65" charset="-128"/>
              </a:endParaRPr>
            </a:p>
          </p:txBody>
        </p:sp>
        <p:sp>
          <p:nvSpPr>
            <p:cNvPr id="44" name="Freeform 52"/>
            <p:cNvSpPr>
              <a:spLocks noChangeAspect="1"/>
            </p:cNvSpPr>
            <p:nvPr/>
          </p:nvSpPr>
          <p:spPr bwMode="auto">
            <a:xfrm>
              <a:off x="3156" y="2449"/>
              <a:ext cx="83" cy="116"/>
            </a:xfrm>
            <a:custGeom>
              <a:avLst/>
              <a:gdLst>
                <a:gd name="T0" fmla="*/ 42 w 84"/>
                <a:gd name="T1" fmla="*/ 12 h 117"/>
                <a:gd name="T2" fmla="*/ 42 w 84"/>
                <a:gd name="T3" fmla="*/ 108 h 117"/>
                <a:gd name="T4" fmla="*/ 36 w 84"/>
                <a:gd name="T5" fmla="*/ 108 h 117"/>
                <a:gd name="T6" fmla="*/ 36 w 84"/>
                <a:gd name="T7" fmla="*/ 12 h 117"/>
                <a:gd name="T8" fmla="*/ 0 w 84"/>
                <a:gd name="T9" fmla="*/ 12 h 117"/>
                <a:gd name="T10" fmla="*/ 0 w 84"/>
                <a:gd name="T11" fmla="*/ 0 h 117"/>
                <a:gd name="T12" fmla="*/ 75 w 84"/>
                <a:gd name="T13" fmla="*/ 0 h 117"/>
                <a:gd name="T14" fmla="*/ 75 w 84"/>
                <a:gd name="T15" fmla="*/ 12 h 117"/>
                <a:gd name="T16" fmla="*/ 42 w 84"/>
                <a:gd name="T17" fmla="*/ 12 h 1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4" h="117">
                  <a:moveTo>
                    <a:pt x="48" y="12"/>
                  </a:moveTo>
                  <a:lnTo>
                    <a:pt x="48" y="117"/>
                  </a:lnTo>
                  <a:lnTo>
                    <a:pt x="36" y="117"/>
                  </a:lnTo>
                  <a:lnTo>
                    <a:pt x="36" y="12"/>
                  </a:lnTo>
                  <a:lnTo>
                    <a:pt x="0" y="12"/>
                  </a:lnTo>
                  <a:lnTo>
                    <a:pt x="0" y="0"/>
                  </a:lnTo>
                  <a:lnTo>
                    <a:pt x="84" y="0"/>
                  </a:lnTo>
                  <a:lnTo>
                    <a:pt x="84" y="12"/>
                  </a:lnTo>
                  <a:lnTo>
                    <a:pt x="48" y="12"/>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45" name="Freeform 53"/>
            <p:cNvSpPr>
              <a:spLocks noChangeAspect="1"/>
            </p:cNvSpPr>
            <p:nvPr/>
          </p:nvSpPr>
          <p:spPr bwMode="auto">
            <a:xfrm>
              <a:off x="3245" y="2449"/>
              <a:ext cx="102" cy="116"/>
            </a:xfrm>
            <a:custGeom>
              <a:avLst/>
              <a:gdLst>
                <a:gd name="T0" fmla="*/ 57 w 102"/>
                <a:gd name="T1" fmla="*/ 63 h 117"/>
                <a:gd name="T2" fmla="*/ 57 w 102"/>
                <a:gd name="T3" fmla="*/ 108 h 117"/>
                <a:gd name="T4" fmla="*/ 45 w 102"/>
                <a:gd name="T5" fmla="*/ 108 h 117"/>
                <a:gd name="T6" fmla="*/ 45 w 102"/>
                <a:gd name="T7" fmla="*/ 63 h 117"/>
                <a:gd name="T8" fmla="*/ 0 w 102"/>
                <a:gd name="T9" fmla="*/ 0 h 117"/>
                <a:gd name="T10" fmla="*/ 15 w 102"/>
                <a:gd name="T11" fmla="*/ 0 h 117"/>
                <a:gd name="T12" fmla="*/ 51 w 102"/>
                <a:gd name="T13" fmla="*/ 57 h 117"/>
                <a:gd name="T14" fmla="*/ 87 w 102"/>
                <a:gd name="T15" fmla="*/ 0 h 117"/>
                <a:gd name="T16" fmla="*/ 102 w 102"/>
                <a:gd name="T17" fmla="*/ 0 h 117"/>
                <a:gd name="T18" fmla="*/ 57 w 102"/>
                <a:gd name="T19" fmla="*/ 63 h 11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02" h="117">
                  <a:moveTo>
                    <a:pt x="57" y="72"/>
                  </a:moveTo>
                  <a:lnTo>
                    <a:pt x="57" y="117"/>
                  </a:lnTo>
                  <a:lnTo>
                    <a:pt x="45" y="117"/>
                  </a:lnTo>
                  <a:lnTo>
                    <a:pt x="45" y="72"/>
                  </a:lnTo>
                  <a:lnTo>
                    <a:pt x="0" y="0"/>
                  </a:lnTo>
                  <a:lnTo>
                    <a:pt x="15" y="0"/>
                  </a:lnTo>
                  <a:lnTo>
                    <a:pt x="51" y="57"/>
                  </a:lnTo>
                  <a:lnTo>
                    <a:pt x="87" y="0"/>
                  </a:lnTo>
                  <a:lnTo>
                    <a:pt x="102" y="0"/>
                  </a:lnTo>
                  <a:lnTo>
                    <a:pt x="57" y="72"/>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grpSp>
      <p:grpSp>
        <p:nvGrpSpPr>
          <p:cNvPr id="46" name="Group 154"/>
          <p:cNvGrpSpPr>
            <a:grpSpLocks noChangeAspect="1"/>
          </p:cNvGrpSpPr>
          <p:nvPr userDrawn="1"/>
        </p:nvGrpSpPr>
        <p:grpSpPr bwMode="auto">
          <a:xfrm>
            <a:off x="6621463" y="6264275"/>
            <a:ext cx="1727200" cy="407988"/>
            <a:chOff x="2004" y="2778"/>
            <a:chExt cx="602" cy="142"/>
          </a:xfrm>
        </p:grpSpPr>
        <p:grpSp>
          <p:nvGrpSpPr>
            <p:cNvPr id="47" name="Group 155"/>
            <p:cNvGrpSpPr>
              <a:grpSpLocks noChangeAspect="1"/>
            </p:cNvGrpSpPr>
            <p:nvPr/>
          </p:nvGrpSpPr>
          <p:grpSpPr bwMode="auto">
            <a:xfrm>
              <a:off x="2004" y="2778"/>
              <a:ext cx="602" cy="142"/>
              <a:chOff x="2004" y="2778"/>
              <a:chExt cx="602" cy="142"/>
            </a:xfrm>
          </p:grpSpPr>
          <p:sp>
            <p:nvSpPr>
              <p:cNvPr id="60" name="Freeform 156"/>
              <p:cNvSpPr>
                <a:spLocks noChangeAspect="1"/>
              </p:cNvSpPr>
              <p:nvPr/>
            </p:nvSpPr>
            <p:spPr bwMode="auto">
              <a:xfrm>
                <a:off x="2137" y="2860"/>
                <a:ext cx="49" cy="33"/>
              </a:xfrm>
              <a:custGeom>
                <a:avLst/>
                <a:gdLst>
                  <a:gd name="T0" fmla="*/ 13 w 49"/>
                  <a:gd name="T1" fmla="*/ 32 h 33"/>
                  <a:gd name="T2" fmla="*/ 13 w 49"/>
                  <a:gd name="T3" fmla="*/ 33 h 33"/>
                  <a:gd name="T4" fmla="*/ 14 w 49"/>
                  <a:gd name="T5" fmla="*/ 33 h 33"/>
                  <a:gd name="T6" fmla="*/ 15 w 49"/>
                  <a:gd name="T7" fmla="*/ 33 h 33"/>
                  <a:gd name="T8" fmla="*/ 15 w 49"/>
                  <a:gd name="T9" fmla="*/ 31 h 33"/>
                  <a:gd name="T10" fmla="*/ 20 w 49"/>
                  <a:gd name="T11" fmla="*/ 20 h 33"/>
                  <a:gd name="T12" fmla="*/ 24 w 49"/>
                  <a:gd name="T13" fmla="*/ 9 h 33"/>
                  <a:gd name="T14" fmla="*/ 33 w 49"/>
                  <a:gd name="T15" fmla="*/ 31 h 33"/>
                  <a:gd name="T16" fmla="*/ 34 w 49"/>
                  <a:gd name="T17" fmla="*/ 33 h 33"/>
                  <a:gd name="T18" fmla="*/ 35 w 49"/>
                  <a:gd name="T19" fmla="*/ 33 h 33"/>
                  <a:gd name="T20" fmla="*/ 36 w 49"/>
                  <a:gd name="T21" fmla="*/ 31 h 33"/>
                  <a:gd name="T22" fmla="*/ 44 w 49"/>
                  <a:gd name="T23" fmla="*/ 5 h 33"/>
                  <a:gd name="T24" fmla="*/ 46 w 49"/>
                  <a:gd name="T25" fmla="*/ 2 h 33"/>
                  <a:gd name="T26" fmla="*/ 46 w 49"/>
                  <a:gd name="T27" fmla="*/ 1 h 33"/>
                  <a:gd name="T28" fmla="*/ 47 w 49"/>
                  <a:gd name="T29" fmla="*/ 1 h 33"/>
                  <a:gd name="T30" fmla="*/ 48 w 49"/>
                  <a:gd name="T31" fmla="*/ 1 h 33"/>
                  <a:gd name="T32" fmla="*/ 49 w 49"/>
                  <a:gd name="T33" fmla="*/ 1 h 33"/>
                  <a:gd name="T34" fmla="*/ 49 w 49"/>
                  <a:gd name="T35" fmla="*/ 0 h 33"/>
                  <a:gd name="T36" fmla="*/ 48 w 49"/>
                  <a:gd name="T37" fmla="*/ 0 h 33"/>
                  <a:gd name="T38" fmla="*/ 45 w 49"/>
                  <a:gd name="T39" fmla="*/ 0 h 33"/>
                  <a:gd name="T40" fmla="*/ 40 w 49"/>
                  <a:gd name="T41" fmla="*/ 0 h 33"/>
                  <a:gd name="T42" fmla="*/ 39 w 49"/>
                  <a:gd name="T43" fmla="*/ 0 h 33"/>
                  <a:gd name="T44" fmla="*/ 40 w 49"/>
                  <a:gd name="T45" fmla="*/ 1 h 33"/>
                  <a:gd name="T46" fmla="*/ 41 w 49"/>
                  <a:gd name="T47" fmla="*/ 1 h 33"/>
                  <a:gd name="T48" fmla="*/ 42 w 49"/>
                  <a:gd name="T49" fmla="*/ 2 h 33"/>
                  <a:gd name="T50" fmla="*/ 41 w 49"/>
                  <a:gd name="T51" fmla="*/ 4 h 33"/>
                  <a:gd name="T52" fmla="*/ 36 w 49"/>
                  <a:gd name="T53" fmla="*/ 24 h 33"/>
                  <a:gd name="T54" fmla="*/ 26 w 49"/>
                  <a:gd name="T55" fmla="*/ 2 h 33"/>
                  <a:gd name="T56" fmla="*/ 26 w 49"/>
                  <a:gd name="T57" fmla="*/ 1 h 33"/>
                  <a:gd name="T58" fmla="*/ 25 w 49"/>
                  <a:gd name="T59" fmla="*/ 0 h 33"/>
                  <a:gd name="T60" fmla="*/ 24 w 49"/>
                  <a:gd name="T61" fmla="*/ 2 h 33"/>
                  <a:gd name="T62" fmla="*/ 16 w 49"/>
                  <a:gd name="T63" fmla="*/ 24 h 33"/>
                  <a:gd name="T64" fmla="*/ 10 w 49"/>
                  <a:gd name="T65" fmla="*/ 6 h 33"/>
                  <a:gd name="T66" fmla="*/ 9 w 49"/>
                  <a:gd name="T67" fmla="*/ 2 h 33"/>
                  <a:gd name="T68" fmla="*/ 9 w 49"/>
                  <a:gd name="T69" fmla="*/ 1 h 33"/>
                  <a:gd name="T70" fmla="*/ 11 w 49"/>
                  <a:gd name="T71" fmla="*/ 1 h 33"/>
                  <a:gd name="T72" fmla="*/ 11 w 49"/>
                  <a:gd name="T73" fmla="*/ 0 h 33"/>
                  <a:gd name="T74" fmla="*/ 10 w 49"/>
                  <a:gd name="T75" fmla="*/ 0 h 33"/>
                  <a:gd name="T76" fmla="*/ 6 w 49"/>
                  <a:gd name="T77" fmla="*/ 0 h 33"/>
                  <a:gd name="T78" fmla="*/ 1 w 49"/>
                  <a:gd name="T79" fmla="*/ 0 h 33"/>
                  <a:gd name="T80" fmla="*/ 0 w 49"/>
                  <a:gd name="T81" fmla="*/ 0 h 33"/>
                  <a:gd name="T82" fmla="*/ 0 w 49"/>
                  <a:gd name="T83" fmla="*/ 1 h 33"/>
                  <a:gd name="T84" fmla="*/ 1 w 49"/>
                  <a:gd name="T85" fmla="*/ 1 h 33"/>
                  <a:gd name="T86" fmla="*/ 2 w 49"/>
                  <a:gd name="T87" fmla="*/ 1 h 33"/>
                  <a:gd name="T88" fmla="*/ 4 w 49"/>
                  <a:gd name="T89" fmla="*/ 4 h 33"/>
                  <a:gd name="T90" fmla="*/ 13 w 49"/>
                  <a:gd name="T91" fmla="*/ 32 h 3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49" h="33">
                    <a:moveTo>
                      <a:pt x="13" y="32"/>
                    </a:moveTo>
                    <a:lnTo>
                      <a:pt x="13" y="33"/>
                    </a:lnTo>
                    <a:lnTo>
                      <a:pt x="14" y="33"/>
                    </a:lnTo>
                    <a:lnTo>
                      <a:pt x="15" y="33"/>
                    </a:lnTo>
                    <a:lnTo>
                      <a:pt x="15" y="31"/>
                    </a:lnTo>
                    <a:lnTo>
                      <a:pt x="20" y="20"/>
                    </a:lnTo>
                    <a:lnTo>
                      <a:pt x="24" y="9"/>
                    </a:lnTo>
                    <a:lnTo>
                      <a:pt x="33" y="31"/>
                    </a:lnTo>
                    <a:lnTo>
                      <a:pt x="34" y="33"/>
                    </a:lnTo>
                    <a:lnTo>
                      <a:pt x="35" y="33"/>
                    </a:lnTo>
                    <a:lnTo>
                      <a:pt x="36" y="31"/>
                    </a:lnTo>
                    <a:lnTo>
                      <a:pt x="44" y="5"/>
                    </a:lnTo>
                    <a:lnTo>
                      <a:pt x="46" y="2"/>
                    </a:lnTo>
                    <a:lnTo>
                      <a:pt x="46" y="1"/>
                    </a:lnTo>
                    <a:lnTo>
                      <a:pt x="47" y="1"/>
                    </a:lnTo>
                    <a:lnTo>
                      <a:pt x="48" y="1"/>
                    </a:lnTo>
                    <a:lnTo>
                      <a:pt x="49" y="1"/>
                    </a:lnTo>
                    <a:lnTo>
                      <a:pt x="49" y="0"/>
                    </a:lnTo>
                    <a:lnTo>
                      <a:pt x="48" y="0"/>
                    </a:lnTo>
                    <a:lnTo>
                      <a:pt x="45" y="0"/>
                    </a:lnTo>
                    <a:lnTo>
                      <a:pt x="40" y="0"/>
                    </a:lnTo>
                    <a:lnTo>
                      <a:pt x="39" y="0"/>
                    </a:lnTo>
                    <a:lnTo>
                      <a:pt x="40" y="1"/>
                    </a:lnTo>
                    <a:lnTo>
                      <a:pt x="41" y="1"/>
                    </a:lnTo>
                    <a:lnTo>
                      <a:pt x="42" y="2"/>
                    </a:lnTo>
                    <a:lnTo>
                      <a:pt x="41" y="4"/>
                    </a:lnTo>
                    <a:lnTo>
                      <a:pt x="36" y="24"/>
                    </a:lnTo>
                    <a:lnTo>
                      <a:pt x="26" y="2"/>
                    </a:lnTo>
                    <a:lnTo>
                      <a:pt x="26" y="1"/>
                    </a:lnTo>
                    <a:lnTo>
                      <a:pt x="25" y="0"/>
                    </a:lnTo>
                    <a:lnTo>
                      <a:pt x="24" y="2"/>
                    </a:lnTo>
                    <a:lnTo>
                      <a:pt x="16" y="24"/>
                    </a:lnTo>
                    <a:lnTo>
                      <a:pt x="10" y="6"/>
                    </a:lnTo>
                    <a:lnTo>
                      <a:pt x="9" y="2"/>
                    </a:lnTo>
                    <a:lnTo>
                      <a:pt x="9" y="1"/>
                    </a:lnTo>
                    <a:lnTo>
                      <a:pt x="11" y="1"/>
                    </a:lnTo>
                    <a:lnTo>
                      <a:pt x="11" y="0"/>
                    </a:lnTo>
                    <a:lnTo>
                      <a:pt x="10" y="0"/>
                    </a:lnTo>
                    <a:lnTo>
                      <a:pt x="6" y="0"/>
                    </a:lnTo>
                    <a:lnTo>
                      <a:pt x="1" y="0"/>
                    </a:lnTo>
                    <a:lnTo>
                      <a:pt x="0" y="0"/>
                    </a:lnTo>
                    <a:lnTo>
                      <a:pt x="0" y="1"/>
                    </a:lnTo>
                    <a:lnTo>
                      <a:pt x="1" y="1"/>
                    </a:lnTo>
                    <a:lnTo>
                      <a:pt x="2" y="1"/>
                    </a:lnTo>
                    <a:lnTo>
                      <a:pt x="4" y="4"/>
                    </a:lnTo>
                    <a:lnTo>
                      <a:pt x="13" y="32"/>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61" name="Freeform 157"/>
              <p:cNvSpPr>
                <a:spLocks noChangeAspect="1"/>
              </p:cNvSpPr>
              <p:nvPr/>
            </p:nvSpPr>
            <p:spPr bwMode="auto">
              <a:xfrm>
                <a:off x="2188" y="2865"/>
                <a:ext cx="19" cy="28"/>
              </a:xfrm>
              <a:custGeom>
                <a:avLst/>
                <a:gdLst>
                  <a:gd name="T0" fmla="*/ 4 w 19"/>
                  <a:gd name="T1" fmla="*/ 17 h 28"/>
                  <a:gd name="T2" fmla="*/ 4 w 19"/>
                  <a:gd name="T3" fmla="*/ 25 h 28"/>
                  <a:gd name="T4" fmla="*/ 3 w 19"/>
                  <a:gd name="T5" fmla="*/ 26 h 28"/>
                  <a:gd name="T6" fmla="*/ 3 w 19"/>
                  <a:gd name="T7" fmla="*/ 27 h 28"/>
                  <a:gd name="T8" fmla="*/ 1 w 19"/>
                  <a:gd name="T9" fmla="*/ 27 h 28"/>
                  <a:gd name="T10" fmla="*/ 1 w 19"/>
                  <a:gd name="T11" fmla="*/ 28 h 28"/>
                  <a:gd name="T12" fmla="*/ 6 w 19"/>
                  <a:gd name="T13" fmla="*/ 28 h 28"/>
                  <a:gd name="T14" fmla="*/ 16 w 19"/>
                  <a:gd name="T15" fmla="*/ 28 h 28"/>
                  <a:gd name="T16" fmla="*/ 18 w 19"/>
                  <a:gd name="T17" fmla="*/ 28 h 28"/>
                  <a:gd name="T18" fmla="*/ 18 w 19"/>
                  <a:gd name="T19" fmla="*/ 27 h 28"/>
                  <a:gd name="T20" fmla="*/ 19 w 19"/>
                  <a:gd name="T21" fmla="*/ 23 h 28"/>
                  <a:gd name="T22" fmla="*/ 18 w 19"/>
                  <a:gd name="T23" fmla="*/ 22 h 28"/>
                  <a:gd name="T24" fmla="*/ 18 w 19"/>
                  <a:gd name="T25" fmla="*/ 23 h 28"/>
                  <a:gd name="T26" fmla="*/ 17 w 19"/>
                  <a:gd name="T27" fmla="*/ 25 h 28"/>
                  <a:gd name="T28" fmla="*/ 16 w 19"/>
                  <a:gd name="T29" fmla="*/ 26 h 28"/>
                  <a:gd name="T30" fmla="*/ 15 w 19"/>
                  <a:gd name="T31" fmla="*/ 26 h 28"/>
                  <a:gd name="T32" fmla="*/ 13 w 19"/>
                  <a:gd name="T33" fmla="*/ 26 h 28"/>
                  <a:gd name="T34" fmla="*/ 9 w 19"/>
                  <a:gd name="T35" fmla="*/ 25 h 28"/>
                  <a:gd name="T36" fmla="*/ 9 w 19"/>
                  <a:gd name="T37" fmla="*/ 24 h 28"/>
                  <a:gd name="T38" fmla="*/ 8 w 19"/>
                  <a:gd name="T39" fmla="*/ 23 h 28"/>
                  <a:gd name="T40" fmla="*/ 8 w 19"/>
                  <a:gd name="T41" fmla="*/ 17 h 28"/>
                  <a:gd name="T42" fmla="*/ 8 w 19"/>
                  <a:gd name="T43" fmla="*/ 14 h 28"/>
                  <a:gd name="T44" fmla="*/ 9 w 19"/>
                  <a:gd name="T45" fmla="*/ 14 h 28"/>
                  <a:gd name="T46" fmla="*/ 14 w 19"/>
                  <a:gd name="T47" fmla="*/ 14 h 28"/>
                  <a:gd name="T48" fmla="*/ 15 w 19"/>
                  <a:gd name="T49" fmla="*/ 15 h 28"/>
                  <a:gd name="T50" fmla="*/ 16 w 19"/>
                  <a:gd name="T51" fmla="*/ 16 h 28"/>
                  <a:gd name="T52" fmla="*/ 16 w 19"/>
                  <a:gd name="T53" fmla="*/ 17 h 28"/>
                  <a:gd name="T54" fmla="*/ 17 w 19"/>
                  <a:gd name="T55" fmla="*/ 17 h 28"/>
                  <a:gd name="T56" fmla="*/ 17 w 19"/>
                  <a:gd name="T57" fmla="*/ 14 h 28"/>
                  <a:gd name="T58" fmla="*/ 17 w 19"/>
                  <a:gd name="T59" fmla="*/ 11 h 28"/>
                  <a:gd name="T60" fmla="*/ 16 w 19"/>
                  <a:gd name="T61" fmla="*/ 12 h 28"/>
                  <a:gd name="T62" fmla="*/ 15 w 19"/>
                  <a:gd name="T63" fmla="*/ 12 h 28"/>
                  <a:gd name="T64" fmla="*/ 9 w 19"/>
                  <a:gd name="T65" fmla="*/ 12 h 28"/>
                  <a:gd name="T66" fmla="*/ 8 w 19"/>
                  <a:gd name="T67" fmla="*/ 12 h 28"/>
                  <a:gd name="T68" fmla="*/ 8 w 19"/>
                  <a:gd name="T69" fmla="*/ 3 h 28"/>
                  <a:gd name="T70" fmla="*/ 9 w 19"/>
                  <a:gd name="T71" fmla="*/ 2 h 28"/>
                  <a:gd name="T72" fmla="*/ 14 w 19"/>
                  <a:gd name="T73" fmla="*/ 2 h 28"/>
                  <a:gd name="T74" fmla="*/ 16 w 19"/>
                  <a:gd name="T75" fmla="*/ 3 h 28"/>
                  <a:gd name="T76" fmla="*/ 16 w 19"/>
                  <a:gd name="T77" fmla="*/ 4 h 28"/>
                  <a:gd name="T78" fmla="*/ 17 w 19"/>
                  <a:gd name="T79" fmla="*/ 5 h 28"/>
                  <a:gd name="T80" fmla="*/ 17 w 19"/>
                  <a:gd name="T81" fmla="*/ 6 h 28"/>
                  <a:gd name="T82" fmla="*/ 17 w 19"/>
                  <a:gd name="T83" fmla="*/ 5 h 28"/>
                  <a:gd name="T84" fmla="*/ 17 w 19"/>
                  <a:gd name="T85" fmla="*/ 3 h 28"/>
                  <a:gd name="T86" fmla="*/ 18 w 19"/>
                  <a:gd name="T87" fmla="*/ 0 h 28"/>
                  <a:gd name="T88" fmla="*/ 17 w 19"/>
                  <a:gd name="T89" fmla="*/ 0 h 28"/>
                  <a:gd name="T90" fmla="*/ 15 w 19"/>
                  <a:gd name="T91" fmla="*/ 0 h 28"/>
                  <a:gd name="T92" fmla="*/ 6 w 19"/>
                  <a:gd name="T93" fmla="*/ 0 h 28"/>
                  <a:gd name="T94" fmla="*/ 1 w 19"/>
                  <a:gd name="T95" fmla="*/ 0 h 28"/>
                  <a:gd name="T96" fmla="*/ 0 w 19"/>
                  <a:gd name="T97" fmla="*/ 1 h 28"/>
                  <a:gd name="T98" fmla="*/ 1 w 19"/>
                  <a:gd name="T99" fmla="*/ 1 h 28"/>
                  <a:gd name="T100" fmla="*/ 2 w 19"/>
                  <a:gd name="T101" fmla="*/ 1 h 28"/>
                  <a:gd name="T102" fmla="*/ 3 w 19"/>
                  <a:gd name="T103" fmla="*/ 2 h 28"/>
                  <a:gd name="T104" fmla="*/ 4 w 19"/>
                  <a:gd name="T105" fmla="*/ 3 h 28"/>
                  <a:gd name="T106" fmla="*/ 4 w 19"/>
                  <a:gd name="T107" fmla="*/ 11 h 28"/>
                  <a:gd name="T108" fmla="*/ 4 w 19"/>
                  <a:gd name="T109" fmla="*/ 17 h 2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9" h="28">
                    <a:moveTo>
                      <a:pt x="4" y="17"/>
                    </a:moveTo>
                    <a:lnTo>
                      <a:pt x="4" y="25"/>
                    </a:lnTo>
                    <a:lnTo>
                      <a:pt x="3" y="26"/>
                    </a:lnTo>
                    <a:lnTo>
                      <a:pt x="3" y="27"/>
                    </a:lnTo>
                    <a:lnTo>
                      <a:pt x="1" y="27"/>
                    </a:lnTo>
                    <a:lnTo>
                      <a:pt x="1" y="28"/>
                    </a:lnTo>
                    <a:lnTo>
                      <a:pt x="6" y="28"/>
                    </a:lnTo>
                    <a:lnTo>
                      <a:pt x="16" y="28"/>
                    </a:lnTo>
                    <a:lnTo>
                      <a:pt x="18" y="28"/>
                    </a:lnTo>
                    <a:lnTo>
                      <a:pt x="18" y="27"/>
                    </a:lnTo>
                    <a:lnTo>
                      <a:pt x="19" y="23"/>
                    </a:lnTo>
                    <a:lnTo>
                      <a:pt x="18" y="22"/>
                    </a:lnTo>
                    <a:lnTo>
                      <a:pt x="18" y="23"/>
                    </a:lnTo>
                    <a:lnTo>
                      <a:pt x="17" y="25"/>
                    </a:lnTo>
                    <a:lnTo>
                      <a:pt x="16" y="26"/>
                    </a:lnTo>
                    <a:lnTo>
                      <a:pt x="15" y="26"/>
                    </a:lnTo>
                    <a:lnTo>
                      <a:pt x="13" y="26"/>
                    </a:lnTo>
                    <a:lnTo>
                      <a:pt x="9" y="25"/>
                    </a:lnTo>
                    <a:lnTo>
                      <a:pt x="9" y="24"/>
                    </a:lnTo>
                    <a:lnTo>
                      <a:pt x="8" y="23"/>
                    </a:lnTo>
                    <a:lnTo>
                      <a:pt x="8" y="17"/>
                    </a:lnTo>
                    <a:lnTo>
                      <a:pt x="8" y="14"/>
                    </a:lnTo>
                    <a:lnTo>
                      <a:pt x="9" y="14"/>
                    </a:lnTo>
                    <a:lnTo>
                      <a:pt x="14" y="14"/>
                    </a:lnTo>
                    <a:lnTo>
                      <a:pt x="15" y="15"/>
                    </a:lnTo>
                    <a:lnTo>
                      <a:pt x="16" y="16"/>
                    </a:lnTo>
                    <a:lnTo>
                      <a:pt x="16" y="17"/>
                    </a:lnTo>
                    <a:lnTo>
                      <a:pt x="17" y="17"/>
                    </a:lnTo>
                    <a:lnTo>
                      <a:pt x="17" y="14"/>
                    </a:lnTo>
                    <a:lnTo>
                      <a:pt x="17" y="11"/>
                    </a:lnTo>
                    <a:lnTo>
                      <a:pt x="16" y="12"/>
                    </a:lnTo>
                    <a:lnTo>
                      <a:pt x="15" y="12"/>
                    </a:lnTo>
                    <a:lnTo>
                      <a:pt x="9" y="12"/>
                    </a:lnTo>
                    <a:lnTo>
                      <a:pt x="8" y="12"/>
                    </a:lnTo>
                    <a:lnTo>
                      <a:pt x="8" y="3"/>
                    </a:lnTo>
                    <a:lnTo>
                      <a:pt x="9" y="2"/>
                    </a:lnTo>
                    <a:lnTo>
                      <a:pt x="14" y="2"/>
                    </a:lnTo>
                    <a:lnTo>
                      <a:pt x="16" y="3"/>
                    </a:lnTo>
                    <a:lnTo>
                      <a:pt x="16" y="4"/>
                    </a:lnTo>
                    <a:lnTo>
                      <a:pt x="17" y="5"/>
                    </a:lnTo>
                    <a:lnTo>
                      <a:pt x="17" y="6"/>
                    </a:lnTo>
                    <a:lnTo>
                      <a:pt x="17" y="5"/>
                    </a:lnTo>
                    <a:lnTo>
                      <a:pt x="17" y="3"/>
                    </a:lnTo>
                    <a:lnTo>
                      <a:pt x="18" y="0"/>
                    </a:lnTo>
                    <a:lnTo>
                      <a:pt x="17" y="0"/>
                    </a:lnTo>
                    <a:lnTo>
                      <a:pt x="15" y="0"/>
                    </a:lnTo>
                    <a:lnTo>
                      <a:pt x="6" y="0"/>
                    </a:lnTo>
                    <a:lnTo>
                      <a:pt x="1" y="0"/>
                    </a:lnTo>
                    <a:lnTo>
                      <a:pt x="0" y="1"/>
                    </a:lnTo>
                    <a:lnTo>
                      <a:pt x="1" y="1"/>
                    </a:lnTo>
                    <a:lnTo>
                      <a:pt x="2" y="1"/>
                    </a:lnTo>
                    <a:lnTo>
                      <a:pt x="3" y="2"/>
                    </a:lnTo>
                    <a:lnTo>
                      <a:pt x="4" y="3"/>
                    </a:lnTo>
                    <a:lnTo>
                      <a:pt x="4" y="11"/>
                    </a:lnTo>
                    <a:lnTo>
                      <a:pt x="4" y="17"/>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62" name="Freeform 158"/>
              <p:cNvSpPr>
                <a:spLocks noChangeAspect="1"/>
              </p:cNvSpPr>
              <p:nvPr/>
            </p:nvSpPr>
            <p:spPr bwMode="auto">
              <a:xfrm>
                <a:off x="2214" y="2865"/>
                <a:ext cx="15" cy="28"/>
              </a:xfrm>
              <a:custGeom>
                <a:avLst/>
                <a:gdLst>
                  <a:gd name="T0" fmla="*/ 6 w 15"/>
                  <a:gd name="T1" fmla="*/ 28 h 28"/>
                  <a:gd name="T2" fmla="*/ 9 w 15"/>
                  <a:gd name="T3" fmla="*/ 28 h 28"/>
                  <a:gd name="T4" fmla="*/ 10 w 15"/>
                  <a:gd name="T5" fmla="*/ 28 h 28"/>
                  <a:gd name="T6" fmla="*/ 12 w 15"/>
                  <a:gd name="T7" fmla="*/ 27 h 28"/>
                  <a:gd name="T8" fmla="*/ 13 w 15"/>
                  <a:gd name="T9" fmla="*/ 25 h 28"/>
                  <a:gd name="T10" fmla="*/ 14 w 15"/>
                  <a:gd name="T11" fmla="*/ 24 h 28"/>
                  <a:gd name="T12" fmla="*/ 15 w 15"/>
                  <a:gd name="T13" fmla="*/ 21 h 28"/>
                  <a:gd name="T14" fmla="*/ 15 w 15"/>
                  <a:gd name="T15" fmla="*/ 18 h 28"/>
                  <a:gd name="T16" fmla="*/ 14 w 15"/>
                  <a:gd name="T17" fmla="*/ 16 h 28"/>
                  <a:gd name="T18" fmla="*/ 12 w 15"/>
                  <a:gd name="T19" fmla="*/ 14 h 28"/>
                  <a:gd name="T20" fmla="*/ 9 w 15"/>
                  <a:gd name="T21" fmla="*/ 11 h 28"/>
                  <a:gd name="T22" fmla="*/ 8 w 15"/>
                  <a:gd name="T23" fmla="*/ 10 h 28"/>
                  <a:gd name="T24" fmla="*/ 5 w 15"/>
                  <a:gd name="T25" fmla="*/ 8 h 28"/>
                  <a:gd name="T26" fmla="*/ 4 w 15"/>
                  <a:gd name="T27" fmla="*/ 6 h 28"/>
                  <a:gd name="T28" fmla="*/ 4 w 15"/>
                  <a:gd name="T29" fmla="*/ 5 h 28"/>
                  <a:gd name="T30" fmla="*/ 4 w 15"/>
                  <a:gd name="T31" fmla="*/ 4 h 28"/>
                  <a:gd name="T32" fmla="*/ 5 w 15"/>
                  <a:gd name="T33" fmla="*/ 3 h 28"/>
                  <a:gd name="T34" fmla="*/ 7 w 15"/>
                  <a:gd name="T35" fmla="*/ 2 h 28"/>
                  <a:gd name="T36" fmla="*/ 8 w 15"/>
                  <a:gd name="T37" fmla="*/ 1 h 28"/>
                  <a:gd name="T38" fmla="*/ 10 w 15"/>
                  <a:gd name="T39" fmla="*/ 2 h 28"/>
                  <a:gd name="T40" fmla="*/ 11 w 15"/>
                  <a:gd name="T41" fmla="*/ 2 h 28"/>
                  <a:gd name="T42" fmla="*/ 12 w 15"/>
                  <a:gd name="T43" fmla="*/ 3 h 28"/>
                  <a:gd name="T44" fmla="*/ 13 w 15"/>
                  <a:gd name="T45" fmla="*/ 5 h 28"/>
                  <a:gd name="T46" fmla="*/ 13 w 15"/>
                  <a:gd name="T47" fmla="*/ 6 h 28"/>
                  <a:gd name="T48" fmla="*/ 14 w 15"/>
                  <a:gd name="T49" fmla="*/ 6 h 28"/>
                  <a:gd name="T50" fmla="*/ 14 w 15"/>
                  <a:gd name="T51" fmla="*/ 5 h 28"/>
                  <a:gd name="T52" fmla="*/ 14 w 15"/>
                  <a:gd name="T53" fmla="*/ 1 h 28"/>
                  <a:gd name="T54" fmla="*/ 14 w 15"/>
                  <a:gd name="T55" fmla="*/ 0 h 28"/>
                  <a:gd name="T56" fmla="*/ 9 w 15"/>
                  <a:gd name="T57" fmla="*/ 0 h 28"/>
                  <a:gd name="T58" fmla="*/ 6 w 15"/>
                  <a:gd name="T59" fmla="*/ 0 h 28"/>
                  <a:gd name="T60" fmla="*/ 4 w 15"/>
                  <a:gd name="T61" fmla="*/ 1 h 28"/>
                  <a:gd name="T62" fmla="*/ 3 w 15"/>
                  <a:gd name="T63" fmla="*/ 2 h 28"/>
                  <a:gd name="T64" fmla="*/ 2 w 15"/>
                  <a:gd name="T65" fmla="*/ 3 h 28"/>
                  <a:gd name="T66" fmla="*/ 1 w 15"/>
                  <a:gd name="T67" fmla="*/ 4 h 28"/>
                  <a:gd name="T68" fmla="*/ 1 w 15"/>
                  <a:gd name="T69" fmla="*/ 5 h 28"/>
                  <a:gd name="T70" fmla="*/ 1 w 15"/>
                  <a:gd name="T71" fmla="*/ 7 h 28"/>
                  <a:gd name="T72" fmla="*/ 1 w 15"/>
                  <a:gd name="T73" fmla="*/ 9 h 28"/>
                  <a:gd name="T74" fmla="*/ 2 w 15"/>
                  <a:gd name="T75" fmla="*/ 11 h 28"/>
                  <a:gd name="T76" fmla="*/ 3 w 15"/>
                  <a:gd name="T77" fmla="*/ 13 h 28"/>
                  <a:gd name="T78" fmla="*/ 6 w 15"/>
                  <a:gd name="T79" fmla="*/ 15 h 28"/>
                  <a:gd name="T80" fmla="*/ 8 w 15"/>
                  <a:gd name="T81" fmla="*/ 17 h 28"/>
                  <a:gd name="T82" fmla="*/ 11 w 15"/>
                  <a:gd name="T83" fmla="*/ 20 h 28"/>
                  <a:gd name="T84" fmla="*/ 11 w 15"/>
                  <a:gd name="T85" fmla="*/ 22 h 28"/>
                  <a:gd name="T86" fmla="*/ 11 w 15"/>
                  <a:gd name="T87" fmla="*/ 24 h 28"/>
                  <a:gd name="T88" fmla="*/ 10 w 15"/>
                  <a:gd name="T89" fmla="*/ 25 h 28"/>
                  <a:gd name="T90" fmla="*/ 8 w 15"/>
                  <a:gd name="T91" fmla="*/ 26 h 28"/>
                  <a:gd name="T92" fmla="*/ 6 w 15"/>
                  <a:gd name="T93" fmla="*/ 27 h 28"/>
                  <a:gd name="T94" fmla="*/ 3 w 15"/>
                  <a:gd name="T95" fmla="*/ 26 h 28"/>
                  <a:gd name="T96" fmla="*/ 2 w 15"/>
                  <a:gd name="T97" fmla="*/ 25 h 28"/>
                  <a:gd name="T98" fmla="*/ 1 w 15"/>
                  <a:gd name="T99" fmla="*/ 24 h 28"/>
                  <a:gd name="T100" fmla="*/ 1 w 15"/>
                  <a:gd name="T101" fmla="*/ 23 h 28"/>
                  <a:gd name="T102" fmla="*/ 1 w 15"/>
                  <a:gd name="T103" fmla="*/ 21 h 28"/>
                  <a:gd name="T104" fmla="*/ 0 w 15"/>
                  <a:gd name="T105" fmla="*/ 20 h 28"/>
                  <a:gd name="T106" fmla="*/ 0 w 15"/>
                  <a:gd name="T107" fmla="*/ 21 h 28"/>
                  <a:gd name="T108" fmla="*/ 0 w 15"/>
                  <a:gd name="T109" fmla="*/ 26 h 28"/>
                  <a:gd name="T110" fmla="*/ 0 w 15"/>
                  <a:gd name="T111" fmla="*/ 27 h 28"/>
                  <a:gd name="T112" fmla="*/ 3 w 15"/>
                  <a:gd name="T113" fmla="*/ 28 h 28"/>
                  <a:gd name="T114" fmla="*/ 6 w 15"/>
                  <a:gd name="T115" fmla="*/ 28 h 2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5" h="28">
                    <a:moveTo>
                      <a:pt x="6" y="28"/>
                    </a:moveTo>
                    <a:lnTo>
                      <a:pt x="9" y="28"/>
                    </a:lnTo>
                    <a:lnTo>
                      <a:pt x="10" y="28"/>
                    </a:lnTo>
                    <a:lnTo>
                      <a:pt x="12" y="27"/>
                    </a:lnTo>
                    <a:lnTo>
                      <a:pt x="13" y="25"/>
                    </a:lnTo>
                    <a:lnTo>
                      <a:pt x="14" y="24"/>
                    </a:lnTo>
                    <a:lnTo>
                      <a:pt x="15" y="21"/>
                    </a:lnTo>
                    <a:lnTo>
                      <a:pt x="15" y="18"/>
                    </a:lnTo>
                    <a:lnTo>
                      <a:pt x="14" y="16"/>
                    </a:lnTo>
                    <a:lnTo>
                      <a:pt x="12" y="14"/>
                    </a:lnTo>
                    <a:lnTo>
                      <a:pt x="9" y="11"/>
                    </a:lnTo>
                    <a:lnTo>
                      <a:pt x="8" y="10"/>
                    </a:lnTo>
                    <a:lnTo>
                      <a:pt x="5" y="8"/>
                    </a:lnTo>
                    <a:lnTo>
                      <a:pt x="4" y="6"/>
                    </a:lnTo>
                    <a:lnTo>
                      <a:pt x="4" y="5"/>
                    </a:lnTo>
                    <a:lnTo>
                      <a:pt x="4" y="4"/>
                    </a:lnTo>
                    <a:lnTo>
                      <a:pt x="5" y="3"/>
                    </a:lnTo>
                    <a:lnTo>
                      <a:pt x="7" y="2"/>
                    </a:lnTo>
                    <a:lnTo>
                      <a:pt x="8" y="1"/>
                    </a:lnTo>
                    <a:lnTo>
                      <a:pt x="10" y="2"/>
                    </a:lnTo>
                    <a:lnTo>
                      <a:pt x="11" y="2"/>
                    </a:lnTo>
                    <a:lnTo>
                      <a:pt x="12" y="3"/>
                    </a:lnTo>
                    <a:lnTo>
                      <a:pt x="13" y="5"/>
                    </a:lnTo>
                    <a:lnTo>
                      <a:pt x="13" y="6"/>
                    </a:lnTo>
                    <a:lnTo>
                      <a:pt x="14" y="6"/>
                    </a:lnTo>
                    <a:lnTo>
                      <a:pt x="14" y="5"/>
                    </a:lnTo>
                    <a:lnTo>
                      <a:pt x="14" y="1"/>
                    </a:lnTo>
                    <a:lnTo>
                      <a:pt x="14" y="0"/>
                    </a:lnTo>
                    <a:lnTo>
                      <a:pt x="9" y="0"/>
                    </a:lnTo>
                    <a:lnTo>
                      <a:pt x="6" y="0"/>
                    </a:lnTo>
                    <a:lnTo>
                      <a:pt x="4" y="1"/>
                    </a:lnTo>
                    <a:lnTo>
                      <a:pt x="3" y="2"/>
                    </a:lnTo>
                    <a:lnTo>
                      <a:pt x="2" y="3"/>
                    </a:lnTo>
                    <a:lnTo>
                      <a:pt x="1" y="4"/>
                    </a:lnTo>
                    <a:lnTo>
                      <a:pt x="1" y="5"/>
                    </a:lnTo>
                    <a:lnTo>
                      <a:pt x="1" y="7"/>
                    </a:lnTo>
                    <a:lnTo>
                      <a:pt x="1" y="9"/>
                    </a:lnTo>
                    <a:lnTo>
                      <a:pt x="2" y="11"/>
                    </a:lnTo>
                    <a:lnTo>
                      <a:pt x="3" y="13"/>
                    </a:lnTo>
                    <a:lnTo>
                      <a:pt x="6" y="15"/>
                    </a:lnTo>
                    <a:lnTo>
                      <a:pt x="8" y="17"/>
                    </a:lnTo>
                    <a:lnTo>
                      <a:pt x="11" y="20"/>
                    </a:lnTo>
                    <a:lnTo>
                      <a:pt x="11" y="22"/>
                    </a:lnTo>
                    <a:lnTo>
                      <a:pt x="11" y="24"/>
                    </a:lnTo>
                    <a:lnTo>
                      <a:pt x="10" y="25"/>
                    </a:lnTo>
                    <a:lnTo>
                      <a:pt x="8" y="26"/>
                    </a:lnTo>
                    <a:lnTo>
                      <a:pt x="6" y="27"/>
                    </a:lnTo>
                    <a:lnTo>
                      <a:pt x="3" y="26"/>
                    </a:lnTo>
                    <a:lnTo>
                      <a:pt x="2" y="25"/>
                    </a:lnTo>
                    <a:lnTo>
                      <a:pt x="1" y="24"/>
                    </a:lnTo>
                    <a:lnTo>
                      <a:pt x="1" y="23"/>
                    </a:lnTo>
                    <a:lnTo>
                      <a:pt x="1" y="21"/>
                    </a:lnTo>
                    <a:lnTo>
                      <a:pt x="0" y="20"/>
                    </a:lnTo>
                    <a:lnTo>
                      <a:pt x="0" y="21"/>
                    </a:lnTo>
                    <a:lnTo>
                      <a:pt x="0" y="26"/>
                    </a:lnTo>
                    <a:lnTo>
                      <a:pt x="0" y="27"/>
                    </a:lnTo>
                    <a:lnTo>
                      <a:pt x="3" y="28"/>
                    </a:lnTo>
                    <a:lnTo>
                      <a:pt x="6" y="28"/>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63" name="Freeform 159"/>
              <p:cNvSpPr>
                <a:spLocks noChangeAspect="1"/>
              </p:cNvSpPr>
              <p:nvPr/>
            </p:nvSpPr>
            <p:spPr bwMode="auto">
              <a:xfrm>
                <a:off x="2234" y="2865"/>
                <a:ext cx="24" cy="28"/>
              </a:xfrm>
              <a:custGeom>
                <a:avLst/>
                <a:gdLst>
                  <a:gd name="T0" fmla="*/ 10 w 24"/>
                  <a:gd name="T1" fmla="*/ 17 h 28"/>
                  <a:gd name="T2" fmla="*/ 10 w 24"/>
                  <a:gd name="T3" fmla="*/ 25 h 28"/>
                  <a:gd name="T4" fmla="*/ 10 w 24"/>
                  <a:gd name="T5" fmla="*/ 26 h 28"/>
                  <a:gd name="T6" fmla="*/ 9 w 24"/>
                  <a:gd name="T7" fmla="*/ 27 h 28"/>
                  <a:gd name="T8" fmla="*/ 8 w 24"/>
                  <a:gd name="T9" fmla="*/ 27 h 28"/>
                  <a:gd name="T10" fmla="*/ 7 w 24"/>
                  <a:gd name="T11" fmla="*/ 27 h 28"/>
                  <a:gd name="T12" fmla="*/ 8 w 24"/>
                  <a:gd name="T13" fmla="*/ 28 h 28"/>
                  <a:gd name="T14" fmla="*/ 12 w 24"/>
                  <a:gd name="T15" fmla="*/ 28 h 28"/>
                  <a:gd name="T16" fmla="*/ 18 w 24"/>
                  <a:gd name="T17" fmla="*/ 28 h 28"/>
                  <a:gd name="T18" fmla="*/ 19 w 24"/>
                  <a:gd name="T19" fmla="*/ 27 h 28"/>
                  <a:gd name="T20" fmla="*/ 18 w 24"/>
                  <a:gd name="T21" fmla="*/ 27 h 28"/>
                  <a:gd name="T22" fmla="*/ 16 w 24"/>
                  <a:gd name="T23" fmla="*/ 27 h 28"/>
                  <a:gd name="T24" fmla="*/ 15 w 24"/>
                  <a:gd name="T25" fmla="*/ 26 h 28"/>
                  <a:gd name="T26" fmla="*/ 15 w 24"/>
                  <a:gd name="T27" fmla="*/ 25 h 28"/>
                  <a:gd name="T28" fmla="*/ 15 w 24"/>
                  <a:gd name="T29" fmla="*/ 17 h 28"/>
                  <a:gd name="T30" fmla="*/ 15 w 24"/>
                  <a:gd name="T31" fmla="*/ 2 h 28"/>
                  <a:gd name="T32" fmla="*/ 19 w 24"/>
                  <a:gd name="T33" fmla="*/ 2 h 28"/>
                  <a:gd name="T34" fmla="*/ 21 w 24"/>
                  <a:gd name="T35" fmla="*/ 3 h 28"/>
                  <a:gd name="T36" fmla="*/ 23 w 24"/>
                  <a:gd name="T37" fmla="*/ 3 h 28"/>
                  <a:gd name="T38" fmla="*/ 23 w 24"/>
                  <a:gd name="T39" fmla="*/ 4 h 28"/>
                  <a:gd name="T40" fmla="*/ 23 w 24"/>
                  <a:gd name="T41" fmla="*/ 5 h 28"/>
                  <a:gd name="T42" fmla="*/ 24 w 24"/>
                  <a:gd name="T43" fmla="*/ 5 h 28"/>
                  <a:gd name="T44" fmla="*/ 24 w 24"/>
                  <a:gd name="T45" fmla="*/ 6 h 28"/>
                  <a:gd name="T46" fmla="*/ 24 w 24"/>
                  <a:gd name="T47" fmla="*/ 5 h 28"/>
                  <a:gd name="T48" fmla="*/ 24 w 24"/>
                  <a:gd name="T49" fmla="*/ 1 h 28"/>
                  <a:gd name="T50" fmla="*/ 24 w 24"/>
                  <a:gd name="T51" fmla="*/ 0 h 28"/>
                  <a:gd name="T52" fmla="*/ 21 w 24"/>
                  <a:gd name="T53" fmla="*/ 0 h 28"/>
                  <a:gd name="T54" fmla="*/ 6 w 24"/>
                  <a:gd name="T55" fmla="*/ 0 h 28"/>
                  <a:gd name="T56" fmla="*/ 3 w 24"/>
                  <a:gd name="T57" fmla="*/ 0 h 28"/>
                  <a:gd name="T58" fmla="*/ 2 w 24"/>
                  <a:gd name="T59" fmla="*/ 0 h 28"/>
                  <a:gd name="T60" fmla="*/ 1 w 24"/>
                  <a:gd name="T61" fmla="*/ 0 h 28"/>
                  <a:gd name="T62" fmla="*/ 1 w 24"/>
                  <a:gd name="T63" fmla="*/ 1 h 28"/>
                  <a:gd name="T64" fmla="*/ 0 w 24"/>
                  <a:gd name="T65" fmla="*/ 5 h 28"/>
                  <a:gd name="T66" fmla="*/ 1 w 24"/>
                  <a:gd name="T67" fmla="*/ 5 h 28"/>
                  <a:gd name="T68" fmla="*/ 1 w 24"/>
                  <a:gd name="T69" fmla="*/ 4 h 28"/>
                  <a:gd name="T70" fmla="*/ 2 w 24"/>
                  <a:gd name="T71" fmla="*/ 3 h 28"/>
                  <a:gd name="T72" fmla="*/ 5 w 24"/>
                  <a:gd name="T73" fmla="*/ 3 h 28"/>
                  <a:gd name="T74" fmla="*/ 10 w 24"/>
                  <a:gd name="T75" fmla="*/ 2 h 28"/>
                  <a:gd name="T76" fmla="*/ 10 w 24"/>
                  <a:gd name="T77" fmla="*/ 17 h 2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4" h="28">
                    <a:moveTo>
                      <a:pt x="10" y="17"/>
                    </a:moveTo>
                    <a:lnTo>
                      <a:pt x="10" y="25"/>
                    </a:lnTo>
                    <a:lnTo>
                      <a:pt x="10" y="26"/>
                    </a:lnTo>
                    <a:lnTo>
                      <a:pt x="9" y="27"/>
                    </a:lnTo>
                    <a:lnTo>
                      <a:pt x="8" y="27"/>
                    </a:lnTo>
                    <a:lnTo>
                      <a:pt x="7" y="27"/>
                    </a:lnTo>
                    <a:lnTo>
                      <a:pt x="8" y="28"/>
                    </a:lnTo>
                    <a:lnTo>
                      <a:pt x="12" y="28"/>
                    </a:lnTo>
                    <a:lnTo>
                      <a:pt x="18" y="28"/>
                    </a:lnTo>
                    <a:lnTo>
                      <a:pt x="19" y="27"/>
                    </a:lnTo>
                    <a:lnTo>
                      <a:pt x="18" y="27"/>
                    </a:lnTo>
                    <a:lnTo>
                      <a:pt x="16" y="27"/>
                    </a:lnTo>
                    <a:lnTo>
                      <a:pt x="15" y="26"/>
                    </a:lnTo>
                    <a:lnTo>
                      <a:pt x="15" y="25"/>
                    </a:lnTo>
                    <a:lnTo>
                      <a:pt x="15" y="17"/>
                    </a:lnTo>
                    <a:lnTo>
                      <a:pt x="15" y="2"/>
                    </a:lnTo>
                    <a:lnTo>
                      <a:pt x="19" y="2"/>
                    </a:lnTo>
                    <a:lnTo>
                      <a:pt x="21" y="3"/>
                    </a:lnTo>
                    <a:lnTo>
                      <a:pt x="23" y="3"/>
                    </a:lnTo>
                    <a:lnTo>
                      <a:pt x="23" y="4"/>
                    </a:lnTo>
                    <a:lnTo>
                      <a:pt x="23" y="5"/>
                    </a:lnTo>
                    <a:lnTo>
                      <a:pt x="24" y="5"/>
                    </a:lnTo>
                    <a:lnTo>
                      <a:pt x="24" y="6"/>
                    </a:lnTo>
                    <a:lnTo>
                      <a:pt x="24" y="5"/>
                    </a:lnTo>
                    <a:lnTo>
                      <a:pt x="24" y="1"/>
                    </a:lnTo>
                    <a:lnTo>
                      <a:pt x="24" y="0"/>
                    </a:lnTo>
                    <a:lnTo>
                      <a:pt x="21" y="0"/>
                    </a:lnTo>
                    <a:lnTo>
                      <a:pt x="6" y="0"/>
                    </a:lnTo>
                    <a:lnTo>
                      <a:pt x="3" y="0"/>
                    </a:lnTo>
                    <a:lnTo>
                      <a:pt x="2" y="0"/>
                    </a:lnTo>
                    <a:lnTo>
                      <a:pt x="1" y="0"/>
                    </a:lnTo>
                    <a:lnTo>
                      <a:pt x="1" y="1"/>
                    </a:lnTo>
                    <a:lnTo>
                      <a:pt x="0" y="5"/>
                    </a:lnTo>
                    <a:lnTo>
                      <a:pt x="1" y="5"/>
                    </a:lnTo>
                    <a:lnTo>
                      <a:pt x="1" y="4"/>
                    </a:lnTo>
                    <a:lnTo>
                      <a:pt x="2" y="3"/>
                    </a:lnTo>
                    <a:lnTo>
                      <a:pt x="5" y="3"/>
                    </a:lnTo>
                    <a:lnTo>
                      <a:pt x="10" y="2"/>
                    </a:lnTo>
                    <a:lnTo>
                      <a:pt x="10" y="17"/>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64" name="Freeform 160"/>
              <p:cNvSpPr>
                <a:spLocks noChangeAspect="1"/>
              </p:cNvSpPr>
              <p:nvPr/>
            </p:nvSpPr>
            <p:spPr bwMode="auto">
              <a:xfrm>
                <a:off x="2263" y="2865"/>
                <a:ext cx="19" cy="28"/>
              </a:xfrm>
              <a:custGeom>
                <a:avLst/>
                <a:gdLst>
                  <a:gd name="T0" fmla="*/ 4 w 19"/>
                  <a:gd name="T1" fmla="*/ 17 h 28"/>
                  <a:gd name="T2" fmla="*/ 4 w 19"/>
                  <a:gd name="T3" fmla="*/ 25 h 28"/>
                  <a:gd name="T4" fmla="*/ 4 w 19"/>
                  <a:gd name="T5" fmla="*/ 26 h 28"/>
                  <a:gd name="T6" fmla="*/ 3 w 19"/>
                  <a:gd name="T7" fmla="*/ 27 h 28"/>
                  <a:gd name="T8" fmla="*/ 2 w 19"/>
                  <a:gd name="T9" fmla="*/ 27 h 28"/>
                  <a:gd name="T10" fmla="*/ 1 w 19"/>
                  <a:gd name="T11" fmla="*/ 27 h 28"/>
                  <a:gd name="T12" fmla="*/ 2 w 19"/>
                  <a:gd name="T13" fmla="*/ 28 h 28"/>
                  <a:gd name="T14" fmla="*/ 6 w 19"/>
                  <a:gd name="T15" fmla="*/ 28 h 28"/>
                  <a:gd name="T16" fmla="*/ 16 w 19"/>
                  <a:gd name="T17" fmla="*/ 28 h 28"/>
                  <a:gd name="T18" fmla="*/ 18 w 19"/>
                  <a:gd name="T19" fmla="*/ 28 h 28"/>
                  <a:gd name="T20" fmla="*/ 18 w 19"/>
                  <a:gd name="T21" fmla="*/ 27 h 28"/>
                  <a:gd name="T22" fmla="*/ 19 w 19"/>
                  <a:gd name="T23" fmla="*/ 23 h 28"/>
                  <a:gd name="T24" fmla="*/ 18 w 19"/>
                  <a:gd name="T25" fmla="*/ 22 h 28"/>
                  <a:gd name="T26" fmla="*/ 18 w 19"/>
                  <a:gd name="T27" fmla="*/ 23 h 28"/>
                  <a:gd name="T28" fmla="*/ 18 w 19"/>
                  <a:gd name="T29" fmla="*/ 25 h 28"/>
                  <a:gd name="T30" fmla="*/ 16 w 19"/>
                  <a:gd name="T31" fmla="*/ 26 h 28"/>
                  <a:gd name="T32" fmla="*/ 15 w 19"/>
                  <a:gd name="T33" fmla="*/ 26 h 28"/>
                  <a:gd name="T34" fmla="*/ 13 w 19"/>
                  <a:gd name="T35" fmla="*/ 26 h 28"/>
                  <a:gd name="T36" fmla="*/ 9 w 19"/>
                  <a:gd name="T37" fmla="*/ 25 h 28"/>
                  <a:gd name="T38" fmla="*/ 9 w 19"/>
                  <a:gd name="T39" fmla="*/ 24 h 28"/>
                  <a:gd name="T40" fmla="*/ 9 w 19"/>
                  <a:gd name="T41" fmla="*/ 23 h 28"/>
                  <a:gd name="T42" fmla="*/ 9 w 19"/>
                  <a:gd name="T43" fmla="*/ 17 h 28"/>
                  <a:gd name="T44" fmla="*/ 9 w 19"/>
                  <a:gd name="T45" fmla="*/ 14 h 28"/>
                  <a:gd name="T46" fmla="*/ 14 w 19"/>
                  <a:gd name="T47" fmla="*/ 14 h 28"/>
                  <a:gd name="T48" fmla="*/ 16 w 19"/>
                  <a:gd name="T49" fmla="*/ 15 h 28"/>
                  <a:gd name="T50" fmla="*/ 16 w 19"/>
                  <a:gd name="T51" fmla="*/ 16 h 28"/>
                  <a:gd name="T52" fmla="*/ 16 w 19"/>
                  <a:gd name="T53" fmla="*/ 17 h 28"/>
                  <a:gd name="T54" fmla="*/ 17 w 19"/>
                  <a:gd name="T55" fmla="*/ 17 h 28"/>
                  <a:gd name="T56" fmla="*/ 17 w 19"/>
                  <a:gd name="T57" fmla="*/ 14 h 28"/>
                  <a:gd name="T58" fmla="*/ 17 w 19"/>
                  <a:gd name="T59" fmla="*/ 11 h 28"/>
                  <a:gd name="T60" fmla="*/ 16 w 19"/>
                  <a:gd name="T61" fmla="*/ 12 h 28"/>
                  <a:gd name="T62" fmla="*/ 15 w 19"/>
                  <a:gd name="T63" fmla="*/ 12 h 28"/>
                  <a:gd name="T64" fmla="*/ 9 w 19"/>
                  <a:gd name="T65" fmla="*/ 12 h 28"/>
                  <a:gd name="T66" fmla="*/ 9 w 19"/>
                  <a:gd name="T67" fmla="*/ 3 h 28"/>
                  <a:gd name="T68" fmla="*/ 9 w 19"/>
                  <a:gd name="T69" fmla="*/ 2 h 28"/>
                  <a:gd name="T70" fmla="*/ 14 w 19"/>
                  <a:gd name="T71" fmla="*/ 2 h 28"/>
                  <a:gd name="T72" fmla="*/ 16 w 19"/>
                  <a:gd name="T73" fmla="*/ 3 h 28"/>
                  <a:gd name="T74" fmla="*/ 17 w 19"/>
                  <a:gd name="T75" fmla="*/ 4 h 28"/>
                  <a:gd name="T76" fmla="*/ 17 w 19"/>
                  <a:gd name="T77" fmla="*/ 5 h 28"/>
                  <a:gd name="T78" fmla="*/ 17 w 19"/>
                  <a:gd name="T79" fmla="*/ 6 h 28"/>
                  <a:gd name="T80" fmla="*/ 17 w 19"/>
                  <a:gd name="T81" fmla="*/ 5 h 28"/>
                  <a:gd name="T82" fmla="*/ 18 w 19"/>
                  <a:gd name="T83" fmla="*/ 3 h 28"/>
                  <a:gd name="T84" fmla="*/ 18 w 19"/>
                  <a:gd name="T85" fmla="*/ 0 h 28"/>
                  <a:gd name="T86" fmla="*/ 17 w 19"/>
                  <a:gd name="T87" fmla="*/ 0 h 28"/>
                  <a:gd name="T88" fmla="*/ 16 w 19"/>
                  <a:gd name="T89" fmla="*/ 0 h 28"/>
                  <a:gd name="T90" fmla="*/ 6 w 19"/>
                  <a:gd name="T91" fmla="*/ 0 h 28"/>
                  <a:gd name="T92" fmla="*/ 1 w 19"/>
                  <a:gd name="T93" fmla="*/ 0 h 28"/>
                  <a:gd name="T94" fmla="*/ 0 w 19"/>
                  <a:gd name="T95" fmla="*/ 1 h 28"/>
                  <a:gd name="T96" fmla="*/ 1 w 19"/>
                  <a:gd name="T97" fmla="*/ 1 h 28"/>
                  <a:gd name="T98" fmla="*/ 2 w 19"/>
                  <a:gd name="T99" fmla="*/ 1 h 28"/>
                  <a:gd name="T100" fmla="*/ 4 w 19"/>
                  <a:gd name="T101" fmla="*/ 2 h 28"/>
                  <a:gd name="T102" fmla="*/ 4 w 19"/>
                  <a:gd name="T103" fmla="*/ 3 h 28"/>
                  <a:gd name="T104" fmla="*/ 4 w 19"/>
                  <a:gd name="T105" fmla="*/ 11 h 28"/>
                  <a:gd name="T106" fmla="*/ 4 w 19"/>
                  <a:gd name="T107" fmla="*/ 17 h 2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9" h="28">
                    <a:moveTo>
                      <a:pt x="4" y="17"/>
                    </a:moveTo>
                    <a:lnTo>
                      <a:pt x="4" y="25"/>
                    </a:lnTo>
                    <a:lnTo>
                      <a:pt x="4" y="26"/>
                    </a:lnTo>
                    <a:lnTo>
                      <a:pt x="3" y="27"/>
                    </a:lnTo>
                    <a:lnTo>
                      <a:pt x="2" y="27"/>
                    </a:lnTo>
                    <a:lnTo>
                      <a:pt x="1" y="27"/>
                    </a:lnTo>
                    <a:lnTo>
                      <a:pt x="2" y="28"/>
                    </a:lnTo>
                    <a:lnTo>
                      <a:pt x="6" y="28"/>
                    </a:lnTo>
                    <a:lnTo>
                      <a:pt x="16" y="28"/>
                    </a:lnTo>
                    <a:lnTo>
                      <a:pt x="18" y="28"/>
                    </a:lnTo>
                    <a:lnTo>
                      <a:pt x="18" y="27"/>
                    </a:lnTo>
                    <a:lnTo>
                      <a:pt x="19" y="23"/>
                    </a:lnTo>
                    <a:lnTo>
                      <a:pt x="18" y="22"/>
                    </a:lnTo>
                    <a:lnTo>
                      <a:pt x="18" y="23"/>
                    </a:lnTo>
                    <a:lnTo>
                      <a:pt x="18" y="25"/>
                    </a:lnTo>
                    <a:lnTo>
                      <a:pt x="16" y="26"/>
                    </a:lnTo>
                    <a:lnTo>
                      <a:pt x="15" y="26"/>
                    </a:lnTo>
                    <a:lnTo>
                      <a:pt x="13" y="26"/>
                    </a:lnTo>
                    <a:lnTo>
                      <a:pt x="9" y="25"/>
                    </a:lnTo>
                    <a:lnTo>
                      <a:pt x="9" y="24"/>
                    </a:lnTo>
                    <a:lnTo>
                      <a:pt x="9" y="23"/>
                    </a:lnTo>
                    <a:lnTo>
                      <a:pt x="9" y="17"/>
                    </a:lnTo>
                    <a:lnTo>
                      <a:pt x="9" y="14"/>
                    </a:lnTo>
                    <a:lnTo>
                      <a:pt x="14" y="14"/>
                    </a:lnTo>
                    <a:lnTo>
                      <a:pt x="16" y="15"/>
                    </a:lnTo>
                    <a:lnTo>
                      <a:pt x="16" y="16"/>
                    </a:lnTo>
                    <a:lnTo>
                      <a:pt x="16" y="17"/>
                    </a:lnTo>
                    <a:lnTo>
                      <a:pt x="17" y="17"/>
                    </a:lnTo>
                    <a:lnTo>
                      <a:pt x="17" y="14"/>
                    </a:lnTo>
                    <a:lnTo>
                      <a:pt x="17" y="11"/>
                    </a:lnTo>
                    <a:lnTo>
                      <a:pt x="16" y="12"/>
                    </a:lnTo>
                    <a:lnTo>
                      <a:pt x="15" y="12"/>
                    </a:lnTo>
                    <a:lnTo>
                      <a:pt x="9" y="12"/>
                    </a:lnTo>
                    <a:lnTo>
                      <a:pt x="9" y="3"/>
                    </a:lnTo>
                    <a:lnTo>
                      <a:pt x="9" y="2"/>
                    </a:lnTo>
                    <a:lnTo>
                      <a:pt x="14" y="2"/>
                    </a:lnTo>
                    <a:lnTo>
                      <a:pt x="16" y="3"/>
                    </a:lnTo>
                    <a:lnTo>
                      <a:pt x="17" y="4"/>
                    </a:lnTo>
                    <a:lnTo>
                      <a:pt x="17" y="5"/>
                    </a:lnTo>
                    <a:lnTo>
                      <a:pt x="17" y="6"/>
                    </a:lnTo>
                    <a:lnTo>
                      <a:pt x="17" y="5"/>
                    </a:lnTo>
                    <a:lnTo>
                      <a:pt x="18" y="3"/>
                    </a:lnTo>
                    <a:lnTo>
                      <a:pt x="18" y="0"/>
                    </a:lnTo>
                    <a:lnTo>
                      <a:pt x="17" y="0"/>
                    </a:lnTo>
                    <a:lnTo>
                      <a:pt x="16" y="0"/>
                    </a:lnTo>
                    <a:lnTo>
                      <a:pt x="6" y="0"/>
                    </a:lnTo>
                    <a:lnTo>
                      <a:pt x="1" y="0"/>
                    </a:lnTo>
                    <a:lnTo>
                      <a:pt x="0" y="1"/>
                    </a:lnTo>
                    <a:lnTo>
                      <a:pt x="1" y="1"/>
                    </a:lnTo>
                    <a:lnTo>
                      <a:pt x="2" y="1"/>
                    </a:lnTo>
                    <a:lnTo>
                      <a:pt x="4" y="2"/>
                    </a:lnTo>
                    <a:lnTo>
                      <a:pt x="4" y="3"/>
                    </a:lnTo>
                    <a:lnTo>
                      <a:pt x="4" y="11"/>
                    </a:lnTo>
                    <a:lnTo>
                      <a:pt x="4" y="17"/>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65" name="Freeform 161"/>
              <p:cNvSpPr>
                <a:spLocks noChangeAspect="1" noEditPoints="1"/>
              </p:cNvSpPr>
              <p:nvPr/>
            </p:nvSpPr>
            <p:spPr bwMode="auto">
              <a:xfrm>
                <a:off x="2288" y="2865"/>
                <a:ext cx="29" cy="28"/>
              </a:xfrm>
              <a:custGeom>
                <a:avLst/>
                <a:gdLst>
                  <a:gd name="T0" fmla="*/ 4 w 29"/>
                  <a:gd name="T1" fmla="*/ 17 h 28"/>
                  <a:gd name="T2" fmla="*/ 4 w 29"/>
                  <a:gd name="T3" fmla="*/ 25 h 28"/>
                  <a:gd name="T4" fmla="*/ 3 w 29"/>
                  <a:gd name="T5" fmla="*/ 26 h 28"/>
                  <a:gd name="T6" fmla="*/ 2 w 29"/>
                  <a:gd name="T7" fmla="*/ 27 h 28"/>
                  <a:gd name="T8" fmla="*/ 1 w 29"/>
                  <a:gd name="T9" fmla="*/ 27 h 28"/>
                  <a:gd name="T10" fmla="*/ 1 w 29"/>
                  <a:gd name="T11" fmla="*/ 28 h 28"/>
                  <a:gd name="T12" fmla="*/ 6 w 29"/>
                  <a:gd name="T13" fmla="*/ 28 h 28"/>
                  <a:gd name="T14" fmla="*/ 11 w 29"/>
                  <a:gd name="T15" fmla="*/ 28 h 28"/>
                  <a:gd name="T16" fmla="*/ 12 w 29"/>
                  <a:gd name="T17" fmla="*/ 27 h 28"/>
                  <a:gd name="T18" fmla="*/ 11 w 29"/>
                  <a:gd name="T19" fmla="*/ 27 h 28"/>
                  <a:gd name="T20" fmla="*/ 10 w 29"/>
                  <a:gd name="T21" fmla="*/ 27 h 28"/>
                  <a:gd name="T22" fmla="*/ 9 w 29"/>
                  <a:gd name="T23" fmla="*/ 26 h 28"/>
                  <a:gd name="T24" fmla="*/ 8 w 29"/>
                  <a:gd name="T25" fmla="*/ 25 h 28"/>
                  <a:gd name="T26" fmla="*/ 8 w 29"/>
                  <a:gd name="T27" fmla="*/ 17 h 28"/>
                  <a:gd name="T28" fmla="*/ 8 w 29"/>
                  <a:gd name="T29" fmla="*/ 16 h 28"/>
                  <a:gd name="T30" fmla="*/ 11 w 29"/>
                  <a:gd name="T31" fmla="*/ 17 h 28"/>
                  <a:gd name="T32" fmla="*/ 12 w 29"/>
                  <a:gd name="T33" fmla="*/ 17 h 28"/>
                  <a:gd name="T34" fmla="*/ 16 w 29"/>
                  <a:gd name="T35" fmla="*/ 22 h 28"/>
                  <a:gd name="T36" fmla="*/ 18 w 29"/>
                  <a:gd name="T37" fmla="*/ 25 h 28"/>
                  <a:gd name="T38" fmla="*/ 21 w 29"/>
                  <a:gd name="T39" fmla="*/ 27 h 28"/>
                  <a:gd name="T40" fmla="*/ 22 w 29"/>
                  <a:gd name="T41" fmla="*/ 28 h 28"/>
                  <a:gd name="T42" fmla="*/ 25 w 29"/>
                  <a:gd name="T43" fmla="*/ 28 h 28"/>
                  <a:gd name="T44" fmla="*/ 28 w 29"/>
                  <a:gd name="T45" fmla="*/ 28 h 28"/>
                  <a:gd name="T46" fmla="*/ 29 w 29"/>
                  <a:gd name="T47" fmla="*/ 27 h 28"/>
                  <a:gd name="T48" fmla="*/ 28 w 29"/>
                  <a:gd name="T49" fmla="*/ 27 h 28"/>
                  <a:gd name="T50" fmla="*/ 27 w 29"/>
                  <a:gd name="T51" fmla="*/ 27 h 28"/>
                  <a:gd name="T52" fmla="*/ 26 w 29"/>
                  <a:gd name="T53" fmla="*/ 27 h 28"/>
                  <a:gd name="T54" fmla="*/ 23 w 29"/>
                  <a:gd name="T55" fmla="*/ 25 h 28"/>
                  <a:gd name="T56" fmla="*/ 15 w 29"/>
                  <a:gd name="T57" fmla="*/ 15 h 28"/>
                  <a:gd name="T58" fmla="*/ 18 w 29"/>
                  <a:gd name="T59" fmla="*/ 13 h 28"/>
                  <a:gd name="T60" fmla="*/ 19 w 29"/>
                  <a:gd name="T61" fmla="*/ 11 h 28"/>
                  <a:gd name="T62" fmla="*/ 20 w 29"/>
                  <a:gd name="T63" fmla="*/ 9 h 28"/>
                  <a:gd name="T64" fmla="*/ 20 w 29"/>
                  <a:gd name="T65" fmla="*/ 7 h 28"/>
                  <a:gd name="T66" fmla="*/ 20 w 29"/>
                  <a:gd name="T67" fmla="*/ 5 h 28"/>
                  <a:gd name="T68" fmla="*/ 19 w 29"/>
                  <a:gd name="T69" fmla="*/ 4 h 28"/>
                  <a:gd name="T70" fmla="*/ 18 w 29"/>
                  <a:gd name="T71" fmla="*/ 2 h 28"/>
                  <a:gd name="T72" fmla="*/ 16 w 29"/>
                  <a:gd name="T73" fmla="*/ 1 h 28"/>
                  <a:gd name="T74" fmla="*/ 14 w 29"/>
                  <a:gd name="T75" fmla="*/ 1 h 28"/>
                  <a:gd name="T76" fmla="*/ 11 w 29"/>
                  <a:gd name="T77" fmla="*/ 0 h 28"/>
                  <a:gd name="T78" fmla="*/ 6 w 29"/>
                  <a:gd name="T79" fmla="*/ 0 h 28"/>
                  <a:gd name="T80" fmla="*/ 1 w 29"/>
                  <a:gd name="T81" fmla="*/ 0 h 28"/>
                  <a:gd name="T82" fmla="*/ 0 w 29"/>
                  <a:gd name="T83" fmla="*/ 1 h 28"/>
                  <a:gd name="T84" fmla="*/ 1 w 29"/>
                  <a:gd name="T85" fmla="*/ 1 h 28"/>
                  <a:gd name="T86" fmla="*/ 2 w 29"/>
                  <a:gd name="T87" fmla="*/ 1 h 28"/>
                  <a:gd name="T88" fmla="*/ 3 w 29"/>
                  <a:gd name="T89" fmla="*/ 2 h 28"/>
                  <a:gd name="T90" fmla="*/ 4 w 29"/>
                  <a:gd name="T91" fmla="*/ 3 h 28"/>
                  <a:gd name="T92" fmla="*/ 4 w 29"/>
                  <a:gd name="T93" fmla="*/ 11 h 28"/>
                  <a:gd name="T94" fmla="*/ 4 w 29"/>
                  <a:gd name="T95" fmla="*/ 17 h 28"/>
                  <a:gd name="T96" fmla="*/ 8 w 29"/>
                  <a:gd name="T97" fmla="*/ 3 h 28"/>
                  <a:gd name="T98" fmla="*/ 8 w 29"/>
                  <a:gd name="T99" fmla="*/ 2 h 28"/>
                  <a:gd name="T100" fmla="*/ 10 w 29"/>
                  <a:gd name="T101" fmla="*/ 2 h 28"/>
                  <a:gd name="T102" fmla="*/ 12 w 29"/>
                  <a:gd name="T103" fmla="*/ 2 h 28"/>
                  <a:gd name="T104" fmla="*/ 14 w 29"/>
                  <a:gd name="T105" fmla="*/ 3 h 28"/>
                  <a:gd name="T106" fmla="*/ 15 w 29"/>
                  <a:gd name="T107" fmla="*/ 5 h 28"/>
                  <a:gd name="T108" fmla="*/ 16 w 29"/>
                  <a:gd name="T109" fmla="*/ 9 h 28"/>
                  <a:gd name="T110" fmla="*/ 16 w 29"/>
                  <a:gd name="T111" fmla="*/ 11 h 28"/>
                  <a:gd name="T112" fmla="*/ 15 w 29"/>
                  <a:gd name="T113" fmla="*/ 12 h 28"/>
                  <a:gd name="T114" fmla="*/ 14 w 29"/>
                  <a:gd name="T115" fmla="*/ 14 h 28"/>
                  <a:gd name="T116" fmla="*/ 13 w 29"/>
                  <a:gd name="T117" fmla="*/ 15 h 28"/>
                  <a:gd name="T118" fmla="*/ 11 w 29"/>
                  <a:gd name="T119" fmla="*/ 15 h 28"/>
                  <a:gd name="T120" fmla="*/ 8 w 29"/>
                  <a:gd name="T121" fmla="*/ 14 h 28"/>
                  <a:gd name="T122" fmla="*/ 8 w 29"/>
                  <a:gd name="T123" fmla="*/ 3 h 2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9" h="28">
                    <a:moveTo>
                      <a:pt x="4" y="17"/>
                    </a:moveTo>
                    <a:lnTo>
                      <a:pt x="4" y="25"/>
                    </a:lnTo>
                    <a:lnTo>
                      <a:pt x="3" y="26"/>
                    </a:lnTo>
                    <a:lnTo>
                      <a:pt x="2" y="27"/>
                    </a:lnTo>
                    <a:lnTo>
                      <a:pt x="1" y="27"/>
                    </a:lnTo>
                    <a:lnTo>
                      <a:pt x="1" y="28"/>
                    </a:lnTo>
                    <a:lnTo>
                      <a:pt x="6" y="28"/>
                    </a:lnTo>
                    <a:lnTo>
                      <a:pt x="11" y="28"/>
                    </a:lnTo>
                    <a:lnTo>
                      <a:pt x="12" y="27"/>
                    </a:lnTo>
                    <a:lnTo>
                      <a:pt x="11" y="27"/>
                    </a:lnTo>
                    <a:lnTo>
                      <a:pt x="10" y="27"/>
                    </a:lnTo>
                    <a:lnTo>
                      <a:pt x="9" y="26"/>
                    </a:lnTo>
                    <a:lnTo>
                      <a:pt x="8" y="25"/>
                    </a:lnTo>
                    <a:lnTo>
                      <a:pt x="8" y="17"/>
                    </a:lnTo>
                    <a:lnTo>
                      <a:pt x="8" y="16"/>
                    </a:lnTo>
                    <a:lnTo>
                      <a:pt x="11" y="17"/>
                    </a:lnTo>
                    <a:lnTo>
                      <a:pt x="12" y="17"/>
                    </a:lnTo>
                    <a:lnTo>
                      <a:pt x="16" y="22"/>
                    </a:lnTo>
                    <a:lnTo>
                      <a:pt x="18" y="25"/>
                    </a:lnTo>
                    <a:lnTo>
                      <a:pt x="21" y="27"/>
                    </a:lnTo>
                    <a:lnTo>
                      <a:pt x="22" y="28"/>
                    </a:lnTo>
                    <a:lnTo>
                      <a:pt x="25" y="28"/>
                    </a:lnTo>
                    <a:lnTo>
                      <a:pt x="28" y="28"/>
                    </a:lnTo>
                    <a:lnTo>
                      <a:pt x="29" y="27"/>
                    </a:lnTo>
                    <a:lnTo>
                      <a:pt x="28" y="27"/>
                    </a:lnTo>
                    <a:lnTo>
                      <a:pt x="27" y="27"/>
                    </a:lnTo>
                    <a:lnTo>
                      <a:pt x="26" y="27"/>
                    </a:lnTo>
                    <a:lnTo>
                      <a:pt x="23" y="25"/>
                    </a:lnTo>
                    <a:lnTo>
                      <a:pt x="15" y="15"/>
                    </a:lnTo>
                    <a:lnTo>
                      <a:pt x="18" y="13"/>
                    </a:lnTo>
                    <a:lnTo>
                      <a:pt x="19" y="11"/>
                    </a:lnTo>
                    <a:lnTo>
                      <a:pt x="20" y="9"/>
                    </a:lnTo>
                    <a:lnTo>
                      <a:pt x="20" y="7"/>
                    </a:lnTo>
                    <a:lnTo>
                      <a:pt x="20" y="5"/>
                    </a:lnTo>
                    <a:lnTo>
                      <a:pt x="19" y="4"/>
                    </a:lnTo>
                    <a:lnTo>
                      <a:pt x="18" y="2"/>
                    </a:lnTo>
                    <a:lnTo>
                      <a:pt x="16" y="1"/>
                    </a:lnTo>
                    <a:lnTo>
                      <a:pt x="14" y="1"/>
                    </a:lnTo>
                    <a:lnTo>
                      <a:pt x="11" y="0"/>
                    </a:lnTo>
                    <a:lnTo>
                      <a:pt x="6" y="0"/>
                    </a:lnTo>
                    <a:lnTo>
                      <a:pt x="1" y="0"/>
                    </a:lnTo>
                    <a:lnTo>
                      <a:pt x="0" y="1"/>
                    </a:lnTo>
                    <a:lnTo>
                      <a:pt x="1" y="1"/>
                    </a:lnTo>
                    <a:lnTo>
                      <a:pt x="2" y="1"/>
                    </a:lnTo>
                    <a:lnTo>
                      <a:pt x="3" y="2"/>
                    </a:lnTo>
                    <a:lnTo>
                      <a:pt x="4" y="3"/>
                    </a:lnTo>
                    <a:lnTo>
                      <a:pt x="4" y="11"/>
                    </a:lnTo>
                    <a:lnTo>
                      <a:pt x="4" y="17"/>
                    </a:lnTo>
                    <a:close/>
                    <a:moveTo>
                      <a:pt x="8" y="3"/>
                    </a:moveTo>
                    <a:lnTo>
                      <a:pt x="8" y="2"/>
                    </a:lnTo>
                    <a:lnTo>
                      <a:pt x="10" y="2"/>
                    </a:lnTo>
                    <a:lnTo>
                      <a:pt x="12" y="2"/>
                    </a:lnTo>
                    <a:lnTo>
                      <a:pt x="14" y="3"/>
                    </a:lnTo>
                    <a:lnTo>
                      <a:pt x="15" y="5"/>
                    </a:lnTo>
                    <a:lnTo>
                      <a:pt x="16" y="9"/>
                    </a:lnTo>
                    <a:lnTo>
                      <a:pt x="16" y="11"/>
                    </a:lnTo>
                    <a:lnTo>
                      <a:pt x="15" y="12"/>
                    </a:lnTo>
                    <a:lnTo>
                      <a:pt x="14" y="14"/>
                    </a:lnTo>
                    <a:lnTo>
                      <a:pt x="13" y="15"/>
                    </a:lnTo>
                    <a:lnTo>
                      <a:pt x="11" y="15"/>
                    </a:lnTo>
                    <a:lnTo>
                      <a:pt x="8" y="14"/>
                    </a:lnTo>
                    <a:lnTo>
                      <a:pt x="8" y="3"/>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66" name="Freeform 162"/>
              <p:cNvSpPr>
                <a:spLocks noChangeAspect="1"/>
              </p:cNvSpPr>
              <p:nvPr/>
            </p:nvSpPr>
            <p:spPr bwMode="auto">
              <a:xfrm>
                <a:off x="2317" y="2865"/>
                <a:ext cx="30" cy="28"/>
              </a:xfrm>
              <a:custGeom>
                <a:avLst/>
                <a:gdLst>
                  <a:gd name="T0" fmla="*/ 5 w 30"/>
                  <a:gd name="T1" fmla="*/ 8 h 28"/>
                  <a:gd name="T2" fmla="*/ 6 w 30"/>
                  <a:gd name="T3" fmla="*/ 8 h 28"/>
                  <a:gd name="T4" fmla="*/ 14 w 30"/>
                  <a:gd name="T5" fmla="*/ 17 h 28"/>
                  <a:gd name="T6" fmla="*/ 25 w 30"/>
                  <a:gd name="T7" fmla="*/ 27 h 28"/>
                  <a:gd name="T8" fmla="*/ 26 w 30"/>
                  <a:gd name="T9" fmla="*/ 28 h 28"/>
                  <a:gd name="T10" fmla="*/ 27 w 30"/>
                  <a:gd name="T11" fmla="*/ 28 h 28"/>
                  <a:gd name="T12" fmla="*/ 27 w 30"/>
                  <a:gd name="T13" fmla="*/ 27 h 28"/>
                  <a:gd name="T14" fmla="*/ 27 w 30"/>
                  <a:gd name="T15" fmla="*/ 4 h 28"/>
                  <a:gd name="T16" fmla="*/ 27 w 30"/>
                  <a:gd name="T17" fmla="*/ 2 h 28"/>
                  <a:gd name="T18" fmla="*/ 28 w 30"/>
                  <a:gd name="T19" fmla="*/ 1 h 28"/>
                  <a:gd name="T20" fmla="*/ 29 w 30"/>
                  <a:gd name="T21" fmla="*/ 1 h 28"/>
                  <a:gd name="T22" fmla="*/ 30 w 30"/>
                  <a:gd name="T23" fmla="*/ 1 h 28"/>
                  <a:gd name="T24" fmla="*/ 29 w 30"/>
                  <a:gd name="T25" fmla="*/ 0 h 28"/>
                  <a:gd name="T26" fmla="*/ 26 w 30"/>
                  <a:gd name="T27" fmla="*/ 0 h 28"/>
                  <a:gd name="T28" fmla="*/ 21 w 30"/>
                  <a:gd name="T29" fmla="*/ 0 h 28"/>
                  <a:gd name="T30" fmla="*/ 20 w 30"/>
                  <a:gd name="T31" fmla="*/ 1 h 28"/>
                  <a:gd name="T32" fmla="*/ 21 w 30"/>
                  <a:gd name="T33" fmla="*/ 1 h 28"/>
                  <a:gd name="T34" fmla="*/ 23 w 30"/>
                  <a:gd name="T35" fmla="*/ 1 h 28"/>
                  <a:gd name="T36" fmla="*/ 24 w 30"/>
                  <a:gd name="T37" fmla="*/ 2 h 28"/>
                  <a:gd name="T38" fmla="*/ 24 w 30"/>
                  <a:gd name="T39" fmla="*/ 4 h 28"/>
                  <a:gd name="T40" fmla="*/ 25 w 30"/>
                  <a:gd name="T41" fmla="*/ 21 h 28"/>
                  <a:gd name="T42" fmla="*/ 24 w 30"/>
                  <a:gd name="T43" fmla="*/ 21 h 28"/>
                  <a:gd name="T44" fmla="*/ 16 w 30"/>
                  <a:gd name="T45" fmla="*/ 13 h 28"/>
                  <a:gd name="T46" fmla="*/ 5 w 30"/>
                  <a:gd name="T47" fmla="*/ 1 h 28"/>
                  <a:gd name="T48" fmla="*/ 4 w 30"/>
                  <a:gd name="T49" fmla="*/ 0 h 28"/>
                  <a:gd name="T50" fmla="*/ 3 w 30"/>
                  <a:gd name="T51" fmla="*/ 1 h 28"/>
                  <a:gd name="T52" fmla="*/ 3 w 30"/>
                  <a:gd name="T53" fmla="*/ 22 h 28"/>
                  <a:gd name="T54" fmla="*/ 3 w 30"/>
                  <a:gd name="T55" fmla="*/ 26 h 28"/>
                  <a:gd name="T56" fmla="*/ 2 w 30"/>
                  <a:gd name="T57" fmla="*/ 27 h 28"/>
                  <a:gd name="T58" fmla="*/ 0 w 30"/>
                  <a:gd name="T59" fmla="*/ 27 h 28"/>
                  <a:gd name="T60" fmla="*/ 0 w 30"/>
                  <a:gd name="T61" fmla="*/ 28 h 28"/>
                  <a:gd name="T62" fmla="*/ 4 w 30"/>
                  <a:gd name="T63" fmla="*/ 28 h 28"/>
                  <a:gd name="T64" fmla="*/ 9 w 30"/>
                  <a:gd name="T65" fmla="*/ 28 h 28"/>
                  <a:gd name="T66" fmla="*/ 10 w 30"/>
                  <a:gd name="T67" fmla="*/ 27 h 28"/>
                  <a:gd name="T68" fmla="*/ 9 w 30"/>
                  <a:gd name="T69" fmla="*/ 27 h 28"/>
                  <a:gd name="T70" fmla="*/ 7 w 30"/>
                  <a:gd name="T71" fmla="*/ 27 h 28"/>
                  <a:gd name="T72" fmla="*/ 6 w 30"/>
                  <a:gd name="T73" fmla="*/ 26 h 28"/>
                  <a:gd name="T74" fmla="*/ 6 w 30"/>
                  <a:gd name="T75" fmla="*/ 23 h 28"/>
                  <a:gd name="T76" fmla="*/ 5 w 30"/>
                  <a:gd name="T77" fmla="*/ 8 h 2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0" h="28">
                    <a:moveTo>
                      <a:pt x="5" y="8"/>
                    </a:moveTo>
                    <a:lnTo>
                      <a:pt x="6" y="8"/>
                    </a:lnTo>
                    <a:lnTo>
                      <a:pt x="14" y="17"/>
                    </a:lnTo>
                    <a:lnTo>
                      <a:pt x="25" y="27"/>
                    </a:lnTo>
                    <a:lnTo>
                      <a:pt x="26" y="28"/>
                    </a:lnTo>
                    <a:lnTo>
                      <a:pt x="27" y="28"/>
                    </a:lnTo>
                    <a:lnTo>
                      <a:pt x="27" y="27"/>
                    </a:lnTo>
                    <a:lnTo>
                      <a:pt x="27" y="4"/>
                    </a:lnTo>
                    <a:lnTo>
                      <a:pt x="27" y="2"/>
                    </a:lnTo>
                    <a:lnTo>
                      <a:pt x="28" y="1"/>
                    </a:lnTo>
                    <a:lnTo>
                      <a:pt x="29" y="1"/>
                    </a:lnTo>
                    <a:lnTo>
                      <a:pt x="30" y="1"/>
                    </a:lnTo>
                    <a:lnTo>
                      <a:pt x="29" y="0"/>
                    </a:lnTo>
                    <a:lnTo>
                      <a:pt x="26" y="0"/>
                    </a:lnTo>
                    <a:lnTo>
                      <a:pt x="21" y="0"/>
                    </a:lnTo>
                    <a:lnTo>
                      <a:pt x="20" y="1"/>
                    </a:lnTo>
                    <a:lnTo>
                      <a:pt x="21" y="1"/>
                    </a:lnTo>
                    <a:lnTo>
                      <a:pt x="23" y="1"/>
                    </a:lnTo>
                    <a:lnTo>
                      <a:pt x="24" y="2"/>
                    </a:lnTo>
                    <a:lnTo>
                      <a:pt x="24" y="4"/>
                    </a:lnTo>
                    <a:lnTo>
                      <a:pt x="25" y="21"/>
                    </a:lnTo>
                    <a:lnTo>
                      <a:pt x="24" y="21"/>
                    </a:lnTo>
                    <a:lnTo>
                      <a:pt x="16" y="13"/>
                    </a:lnTo>
                    <a:lnTo>
                      <a:pt x="5" y="1"/>
                    </a:lnTo>
                    <a:lnTo>
                      <a:pt x="4" y="0"/>
                    </a:lnTo>
                    <a:lnTo>
                      <a:pt x="3" y="1"/>
                    </a:lnTo>
                    <a:lnTo>
                      <a:pt x="3" y="22"/>
                    </a:lnTo>
                    <a:lnTo>
                      <a:pt x="3" y="26"/>
                    </a:lnTo>
                    <a:lnTo>
                      <a:pt x="2" y="27"/>
                    </a:lnTo>
                    <a:lnTo>
                      <a:pt x="0" y="27"/>
                    </a:lnTo>
                    <a:lnTo>
                      <a:pt x="0" y="28"/>
                    </a:lnTo>
                    <a:lnTo>
                      <a:pt x="4" y="28"/>
                    </a:lnTo>
                    <a:lnTo>
                      <a:pt x="9" y="28"/>
                    </a:lnTo>
                    <a:lnTo>
                      <a:pt x="10" y="27"/>
                    </a:lnTo>
                    <a:lnTo>
                      <a:pt x="9" y="27"/>
                    </a:lnTo>
                    <a:lnTo>
                      <a:pt x="7" y="27"/>
                    </a:lnTo>
                    <a:lnTo>
                      <a:pt x="6" y="26"/>
                    </a:lnTo>
                    <a:lnTo>
                      <a:pt x="6" y="23"/>
                    </a:lnTo>
                    <a:lnTo>
                      <a:pt x="5" y="8"/>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67" name="Freeform 163"/>
              <p:cNvSpPr>
                <a:spLocks noChangeAspect="1" noEditPoints="1"/>
              </p:cNvSpPr>
              <p:nvPr/>
            </p:nvSpPr>
            <p:spPr bwMode="auto">
              <a:xfrm>
                <a:off x="2361" y="2859"/>
                <a:ext cx="36" cy="34"/>
              </a:xfrm>
              <a:custGeom>
                <a:avLst/>
                <a:gdLst>
                  <a:gd name="T0" fmla="*/ 21 w 36"/>
                  <a:gd name="T1" fmla="*/ 22 h 34"/>
                  <a:gd name="T2" fmla="*/ 22 w 36"/>
                  <a:gd name="T3" fmla="*/ 23 h 34"/>
                  <a:gd name="T4" fmla="*/ 25 w 36"/>
                  <a:gd name="T5" fmla="*/ 32 h 34"/>
                  <a:gd name="T6" fmla="*/ 25 w 36"/>
                  <a:gd name="T7" fmla="*/ 33 h 34"/>
                  <a:gd name="T8" fmla="*/ 24 w 36"/>
                  <a:gd name="T9" fmla="*/ 33 h 34"/>
                  <a:gd name="T10" fmla="*/ 25 w 36"/>
                  <a:gd name="T11" fmla="*/ 34 h 34"/>
                  <a:gd name="T12" fmla="*/ 34 w 36"/>
                  <a:gd name="T13" fmla="*/ 34 h 34"/>
                  <a:gd name="T14" fmla="*/ 35 w 36"/>
                  <a:gd name="T15" fmla="*/ 34 h 34"/>
                  <a:gd name="T16" fmla="*/ 36 w 36"/>
                  <a:gd name="T17" fmla="*/ 33 h 34"/>
                  <a:gd name="T18" fmla="*/ 35 w 36"/>
                  <a:gd name="T19" fmla="*/ 33 h 34"/>
                  <a:gd name="T20" fmla="*/ 33 w 36"/>
                  <a:gd name="T21" fmla="*/ 33 h 34"/>
                  <a:gd name="T22" fmla="*/ 32 w 36"/>
                  <a:gd name="T23" fmla="*/ 32 h 34"/>
                  <a:gd name="T24" fmla="*/ 29 w 36"/>
                  <a:gd name="T25" fmla="*/ 28 h 34"/>
                  <a:gd name="T26" fmla="*/ 19 w 36"/>
                  <a:gd name="T27" fmla="*/ 1 h 34"/>
                  <a:gd name="T28" fmla="*/ 17 w 36"/>
                  <a:gd name="T29" fmla="*/ 0 h 34"/>
                  <a:gd name="T30" fmla="*/ 16 w 36"/>
                  <a:gd name="T31" fmla="*/ 2 h 34"/>
                  <a:gd name="T32" fmla="*/ 5 w 36"/>
                  <a:gd name="T33" fmla="*/ 29 h 34"/>
                  <a:gd name="T34" fmla="*/ 5 w 36"/>
                  <a:gd name="T35" fmla="*/ 31 h 34"/>
                  <a:gd name="T36" fmla="*/ 4 w 36"/>
                  <a:gd name="T37" fmla="*/ 32 h 34"/>
                  <a:gd name="T38" fmla="*/ 3 w 36"/>
                  <a:gd name="T39" fmla="*/ 33 h 34"/>
                  <a:gd name="T40" fmla="*/ 2 w 36"/>
                  <a:gd name="T41" fmla="*/ 33 h 34"/>
                  <a:gd name="T42" fmla="*/ 0 w 36"/>
                  <a:gd name="T43" fmla="*/ 33 h 34"/>
                  <a:gd name="T44" fmla="*/ 0 w 36"/>
                  <a:gd name="T45" fmla="*/ 34 h 34"/>
                  <a:gd name="T46" fmla="*/ 6 w 36"/>
                  <a:gd name="T47" fmla="*/ 34 h 34"/>
                  <a:gd name="T48" fmla="*/ 10 w 36"/>
                  <a:gd name="T49" fmla="*/ 34 h 34"/>
                  <a:gd name="T50" fmla="*/ 11 w 36"/>
                  <a:gd name="T51" fmla="*/ 34 h 34"/>
                  <a:gd name="T52" fmla="*/ 11 w 36"/>
                  <a:gd name="T53" fmla="*/ 33 h 34"/>
                  <a:gd name="T54" fmla="*/ 10 w 36"/>
                  <a:gd name="T55" fmla="*/ 33 h 34"/>
                  <a:gd name="T56" fmla="*/ 8 w 36"/>
                  <a:gd name="T57" fmla="*/ 33 h 34"/>
                  <a:gd name="T58" fmla="*/ 8 w 36"/>
                  <a:gd name="T59" fmla="*/ 32 h 34"/>
                  <a:gd name="T60" fmla="*/ 9 w 36"/>
                  <a:gd name="T61" fmla="*/ 29 h 34"/>
                  <a:gd name="T62" fmla="*/ 11 w 36"/>
                  <a:gd name="T63" fmla="*/ 23 h 34"/>
                  <a:gd name="T64" fmla="*/ 11 w 36"/>
                  <a:gd name="T65" fmla="*/ 22 h 34"/>
                  <a:gd name="T66" fmla="*/ 21 w 36"/>
                  <a:gd name="T67" fmla="*/ 22 h 34"/>
                  <a:gd name="T68" fmla="*/ 12 w 36"/>
                  <a:gd name="T69" fmla="*/ 20 h 34"/>
                  <a:gd name="T70" fmla="*/ 16 w 36"/>
                  <a:gd name="T71" fmla="*/ 9 h 34"/>
                  <a:gd name="T72" fmla="*/ 17 w 36"/>
                  <a:gd name="T73" fmla="*/ 9 h 34"/>
                  <a:gd name="T74" fmla="*/ 20 w 36"/>
                  <a:gd name="T75" fmla="*/ 20 h 34"/>
                  <a:gd name="T76" fmla="*/ 12 w 36"/>
                  <a:gd name="T77" fmla="*/ 20 h 3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6" h="34">
                    <a:moveTo>
                      <a:pt x="21" y="22"/>
                    </a:moveTo>
                    <a:lnTo>
                      <a:pt x="22" y="23"/>
                    </a:lnTo>
                    <a:lnTo>
                      <a:pt x="25" y="32"/>
                    </a:lnTo>
                    <a:lnTo>
                      <a:pt x="25" y="33"/>
                    </a:lnTo>
                    <a:lnTo>
                      <a:pt x="24" y="33"/>
                    </a:lnTo>
                    <a:lnTo>
                      <a:pt x="25" y="34"/>
                    </a:lnTo>
                    <a:lnTo>
                      <a:pt x="34" y="34"/>
                    </a:lnTo>
                    <a:lnTo>
                      <a:pt x="35" y="34"/>
                    </a:lnTo>
                    <a:lnTo>
                      <a:pt x="36" y="33"/>
                    </a:lnTo>
                    <a:lnTo>
                      <a:pt x="35" y="33"/>
                    </a:lnTo>
                    <a:lnTo>
                      <a:pt x="33" y="33"/>
                    </a:lnTo>
                    <a:lnTo>
                      <a:pt x="32" y="32"/>
                    </a:lnTo>
                    <a:lnTo>
                      <a:pt x="29" y="28"/>
                    </a:lnTo>
                    <a:lnTo>
                      <a:pt x="19" y="1"/>
                    </a:lnTo>
                    <a:lnTo>
                      <a:pt x="17" y="0"/>
                    </a:lnTo>
                    <a:lnTo>
                      <a:pt x="16" y="2"/>
                    </a:lnTo>
                    <a:lnTo>
                      <a:pt x="5" y="29"/>
                    </a:lnTo>
                    <a:lnTo>
                      <a:pt x="5" y="31"/>
                    </a:lnTo>
                    <a:lnTo>
                      <a:pt x="4" y="32"/>
                    </a:lnTo>
                    <a:lnTo>
                      <a:pt x="3" y="33"/>
                    </a:lnTo>
                    <a:lnTo>
                      <a:pt x="2" y="33"/>
                    </a:lnTo>
                    <a:lnTo>
                      <a:pt x="0" y="33"/>
                    </a:lnTo>
                    <a:lnTo>
                      <a:pt x="0" y="34"/>
                    </a:lnTo>
                    <a:lnTo>
                      <a:pt x="6" y="34"/>
                    </a:lnTo>
                    <a:lnTo>
                      <a:pt x="10" y="34"/>
                    </a:lnTo>
                    <a:lnTo>
                      <a:pt x="11" y="34"/>
                    </a:lnTo>
                    <a:lnTo>
                      <a:pt x="11" y="33"/>
                    </a:lnTo>
                    <a:lnTo>
                      <a:pt x="10" y="33"/>
                    </a:lnTo>
                    <a:lnTo>
                      <a:pt x="8" y="33"/>
                    </a:lnTo>
                    <a:lnTo>
                      <a:pt x="8" y="32"/>
                    </a:lnTo>
                    <a:lnTo>
                      <a:pt x="9" y="29"/>
                    </a:lnTo>
                    <a:lnTo>
                      <a:pt x="11" y="23"/>
                    </a:lnTo>
                    <a:lnTo>
                      <a:pt x="11" y="22"/>
                    </a:lnTo>
                    <a:lnTo>
                      <a:pt x="21" y="22"/>
                    </a:lnTo>
                    <a:close/>
                    <a:moveTo>
                      <a:pt x="12" y="20"/>
                    </a:moveTo>
                    <a:lnTo>
                      <a:pt x="16" y="9"/>
                    </a:lnTo>
                    <a:lnTo>
                      <a:pt x="17" y="9"/>
                    </a:lnTo>
                    <a:lnTo>
                      <a:pt x="20" y="20"/>
                    </a:lnTo>
                    <a:lnTo>
                      <a:pt x="12" y="20"/>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68" name="Freeform 164"/>
              <p:cNvSpPr>
                <a:spLocks noChangeAspect="1"/>
              </p:cNvSpPr>
              <p:nvPr/>
            </p:nvSpPr>
            <p:spPr bwMode="auto">
              <a:xfrm>
                <a:off x="2397" y="2865"/>
                <a:ext cx="29" cy="28"/>
              </a:xfrm>
              <a:custGeom>
                <a:avLst/>
                <a:gdLst>
                  <a:gd name="T0" fmla="*/ 3 w 29"/>
                  <a:gd name="T1" fmla="*/ 16 h 28"/>
                  <a:gd name="T2" fmla="*/ 4 w 29"/>
                  <a:gd name="T3" fmla="*/ 20 h 28"/>
                  <a:gd name="T4" fmla="*/ 4 w 29"/>
                  <a:gd name="T5" fmla="*/ 22 h 28"/>
                  <a:gd name="T6" fmla="*/ 5 w 29"/>
                  <a:gd name="T7" fmla="*/ 24 h 28"/>
                  <a:gd name="T8" fmla="*/ 7 w 29"/>
                  <a:gd name="T9" fmla="*/ 26 h 28"/>
                  <a:gd name="T10" fmla="*/ 9 w 29"/>
                  <a:gd name="T11" fmla="*/ 27 h 28"/>
                  <a:gd name="T12" fmla="*/ 11 w 29"/>
                  <a:gd name="T13" fmla="*/ 28 h 28"/>
                  <a:gd name="T14" fmla="*/ 15 w 29"/>
                  <a:gd name="T15" fmla="*/ 28 h 28"/>
                  <a:gd name="T16" fmla="*/ 17 w 29"/>
                  <a:gd name="T17" fmla="*/ 28 h 28"/>
                  <a:gd name="T18" fmla="*/ 18 w 29"/>
                  <a:gd name="T19" fmla="*/ 28 h 28"/>
                  <a:gd name="T20" fmla="*/ 20 w 29"/>
                  <a:gd name="T21" fmla="*/ 27 h 28"/>
                  <a:gd name="T22" fmla="*/ 22 w 29"/>
                  <a:gd name="T23" fmla="*/ 26 h 28"/>
                  <a:gd name="T24" fmla="*/ 24 w 29"/>
                  <a:gd name="T25" fmla="*/ 23 h 28"/>
                  <a:gd name="T26" fmla="*/ 25 w 29"/>
                  <a:gd name="T27" fmla="*/ 21 h 28"/>
                  <a:gd name="T28" fmla="*/ 26 w 29"/>
                  <a:gd name="T29" fmla="*/ 18 h 28"/>
                  <a:gd name="T30" fmla="*/ 26 w 29"/>
                  <a:gd name="T31" fmla="*/ 15 h 28"/>
                  <a:gd name="T32" fmla="*/ 26 w 29"/>
                  <a:gd name="T33" fmla="*/ 11 h 28"/>
                  <a:gd name="T34" fmla="*/ 26 w 29"/>
                  <a:gd name="T35" fmla="*/ 3 h 28"/>
                  <a:gd name="T36" fmla="*/ 26 w 29"/>
                  <a:gd name="T37" fmla="*/ 2 h 28"/>
                  <a:gd name="T38" fmla="*/ 27 w 29"/>
                  <a:gd name="T39" fmla="*/ 1 h 28"/>
                  <a:gd name="T40" fmla="*/ 28 w 29"/>
                  <a:gd name="T41" fmla="*/ 1 h 28"/>
                  <a:gd name="T42" fmla="*/ 29 w 29"/>
                  <a:gd name="T43" fmla="*/ 1 h 28"/>
                  <a:gd name="T44" fmla="*/ 28 w 29"/>
                  <a:gd name="T45" fmla="*/ 0 h 28"/>
                  <a:gd name="T46" fmla="*/ 24 w 29"/>
                  <a:gd name="T47" fmla="*/ 0 h 28"/>
                  <a:gd name="T48" fmla="*/ 20 w 29"/>
                  <a:gd name="T49" fmla="*/ 0 h 28"/>
                  <a:gd name="T50" fmla="*/ 19 w 29"/>
                  <a:gd name="T51" fmla="*/ 1 h 28"/>
                  <a:gd name="T52" fmla="*/ 20 w 29"/>
                  <a:gd name="T53" fmla="*/ 1 h 28"/>
                  <a:gd name="T54" fmla="*/ 21 w 29"/>
                  <a:gd name="T55" fmla="*/ 1 h 28"/>
                  <a:gd name="T56" fmla="*/ 22 w 29"/>
                  <a:gd name="T57" fmla="*/ 2 h 28"/>
                  <a:gd name="T58" fmla="*/ 22 w 29"/>
                  <a:gd name="T59" fmla="*/ 3 h 28"/>
                  <a:gd name="T60" fmla="*/ 23 w 29"/>
                  <a:gd name="T61" fmla="*/ 11 h 28"/>
                  <a:gd name="T62" fmla="*/ 23 w 29"/>
                  <a:gd name="T63" fmla="*/ 15 h 28"/>
                  <a:gd name="T64" fmla="*/ 22 w 29"/>
                  <a:gd name="T65" fmla="*/ 21 h 28"/>
                  <a:gd name="T66" fmla="*/ 22 w 29"/>
                  <a:gd name="T67" fmla="*/ 23 h 28"/>
                  <a:gd name="T68" fmla="*/ 20 w 29"/>
                  <a:gd name="T69" fmla="*/ 24 h 28"/>
                  <a:gd name="T70" fmla="*/ 19 w 29"/>
                  <a:gd name="T71" fmla="*/ 25 h 28"/>
                  <a:gd name="T72" fmla="*/ 18 w 29"/>
                  <a:gd name="T73" fmla="*/ 26 h 28"/>
                  <a:gd name="T74" fmla="*/ 15 w 29"/>
                  <a:gd name="T75" fmla="*/ 26 h 28"/>
                  <a:gd name="T76" fmla="*/ 13 w 29"/>
                  <a:gd name="T77" fmla="*/ 26 h 28"/>
                  <a:gd name="T78" fmla="*/ 11 w 29"/>
                  <a:gd name="T79" fmla="*/ 25 h 28"/>
                  <a:gd name="T80" fmla="*/ 10 w 29"/>
                  <a:gd name="T81" fmla="*/ 24 h 28"/>
                  <a:gd name="T82" fmla="*/ 9 w 29"/>
                  <a:gd name="T83" fmla="*/ 22 h 28"/>
                  <a:gd name="T84" fmla="*/ 8 w 29"/>
                  <a:gd name="T85" fmla="*/ 19 h 28"/>
                  <a:gd name="T86" fmla="*/ 8 w 29"/>
                  <a:gd name="T87" fmla="*/ 16 h 28"/>
                  <a:gd name="T88" fmla="*/ 8 w 29"/>
                  <a:gd name="T89" fmla="*/ 11 h 28"/>
                  <a:gd name="T90" fmla="*/ 8 w 29"/>
                  <a:gd name="T91" fmla="*/ 3 h 28"/>
                  <a:gd name="T92" fmla="*/ 8 w 29"/>
                  <a:gd name="T93" fmla="*/ 2 h 28"/>
                  <a:gd name="T94" fmla="*/ 9 w 29"/>
                  <a:gd name="T95" fmla="*/ 1 h 28"/>
                  <a:gd name="T96" fmla="*/ 11 w 29"/>
                  <a:gd name="T97" fmla="*/ 1 h 28"/>
                  <a:gd name="T98" fmla="*/ 10 w 29"/>
                  <a:gd name="T99" fmla="*/ 0 h 28"/>
                  <a:gd name="T100" fmla="*/ 6 w 29"/>
                  <a:gd name="T101" fmla="*/ 0 h 28"/>
                  <a:gd name="T102" fmla="*/ 1 w 29"/>
                  <a:gd name="T103" fmla="*/ 0 h 28"/>
                  <a:gd name="T104" fmla="*/ 0 w 29"/>
                  <a:gd name="T105" fmla="*/ 1 h 28"/>
                  <a:gd name="T106" fmla="*/ 2 w 29"/>
                  <a:gd name="T107" fmla="*/ 1 h 28"/>
                  <a:gd name="T108" fmla="*/ 3 w 29"/>
                  <a:gd name="T109" fmla="*/ 2 h 28"/>
                  <a:gd name="T110" fmla="*/ 3 w 29"/>
                  <a:gd name="T111" fmla="*/ 3 h 28"/>
                  <a:gd name="T112" fmla="*/ 3 w 29"/>
                  <a:gd name="T113" fmla="*/ 11 h 28"/>
                  <a:gd name="T114" fmla="*/ 3 w 29"/>
                  <a:gd name="T115" fmla="*/ 16 h 2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9" h="28">
                    <a:moveTo>
                      <a:pt x="3" y="16"/>
                    </a:moveTo>
                    <a:lnTo>
                      <a:pt x="4" y="20"/>
                    </a:lnTo>
                    <a:lnTo>
                      <a:pt x="4" y="22"/>
                    </a:lnTo>
                    <a:lnTo>
                      <a:pt x="5" y="24"/>
                    </a:lnTo>
                    <a:lnTo>
                      <a:pt x="7" y="26"/>
                    </a:lnTo>
                    <a:lnTo>
                      <a:pt x="9" y="27"/>
                    </a:lnTo>
                    <a:lnTo>
                      <a:pt x="11" y="28"/>
                    </a:lnTo>
                    <a:lnTo>
                      <a:pt x="15" y="28"/>
                    </a:lnTo>
                    <a:lnTo>
                      <a:pt x="17" y="28"/>
                    </a:lnTo>
                    <a:lnTo>
                      <a:pt x="18" y="28"/>
                    </a:lnTo>
                    <a:lnTo>
                      <a:pt x="20" y="27"/>
                    </a:lnTo>
                    <a:lnTo>
                      <a:pt x="22" y="26"/>
                    </a:lnTo>
                    <a:lnTo>
                      <a:pt x="24" y="23"/>
                    </a:lnTo>
                    <a:lnTo>
                      <a:pt x="25" y="21"/>
                    </a:lnTo>
                    <a:lnTo>
                      <a:pt x="26" y="18"/>
                    </a:lnTo>
                    <a:lnTo>
                      <a:pt x="26" y="15"/>
                    </a:lnTo>
                    <a:lnTo>
                      <a:pt x="26" y="11"/>
                    </a:lnTo>
                    <a:lnTo>
                      <a:pt x="26" y="3"/>
                    </a:lnTo>
                    <a:lnTo>
                      <a:pt x="26" y="2"/>
                    </a:lnTo>
                    <a:lnTo>
                      <a:pt x="27" y="1"/>
                    </a:lnTo>
                    <a:lnTo>
                      <a:pt x="28" y="1"/>
                    </a:lnTo>
                    <a:lnTo>
                      <a:pt x="29" y="1"/>
                    </a:lnTo>
                    <a:lnTo>
                      <a:pt x="28" y="0"/>
                    </a:lnTo>
                    <a:lnTo>
                      <a:pt x="24" y="0"/>
                    </a:lnTo>
                    <a:lnTo>
                      <a:pt x="20" y="0"/>
                    </a:lnTo>
                    <a:lnTo>
                      <a:pt x="19" y="1"/>
                    </a:lnTo>
                    <a:lnTo>
                      <a:pt x="20" y="1"/>
                    </a:lnTo>
                    <a:lnTo>
                      <a:pt x="21" y="1"/>
                    </a:lnTo>
                    <a:lnTo>
                      <a:pt x="22" y="2"/>
                    </a:lnTo>
                    <a:lnTo>
                      <a:pt x="22" y="3"/>
                    </a:lnTo>
                    <a:lnTo>
                      <a:pt x="23" y="11"/>
                    </a:lnTo>
                    <a:lnTo>
                      <a:pt x="23" y="15"/>
                    </a:lnTo>
                    <a:lnTo>
                      <a:pt x="22" y="21"/>
                    </a:lnTo>
                    <a:lnTo>
                      <a:pt x="22" y="23"/>
                    </a:lnTo>
                    <a:lnTo>
                      <a:pt x="20" y="24"/>
                    </a:lnTo>
                    <a:lnTo>
                      <a:pt x="19" y="25"/>
                    </a:lnTo>
                    <a:lnTo>
                      <a:pt x="18" y="26"/>
                    </a:lnTo>
                    <a:lnTo>
                      <a:pt x="15" y="26"/>
                    </a:lnTo>
                    <a:lnTo>
                      <a:pt x="13" y="26"/>
                    </a:lnTo>
                    <a:lnTo>
                      <a:pt x="11" y="25"/>
                    </a:lnTo>
                    <a:lnTo>
                      <a:pt x="10" y="24"/>
                    </a:lnTo>
                    <a:lnTo>
                      <a:pt x="9" y="22"/>
                    </a:lnTo>
                    <a:lnTo>
                      <a:pt x="8" y="19"/>
                    </a:lnTo>
                    <a:lnTo>
                      <a:pt x="8" y="16"/>
                    </a:lnTo>
                    <a:lnTo>
                      <a:pt x="8" y="11"/>
                    </a:lnTo>
                    <a:lnTo>
                      <a:pt x="8" y="3"/>
                    </a:lnTo>
                    <a:lnTo>
                      <a:pt x="8" y="2"/>
                    </a:lnTo>
                    <a:lnTo>
                      <a:pt x="9" y="1"/>
                    </a:lnTo>
                    <a:lnTo>
                      <a:pt x="11" y="1"/>
                    </a:lnTo>
                    <a:lnTo>
                      <a:pt x="10" y="0"/>
                    </a:lnTo>
                    <a:lnTo>
                      <a:pt x="6" y="0"/>
                    </a:lnTo>
                    <a:lnTo>
                      <a:pt x="1" y="0"/>
                    </a:lnTo>
                    <a:lnTo>
                      <a:pt x="0" y="1"/>
                    </a:lnTo>
                    <a:lnTo>
                      <a:pt x="2" y="1"/>
                    </a:lnTo>
                    <a:lnTo>
                      <a:pt x="3" y="2"/>
                    </a:lnTo>
                    <a:lnTo>
                      <a:pt x="3" y="3"/>
                    </a:lnTo>
                    <a:lnTo>
                      <a:pt x="3" y="11"/>
                    </a:lnTo>
                    <a:lnTo>
                      <a:pt x="3" y="16"/>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69" name="Freeform 165"/>
              <p:cNvSpPr>
                <a:spLocks noChangeAspect="1"/>
              </p:cNvSpPr>
              <p:nvPr/>
            </p:nvSpPr>
            <p:spPr bwMode="auto">
              <a:xfrm>
                <a:off x="2432" y="2865"/>
                <a:ext cx="15" cy="28"/>
              </a:xfrm>
              <a:custGeom>
                <a:avLst/>
                <a:gdLst>
                  <a:gd name="T0" fmla="*/ 6 w 15"/>
                  <a:gd name="T1" fmla="*/ 28 h 28"/>
                  <a:gd name="T2" fmla="*/ 9 w 15"/>
                  <a:gd name="T3" fmla="*/ 28 h 28"/>
                  <a:gd name="T4" fmla="*/ 10 w 15"/>
                  <a:gd name="T5" fmla="*/ 28 h 28"/>
                  <a:gd name="T6" fmla="*/ 12 w 15"/>
                  <a:gd name="T7" fmla="*/ 27 h 28"/>
                  <a:gd name="T8" fmla="*/ 13 w 15"/>
                  <a:gd name="T9" fmla="*/ 25 h 28"/>
                  <a:gd name="T10" fmla="*/ 14 w 15"/>
                  <a:gd name="T11" fmla="*/ 24 h 28"/>
                  <a:gd name="T12" fmla="*/ 15 w 15"/>
                  <a:gd name="T13" fmla="*/ 21 h 28"/>
                  <a:gd name="T14" fmla="*/ 15 w 15"/>
                  <a:gd name="T15" fmla="*/ 18 h 28"/>
                  <a:gd name="T16" fmla="*/ 14 w 15"/>
                  <a:gd name="T17" fmla="*/ 16 h 28"/>
                  <a:gd name="T18" fmla="*/ 12 w 15"/>
                  <a:gd name="T19" fmla="*/ 14 h 28"/>
                  <a:gd name="T20" fmla="*/ 9 w 15"/>
                  <a:gd name="T21" fmla="*/ 11 h 28"/>
                  <a:gd name="T22" fmla="*/ 8 w 15"/>
                  <a:gd name="T23" fmla="*/ 10 h 28"/>
                  <a:gd name="T24" fmla="*/ 5 w 15"/>
                  <a:gd name="T25" fmla="*/ 8 h 28"/>
                  <a:gd name="T26" fmla="*/ 4 w 15"/>
                  <a:gd name="T27" fmla="*/ 6 h 28"/>
                  <a:gd name="T28" fmla="*/ 4 w 15"/>
                  <a:gd name="T29" fmla="*/ 5 h 28"/>
                  <a:gd name="T30" fmla="*/ 5 w 15"/>
                  <a:gd name="T31" fmla="*/ 4 h 28"/>
                  <a:gd name="T32" fmla="*/ 5 w 15"/>
                  <a:gd name="T33" fmla="*/ 3 h 28"/>
                  <a:gd name="T34" fmla="*/ 7 w 15"/>
                  <a:gd name="T35" fmla="*/ 2 h 28"/>
                  <a:gd name="T36" fmla="*/ 9 w 15"/>
                  <a:gd name="T37" fmla="*/ 1 h 28"/>
                  <a:gd name="T38" fmla="*/ 10 w 15"/>
                  <a:gd name="T39" fmla="*/ 2 h 28"/>
                  <a:gd name="T40" fmla="*/ 11 w 15"/>
                  <a:gd name="T41" fmla="*/ 2 h 28"/>
                  <a:gd name="T42" fmla="*/ 12 w 15"/>
                  <a:gd name="T43" fmla="*/ 3 h 28"/>
                  <a:gd name="T44" fmla="*/ 13 w 15"/>
                  <a:gd name="T45" fmla="*/ 3 h 28"/>
                  <a:gd name="T46" fmla="*/ 13 w 15"/>
                  <a:gd name="T47" fmla="*/ 5 h 28"/>
                  <a:gd name="T48" fmla="*/ 14 w 15"/>
                  <a:gd name="T49" fmla="*/ 6 h 28"/>
                  <a:gd name="T50" fmla="*/ 14 w 15"/>
                  <a:gd name="T51" fmla="*/ 5 h 28"/>
                  <a:gd name="T52" fmla="*/ 14 w 15"/>
                  <a:gd name="T53" fmla="*/ 1 h 28"/>
                  <a:gd name="T54" fmla="*/ 14 w 15"/>
                  <a:gd name="T55" fmla="*/ 0 h 28"/>
                  <a:gd name="T56" fmla="*/ 9 w 15"/>
                  <a:gd name="T57" fmla="*/ 0 h 28"/>
                  <a:gd name="T58" fmla="*/ 6 w 15"/>
                  <a:gd name="T59" fmla="*/ 0 h 28"/>
                  <a:gd name="T60" fmla="*/ 4 w 15"/>
                  <a:gd name="T61" fmla="*/ 1 h 28"/>
                  <a:gd name="T62" fmla="*/ 3 w 15"/>
                  <a:gd name="T63" fmla="*/ 2 h 28"/>
                  <a:gd name="T64" fmla="*/ 2 w 15"/>
                  <a:gd name="T65" fmla="*/ 3 h 28"/>
                  <a:gd name="T66" fmla="*/ 1 w 15"/>
                  <a:gd name="T67" fmla="*/ 4 h 28"/>
                  <a:gd name="T68" fmla="*/ 1 w 15"/>
                  <a:gd name="T69" fmla="*/ 5 h 28"/>
                  <a:gd name="T70" fmla="*/ 1 w 15"/>
                  <a:gd name="T71" fmla="*/ 7 h 28"/>
                  <a:gd name="T72" fmla="*/ 1 w 15"/>
                  <a:gd name="T73" fmla="*/ 9 h 28"/>
                  <a:gd name="T74" fmla="*/ 2 w 15"/>
                  <a:gd name="T75" fmla="*/ 11 h 28"/>
                  <a:gd name="T76" fmla="*/ 4 w 15"/>
                  <a:gd name="T77" fmla="*/ 13 h 28"/>
                  <a:gd name="T78" fmla="*/ 6 w 15"/>
                  <a:gd name="T79" fmla="*/ 15 h 28"/>
                  <a:gd name="T80" fmla="*/ 8 w 15"/>
                  <a:gd name="T81" fmla="*/ 17 h 28"/>
                  <a:gd name="T82" fmla="*/ 11 w 15"/>
                  <a:gd name="T83" fmla="*/ 20 h 28"/>
                  <a:gd name="T84" fmla="*/ 11 w 15"/>
                  <a:gd name="T85" fmla="*/ 22 h 28"/>
                  <a:gd name="T86" fmla="*/ 11 w 15"/>
                  <a:gd name="T87" fmla="*/ 24 h 28"/>
                  <a:gd name="T88" fmla="*/ 10 w 15"/>
                  <a:gd name="T89" fmla="*/ 25 h 28"/>
                  <a:gd name="T90" fmla="*/ 9 w 15"/>
                  <a:gd name="T91" fmla="*/ 26 h 28"/>
                  <a:gd name="T92" fmla="*/ 6 w 15"/>
                  <a:gd name="T93" fmla="*/ 27 h 28"/>
                  <a:gd name="T94" fmla="*/ 3 w 15"/>
                  <a:gd name="T95" fmla="*/ 26 h 28"/>
                  <a:gd name="T96" fmla="*/ 2 w 15"/>
                  <a:gd name="T97" fmla="*/ 25 h 28"/>
                  <a:gd name="T98" fmla="*/ 2 w 15"/>
                  <a:gd name="T99" fmla="*/ 24 h 28"/>
                  <a:gd name="T100" fmla="*/ 1 w 15"/>
                  <a:gd name="T101" fmla="*/ 23 h 28"/>
                  <a:gd name="T102" fmla="*/ 1 w 15"/>
                  <a:gd name="T103" fmla="*/ 21 h 28"/>
                  <a:gd name="T104" fmla="*/ 1 w 15"/>
                  <a:gd name="T105" fmla="*/ 20 h 28"/>
                  <a:gd name="T106" fmla="*/ 0 w 15"/>
                  <a:gd name="T107" fmla="*/ 21 h 28"/>
                  <a:gd name="T108" fmla="*/ 0 w 15"/>
                  <a:gd name="T109" fmla="*/ 26 h 28"/>
                  <a:gd name="T110" fmla="*/ 0 w 15"/>
                  <a:gd name="T111" fmla="*/ 27 h 28"/>
                  <a:gd name="T112" fmla="*/ 1 w 15"/>
                  <a:gd name="T113" fmla="*/ 27 h 28"/>
                  <a:gd name="T114" fmla="*/ 3 w 15"/>
                  <a:gd name="T115" fmla="*/ 28 h 28"/>
                  <a:gd name="T116" fmla="*/ 6 w 15"/>
                  <a:gd name="T117" fmla="*/ 28 h 2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5" h="28">
                    <a:moveTo>
                      <a:pt x="6" y="28"/>
                    </a:moveTo>
                    <a:lnTo>
                      <a:pt x="9" y="28"/>
                    </a:lnTo>
                    <a:lnTo>
                      <a:pt x="10" y="28"/>
                    </a:lnTo>
                    <a:lnTo>
                      <a:pt x="12" y="27"/>
                    </a:lnTo>
                    <a:lnTo>
                      <a:pt x="13" y="25"/>
                    </a:lnTo>
                    <a:lnTo>
                      <a:pt x="14" y="24"/>
                    </a:lnTo>
                    <a:lnTo>
                      <a:pt x="15" y="21"/>
                    </a:lnTo>
                    <a:lnTo>
                      <a:pt x="15" y="18"/>
                    </a:lnTo>
                    <a:lnTo>
                      <a:pt x="14" y="16"/>
                    </a:lnTo>
                    <a:lnTo>
                      <a:pt x="12" y="14"/>
                    </a:lnTo>
                    <a:lnTo>
                      <a:pt x="9" y="11"/>
                    </a:lnTo>
                    <a:lnTo>
                      <a:pt x="8" y="10"/>
                    </a:lnTo>
                    <a:lnTo>
                      <a:pt x="5" y="8"/>
                    </a:lnTo>
                    <a:lnTo>
                      <a:pt x="4" y="6"/>
                    </a:lnTo>
                    <a:lnTo>
                      <a:pt x="4" y="5"/>
                    </a:lnTo>
                    <a:lnTo>
                      <a:pt x="5" y="4"/>
                    </a:lnTo>
                    <a:lnTo>
                      <a:pt x="5" y="3"/>
                    </a:lnTo>
                    <a:lnTo>
                      <a:pt x="7" y="2"/>
                    </a:lnTo>
                    <a:lnTo>
                      <a:pt x="9" y="1"/>
                    </a:lnTo>
                    <a:lnTo>
                      <a:pt x="10" y="2"/>
                    </a:lnTo>
                    <a:lnTo>
                      <a:pt x="11" y="2"/>
                    </a:lnTo>
                    <a:lnTo>
                      <a:pt x="12" y="3"/>
                    </a:lnTo>
                    <a:lnTo>
                      <a:pt x="13" y="3"/>
                    </a:lnTo>
                    <a:lnTo>
                      <a:pt x="13" y="5"/>
                    </a:lnTo>
                    <a:lnTo>
                      <a:pt x="14" y="6"/>
                    </a:lnTo>
                    <a:lnTo>
                      <a:pt x="14" y="5"/>
                    </a:lnTo>
                    <a:lnTo>
                      <a:pt x="14" y="1"/>
                    </a:lnTo>
                    <a:lnTo>
                      <a:pt x="14" y="0"/>
                    </a:lnTo>
                    <a:lnTo>
                      <a:pt x="9" y="0"/>
                    </a:lnTo>
                    <a:lnTo>
                      <a:pt x="6" y="0"/>
                    </a:lnTo>
                    <a:lnTo>
                      <a:pt x="4" y="1"/>
                    </a:lnTo>
                    <a:lnTo>
                      <a:pt x="3" y="2"/>
                    </a:lnTo>
                    <a:lnTo>
                      <a:pt x="2" y="3"/>
                    </a:lnTo>
                    <a:lnTo>
                      <a:pt x="1" y="4"/>
                    </a:lnTo>
                    <a:lnTo>
                      <a:pt x="1" y="5"/>
                    </a:lnTo>
                    <a:lnTo>
                      <a:pt x="1" y="7"/>
                    </a:lnTo>
                    <a:lnTo>
                      <a:pt x="1" y="9"/>
                    </a:lnTo>
                    <a:lnTo>
                      <a:pt x="2" y="11"/>
                    </a:lnTo>
                    <a:lnTo>
                      <a:pt x="4" y="13"/>
                    </a:lnTo>
                    <a:lnTo>
                      <a:pt x="6" y="15"/>
                    </a:lnTo>
                    <a:lnTo>
                      <a:pt x="8" y="17"/>
                    </a:lnTo>
                    <a:lnTo>
                      <a:pt x="11" y="20"/>
                    </a:lnTo>
                    <a:lnTo>
                      <a:pt x="11" y="22"/>
                    </a:lnTo>
                    <a:lnTo>
                      <a:pt x="11" y="24"/>
                    </a:lnTo>
                    <a:lnTo>
                      <a:pt x="10" y="25"/>
                    </a:lnTo>
                    <a:lnTo>
                      <a:pt x="9" y="26"/>
                    </a:lnTo>
                    <a:lnTo>
                      <a:pt x="6" y="27"/>
                    </a:lnTo>
                    <a:lnTo>
                      <a:pt x="3" y="26"/>
                    </a:lnTo>
                    <a:lnTo>
                      <a:pt x="2" y="25"/>
                    </a:lnTo>
                    <a:lnTo>
                      <a:pt x="2" y="24"/>
                    </a:lnTo>
                    <a:lnTo>
                      <a:pt x="1" y="23"/>
                    </a:lnTo>
                    <a:lnTo>
                      <a:pt x="1" y="21"/>
                    </a:lnTo>
                    <a:lnTo>
                      <a:pt x="1" y="20"/>
                    </a:lnTo>
                    <a:lnTo>
                      <a:pt x="0" y="21"/>
                    </a:lnTo>
                    <a:lnTo>
                      <a:pt x="0" y="26"/>
                    </a:lnTo>
                    <a:lnTo>
                      <a:pt x="0" y="27"/>
                    </a:lnTo>
                    <a:lnTo>
                      <a:pt x="1" y="27"/>
                    </a:lnTo>
                    <a:lnTo>
                      <a:pt x="3" y="28"/>
                    </a:lnTo>
                    <a:lnTo>
                      <a:pt x="6" y="28"/>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70" name="Freeform 166"/>
              <p:cNvSpPr>
                <a:spLocks noChangeAspect="1"/>
              </p:cNvSpPr>
              <p:nvPr/>
            </p:nvSpPr>
            <p:spPr bwMode="auto">
              <a:xfrm>
                <a:off x="2452" y="2865"/>
                <a:ext cx="25" cy="28"/>
              </a:xfrm>
              <a:custGeom>
                <a:avLst/>
                <a:gdLst>
                  <a:gd name="T0" fmla="*/ 10 w 25"/>
                  <a:gd name="T1" fmla="*/ 17 h 28"/>
                  <a:gd name="T2" fmla="*/ 10 w 25"/>
                  <a:gd name="T3" fmla="*/ 25 h 28"/>
                  <a:gd name="T4" fmla="*/ 10 w 25"/>
                  <a:gd name="T5" fmla="*/ 26 h 28"/>
                  <a:gd name="T6" fmla="*/ 9 w 25"/>
                  <a:gd name="T7" fmla="*/ 27 h 28"/>
                  <a:gd name="T8" fmla="*/ 8 w 25"/>
                  <a:gd name="T9" fmla="*/ 27 h 28"/>
                  <a:gd name="T10" fmla="*/ 7 w 25"/>
                  <a:gd name="T11" fmla="*/ 27 h 28"/>
                  <a:gd name="T12" fmla="*/ 8 w 25"/>
                  <a:gd name="T13" fmla="*/ 28 h 28"/>
                  <a:gd name="T14" fmla="*/ 12 w 25"/>
                  <a:gd name="T15" fmla="*/ 28 h 28"/>
                  <a:gd name="T16" fmla="*/ 18 w 25"/>
                  <a:gd name="T17" fmla="*/ 28 h 28"/>
                  <a:gd name="T18" fmla="*/ 19 w 25"/>
                  <a:gd name="T19" fmla="*/ 27 h 28"/>
                  <a:gd name="T20" fmla="*/ 18 w 25"/>
                  <a:gd name="T21" fmla="*/ 27 h 28"/>
                  <a:gd name="T22" fmla="*/ 16 w 25"/>
                  <a:gd name="T23" fmla="*/ 27 h 28"/>
                  <a:gd name="T24" fmla="*/ 15 w 25"/>
                  <a:gd name="T25" fmla="*/ 26 h 28"/>
                  <a:gd name="T26" fmla="*/ 15 w 25"/>
                  <a:gd name="T27" fmla="*/ 25 h 28"/>
                  <a:gd name="T28" fmla="*/ 15 w 25"/>
                  <a:gd name="T29" fmla="*/ 17 h 28"/>
                  <a:gd name="T30" fmla="*/ 15 w 25"/>
                  <a:gd name="T31" fmla="*/ 2 h 28"/>
                  <a:gd name="T32" fmla="*/ 19 w 25"/>
                  <a:gd name="T33" fmla="*/ 2 h 28"/>
                  <a:gd name="T34" fmla="*/ 21 w 25"/>
                  <a:gd name="T35" fmla="*/ 3 h 28"/>
                  <a:gd name="T36" fmla="*/ 23 w 25"/>
                  <a:gd name="T37" fmla="*/ 3 h 28"/>
                  <a:gd name="T38" fmla="*/ 23 w 25"/>
                  <a:gd name="T39" fmla="*/ 4 h 28"/>
                  <a:gd name="T40" fmla="*/ 24 w 25"/>
                  <a:gd name="T41" fmla="*/ 5 h 28"/>
                  <a:gd name="T42" fmla="*/ 24 w 25"/>
                  <a:gd name="T43" fmla="*/ 6 h 28"/>
                  <a:gd name="T44" fmla="*/ 24 w 25"/>
                  <a:gd name="T45" fmla="*/ 5 h 28"/>
                  <a:gd name="T46" fmla="*/ 25 w 25"/>
                  <a:gd name="T47" fmla="*/ 1 h 28"/>
                  <a:gd name="T48" fmla="*/ 24 w 25"/>
                  <a:gd name="T49" fmla="*/ 0 h 28"/>
                  <a:gd name="T50" fmla="*/ 21 w 25"/>
                  <a:gd name="T51" fmla="*/ 0 h 28"/>
                  <a:gd name="T52" fmla="*/ 6 w 25"/>
                  <a:gd name="T53" fmla="*/ 0 h 28"/>
                  <a:gd name="T54" fmla="*/ 3 w 25"/>
                  <a:gd name="T55" fmla="*/ 0 h 28"/>
                  <a:gd name="T56" fmla="*/ 2 w 25"/>
                  <a:gd name="T57" fmla="*/ 0 h 28"/>
                  <a:gd name="T58" fmla="*/ 1 w 25"/>
                  <a:gd name="T59" fmla="*/ 0 h 28"/>
                  <a:gd name="T60" fmla="*/ 1 w 25"/>
                  <a:gd name="T61" fmla="*/ 1 h 28"/>
                  <a:gd name="T62" fmla="*/ 0 w 25"/>
                  <a:gd name="T63" fmla="*/ 5 h 28"/>
                  <a:gd name="T64" fmla="*/ 1 w 25"/>
                  <a:gd name="T65" fmla="*/ 5 h 28"/>
                  <a:gd name="T66" fmla="*/ 1 w 25"/>
                  <a:gd name="T67" fmla="*/ 4 h 28"/>
                  <a:gd name="T68" fmla="*/ 2 w 25"/>
                  <a:gd name="T69" fmla="*/ 3 h 28"/>
                  <a:gd name="T70" fmla="*/ 5 w 25"/>
                  <a:gd name="T71" fmla="*/ 3 h 28"/>
                  <a:gd name="T72" fmla="*/ 10 w 25"/>
                  <a:gd name="T73" fmla="*/ 2 h 28"/>
                  <a:gd name="T74" fmla="*/ 10 w 25"/>
                  <a:gd name="T75" fmla="*/ 17 h 2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5" h="28">
                    <a:moveTo>
                      <a:pt x="10" y="17"/>
                    </a:moveTo>
                    <a:lnTo>
                      <a:pt x="10" y="25"/>
                    </a:lnTo>
                    <a:lnTo>
                      <a:pt x="10" y="26"/>
                    </a:lnTo>
                    <a:lnTo>
                      <a:pt x="9" y="27"/>
                    </a:lnTo>
                    <a:lnTo>
                      <a:pt x="8" y="27"/>
                    </a:lnTo>
                    <a:lnTo>
                      <a:pt x="7" y="27"/>
                    </a:lnTo>
                    <a:lnTo>
                      <a:pt x="8" y="28"/>
                    </a:lnTo>
                    <a:lnTo>
                      <a:pt x="12" y="28"/>
                    </a:lnTo>
                    <a:lnTo>
                      <a:pt x="18" y="28"/>
                    </a:lnTo>
                    <a:lnTo>
                      <a:pt x="19" y="27"/>
                    </a:lnTo>
                    <a:lnTo>
                      <a:pt x="18" y="27"/>
                    </a:lnTo>
                    <a:lnTo>
                      <a:pt x="16" y="27"/>
                    </a:lnTo>
                    <a:lnTo>
                      <a:pt x="15" y="26"/>
                    </a:lnTo>
                    <a:lnTo>
                      <a:pt x="15" y="25"/>
                    </a:lnTo>
                    <a:lnTo>
                      <a:pt x="15" y="17"/>
                    </a:lnTo>
                    <a:lnTo>
                      <a:pt x="15" y="2"/>
                    </a:lnTo>
                    <a:lnTo>
                      <a:pt x="19" y="2"/>
                    </a:lnTo>
                    <a:lnTo>
                      <a:pt x="21" y="3"/>
                    </a:lnTo>
                    <a:lnTo>
                      <a:pt x="23" y="3"/>
                    </a:lnTo>
                    <a:lnTo>
                      <a:pt x="23" y="4"/>
                    </a:lnTo>
                    <a:lnTo>
                      <a:pt x="24" y="5"/>
                    </a:lnTo>
                    <a:lnTo>
                      <a:pt x="24" y="6"/>
                    </a:lnTo>
                    <a:lnTo>
                      <a:pt x="24" y="5"/>
                    </a:lnTo>
                    <a:lnTo>
                      <a:pt x="25" y="1"/>
                    </a:lnTo>
                    <a:lnTo>
                      <a:pt x="24" y="0"/>
                    </a:lnTo>
                    <a:lnTo>
                      <a:pt x="21" y="0"/>
                    </a:lnTo>
                    <a:lnTo>
                      <a:pt x="6" y="0"/>
                    </a:lnTo>
                    <a:lnTo>
                      <a:pt x="3" y="0"/>
                    </a:lnTo>
                    <a:lnTo>
                      <a:pt x="2" y="0"/>
                    </a:lnTo>
                    <a:lnTo>
                      <a:pt x="1" y="0"/>
                    </a:lnTo>
                    <a:lnTo>
                      <a:pt x="1" y="1"/>
                    </a:lnTo>
                    <a:lnTo>
                      <a:pt x="0" y="5"/>
                    </a:lnTo>
                    <a:lnTo>
                      <a:pt x="1" y="5"/>
                    </a:lnTo>
                    <a:lnTo>
                      <a:pt x="1" y="4"/>
                    </a:lnTo>
                    <a:lnTo>
                      <a:pt x="2" y="3"/>
                    </a:lnTo>
                    <a:lnTo>
                      <a:pt x="5" y="3"/>
                    </a:lnTo>
                    <a:lnTo>
                      <a:pt x="10" y="2"/>
                    </a:lnTo>
                    <a:lnTo>
                      <a:pt x="10" y="17"/>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71" name="Freeform 167"/>
              <p:cNvSpPr>
                <a:spLocks noChangeAspect="1" noEditPoints="1"/>
              </p:cNvSpPr>
              <p:nvPr/>
            </p:nvSpPr>
            <p:spPr bwMode="auto">
              <a:xfrm>
                <a:off x="2481" y="2865"/>
                <a:ext cx="29" cy="28"/>
              </a:xfrm>
              <a:custGeom>
                <a:avLst/>
                <a:gdLst>
                  <a:gd name="T0" fmla="*/ 4 w 29"/>
                  <a:gd name="T1" fmla="*/ 17 h 28"/>
                  <a:gd name="T2" fmla="*/ 4 w 29"/>
                  <a:gd name="T3" fmla="*/ 25 h 28"/>
                  <a:gd name="T4" fmla="*/ 3 w 29"/>
                  <a:gd name="T5" fmla="*/ 26 h 28"/>
                  <a:gd name="T6" fmla="*/ 3 w 29"/>
                  <a:gd name="T7" fmla="*/ 27 h 28"/>
                  <a:gd name="T8" fmla="*/ 1 w 29"/>
                  <a:gd name="T9" fmla="*/ 27 h 28"/>
                  <a:gd name="T10" fmla="*/ 1 w 29"/>
                  <a:gd name="T11" fmla="*/ 28 h 28"/>
                  <a:gd name="T12" fmla="*/ 6 w 29"/>
                  <a:gd name="T13" fmla="*/ 28 h 28"/>
                  <a:gd name="T14" fmla="*/ 11 w 29"/>
                  <a:gd name="T15" fmla="*/ 28 h 28"/>
                  <a:gd name="T16" fmla="*/ 12 w 29"/>
                  <a:gd name="T17" fmla="*/ 27 h 28"/>
                  <a:gd name="T18" fmla="*/ 10 w 29"/>
                  <a:gd name="T19" fmla="*/ 27 h 28"/>
                  <a:gd name="T20" fmla="*/ 9 w 29"/>
                  <a:gd name="T21" fmla="*/ 26 h 28"/>
                  <a:gd name="T22" fmla="*/ 8 w 29"/>
                  <a:gd name="T23" fmla="*/ 25 h 28"/>
                  <a:gd name="T24" fmla="*/ 8 w 29"/>
                  <a:gd name="T25" fmla="*/ 17 h 28"/>
                  <a:gd name="T26" fmla="*/ 8 w 29"/>
                  <a:gd name="T27" fmla="*/ 16 h 28"/>
                  <a:gd name="T28" fmla="*/ 12 w 29"/>
                  <a:gd name="T29" fmla="*/ 17 h 28"/>
                  <a:gd name="T30" fmla="*/ 16 w 29"/>
                  <a:gd name="T31" fmla="*/ 22 h 28"/>
                  <a:gd name="T32" fmla="*/ 19 w 29"/>
                  <a:gd name="T33" fmla="*/ 25 h 28"/>
                  <a:gd name="T34" fmla="*/ 21 w 29"/>
                  <a:gd name="T35" fmla="*/ 27 h 28"/>
                  <a:gd name="T36" fmla="*/ 22 w 29"/>
                  <a:gd name="T37" fmla="*/ 28 h 28"/>
                  <a:gd name="T38" fmla="*/ 25 w 29"/>
                  <a:gd name="T39" fmla="*/ 28 h 28"/>
                  <a:gd name="T40" fmla="*/ 28 w 29"/>
                  <a:gd name="T41" fmla="*/ 28 h 28"/>
                  <a:gd name="T42" fmla="*/ 29 w 29"/>
                  <a:gd name="T43" fmla="*/ 27 h 28"/>
                  <a:gd name="T44" fmla="*/ 28 w 29"/>
                  <a:gd name="T45" fmla="*/ 27 h 28"/>
                  <a:gd name="T46" fmla="*/ 27 w 29"/>
                  <a:gd name="T47" fmla="*/ 27 h 28"/>
                  <a:gd name="T48" fmla="*/ 26 w 29"/>
                  <a:gd name="T49" fmla="*/ 27 h 28"/>
                  <a:gd name="T50" fmla="*/ 23 w 29"/>
                  <a:gd name="T51" fmla="*/ 25 h 28"/>
                  <a:gd name="T52" fmla="*/ 15 w 29"/>
                  <a:gd name="T53" fmla="*/ 15 h 28"/>
                  <a:gd name="T54" fmla="*/ 18 w 29"/>
                  <a:gd name="T55" fmla="*/ 13 h 28"/>
                  <a:gd name="T56" fmla="*/ 19 w 29"/>
                  <a:gd name="T57" fmla="*/ 11 h 28"/>
                  <a:gd name="T58" fmla="*/ 20 w 29"/>
                  <a:gd name="T59" fmla="*/ 9 h 28"/>
                  <a:gd name="T60" fmla="*/ 20 w 29"/>
                  <a:gd name="T61" fmla="*/ 7 h 28"/>
                  <a:gd name="T62" fmla="*/ 20 w 29"/>
                  <a:gd name="T63" fmla="*/ 5 h 28"/>
                  <a:gd name="T64" fmla="*/ 19 w 29"/>
                  <a:gd name="T65" fmla="*/ 4 h 28"/>
                  <a:gd name="T66" fmla="*/ 18 w 29"/>
                  <a:gd name="T67" fmla="*/ 2 h 28"/>
                  <a:gd name="T68" fmla="*/ 16 w 29"/>
                  <a:gd name="T69" fmla="*/ 1 h 28"/>
                  <a:gd name="T70" fmla="*/ 15 w 29"/>
                  <a:gd name="T71" fmla="*/ 1 h 28"/>
                  <a:gd name="T72" fmla="*/ 11 w 29"/>
                  <a:gd name="T73" fmla="*/ 0 h 28"/>
                  <a:gd name="T74" fmla="*/ 6 w 29"/>
                  <a:gd name="T75" fmla="*/ 0 h 28"/>
                  <a:gd name="T76" fmla="*/ 1 w 29"/>
                  <a:gd name="T77" fmla="*/ 0 h 28"/>
                  <a:gd name="T78" fmla="*/ 0 w 29"/>
                  <a:gd name="T79" fmla="*/ 1 h 28"/>
                  <a:gd name="T80" fmla="*/ 1 w 29"/>
                  <a:gd name="T81" fmla="*/ 1 h 28"/>
                  <a:gd name="T82" fmla="*/ 2 w 29"/>
                  <a:gd name="T83" fmla="*/ 1 h 28"/>
                  <a:gd name="T84" fmla="*/ 3 w 29"/>
                  <a:gd name="T85" fmla="*/ 2 h 28"/>
                  <a:gd name="T86" fmla="*/ 4 w 29"/>
                  <a:gd name="T87" fmla="*/ 3 h 28"/>
                  <a:gd name="T88" fmla="*/ 4 w 29"/>
                  <a:gd name="T89" fmla="*/ 11 h 28"/>
                  <a:gd name="T90" fmla="*/ 4 w 29"/>
                  <a:gd name="T91" fmla="*/ 17 h 28"/>
                  <a:gd name="T92" fmla="*/ 8 w 29"/>
                  <a:gd name="T93" fmla="*/ 3 h 28"/>
                  <a:gd name="T94" fmla="*/ 8 w 29"/>
                  <a:gd name="T95" fmla="*/ 2 h 28"/>
                  <a:gd name="T96" fmla="*/ 10 w 29"/>
                  <a:gd name="T97" fmla="*/ 2 h 28"/>
                  <a:gd name="T98" fmla="*/ 12 w 29"/>
                  <a:gd name="T99" fmla="*/ 2 h 28"/>
                  <a:gd name="T100" fmla="*/ 14 w 29"/>
                  <a:gd name="T101" fmla="*/ 3 h 28"/>
                  <a:gd name="T102" fmla="*/ 15 w 29"/>
                  <a:gd name="T103" fmla="*/ 5 h 28"/>
                  <a:gd name="T104" fmla="*/ 16 w 29"/>
                  <a:gd name="T105" fmla="*/ 9 h 28"/>
                  <a:gd name="T106" fmla="*/ 16 w 29"/>
                  <a:gd name="T107" fmla="*/ 11 h 28"/>
                  <a:gd name="T108" fmla="*/ 15 w 29"/>
                  <a:gd name="T109" fmla="*/ 12 h 28"/>
                  <a:gd name="T110" fmla="*/ 14 w 29"/>
                  <a:gd name="T111" fmla="*/ 14 h 28"/>
                  <a:gd name="T112" fmla="*/ 13 w 29"/>
                  <a:gd name="T113" fmla="*/ 15 h 28"/>
                  <a:gd name="T114" fmla="*/ 11 w 29"/>
                  <a:gd name="T115" fmla="*/ 15 h 28"/>
                  <a:gd name="T116" fmla="*/ 8 w 29"/>
                  <a:gd name="T117" fmla="*/ 14 h 28"/>
                  <a:gd name="T118" fmla="*/ 8 w 29"/>
                  <a:gd name="T119" fmla="*/ 3 h 2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9" h="28">
                    <a:moveTo>
                      <a:pt x="4" y="17"/>
                    </a:moveTo>
                    <a:lnTo>
                      <a:pt x="4" y="25"/>
                    </a:lnTo>
                    <a:lnTo>
                      <a:pt x="3" y="26"/>
                    </a:lnTo>
                    <a:lnTo>
                      <a:pt x="3" y="27"/>
                    </a:lnTo>
                    <a:lnTo>
                      <a:pt x="1" y="27"/>
                    </a:lnTo>
                    <a:lnTo>
                      <a:pt x="1" y="28"/>
                    </a:lnTo>
                    <a:lnTo>
                      <a:pt x="6" y="28"/>
                    </a:lnTo>
                    <a:lnTo>
                      <a:pt x="11" y="28"/>
                    </a:lnTo>
                    <a:lnTo>
                      <a:pt x="12" y="27"/>
                    </a:lnTo>
                    <a:lnTo>
                      <a:pt x="10" y="27"/>
                    </a:lnTo>
                    <a:lnTo>
                      <a:pt x="9" y="26"/>
                    </a:lnTo>
                    <a:lnTo>
                      <a:pt x="8" y="25"/>
                    </a:lnTo>
                    <a:lnTo>
                      <a:pt x="8" y="17"/>
                    </a:lnTo>
                    <a:lnTo>
                      <a:pt x="8" y="16"/>
                    </a:lnTo>
                    <a:lnTo>
                      <a:pt x="12" y="17"/>
                    </a:lnTo>
                    <a:lnTo>
                      <a:pt x="16" y="22"/>
                    </a:lnTo>
                    <a:lnTo>
                      <a:pt x="19" y="25"/>
                    </a:lnTo>
                    <a:lnTo>
                      <a:pt x="21" y="27"/>
                    </a:lnTo>
                    <a:lnTo>
                      <a:pt x="22" y="28"/>
                    </a:lnTo>
                    <a:lnTo>
                      <a:pt x="25" y="28"/>
                    </a:lnTo>
                    <a:lnTo>
                      <a:pt x="28" y="28"/>
                    </a:lnTo>
                    <a:lnTo>
                      <a:pt x="29" y="27"/>
                    </a:lnTo>
                    <a:lnTo>
                      <a:pt x="28" y="27"/>
                    </a:lnTo>
                    <a:lnTo>
                      <a:pt x="27" y="27"/>
                    </a:lnTo>
                    <a:lnTo>
                      <a:pt x="26" y="27"/>
                    </a:lnTo>
                    <a:lnTo>
                      <a:pt x="23" y="25"/>
                    </a:lnTo>
                    <a:lnTo>
                      <a:pt x="15" y="15"/>
                    </a:lnTo>
                    <a:lnTo>
                      <a:pt x="18" y="13"/>
                    </a:lnTo>
                    <a:lnTo>
                      <a:pt x="19" y="11"/>
                    </a:lnTo>
                    <a:lnTo>
                      <a:pt x="20" y="9"/>
                    </a:lnTo>
                    <a:lnTo>
                      <a:pt x="20" y="7"/>
                    </a:lnTo>
                    <a:lnTo>
                      <a:pt x="20" y="5"/>
                    </a:lnTo>
                    <a:lnTo>
                      <a:pt x="19" y="4"/>
                    </a:lnTo>
                    <a:lnTo>
                      <a:pt x="18" y="2"/>
                    </a:lnTo>
                    <a:lnTo>
                      <a:pt x="16" y="1"/>
                    </a:lnTo>
                    <a:lnTo>
                      <a:pt x="15" y="1"/>
                    </a:lnTo>
                    <a:lnTo>
                      <a:pt x="11" y="0"/>
                    </a:lnTo>
                    <a:lnTo>
                      <a:pt x="6" y="0"/>
                    </a:lnTo>
                    <a:lnTo>
                      <a:pt x="1" y="0"/>
                    </a:lnTo>
                    <a:lnTo>
                      <a:pt x="0" y="1"/>
                    </a:lnTo>
                    <a:lnTo>
                      <a:pt x="1" y="1"/>
                    </a:lnTo>
                    <a:lnTo>
                      <a:pt x="2" y="1"/>
                    </a:lnTo>
                    <a:lnTo>
                      <a:pt x="3" y="2"/>
                    </a:lnTo>
                    <a:lnTo>
                      <a:pt x="4" y="3"/>
                    </a:lnTo>
                    <a:lnTo>
                      <a:pt x="4" y="11"/>
                    </a:lnTo>
                    <a:lnTo>
                      <a:pt x="4" y="17"/>
                    </a:lnTo>
                    <a:close/>
                    <a:moveTo>
                      <a:pt x="8" y="3"/>
                    </a:moveTo>
                    <a:lnTo>
                      <a:pt x="8" y="2"/>
                    </a:lnTo>
                    <a:lnTo>
                      <a:pt x="10" y="2"/>
                    </a:lnTo>
                    <a:lnTo>
                      <a:pt x="12" y="2"/>
                    </a:lnTo>
                    <a:lnTo>
                      <a:pt x="14" y="3"/>
                    </a:lnTo>
                    <a:lnTo>
                      <a:pt x="15" y="5"/>
                    </a:lnTo>
                    <a:lnTo>
                      <a:pt x="16" y="9"/>
                    </a:lnTo>
                    <a:lnTo>
                      <a:pt x="16" y="11"/>
                    </a:lnTo>
                    <a:lnTo>
                      <a:pt x="15" y="12"/>
                    </a:lnTo>
                    <a:lnTo>
                      <a:pt x="14" y="14"/>
                    </a:lnTo>
                    <a:lnTo>
                      <a:pt x="13" y="15"/>
                    </a:lnTo>
                    <a:lnTo>
                      <a:pt x="11" y="15"/>
                    </a:lnTo>
                    <a:lnTo>
                      <a:pt x="8" y="14"/>
                    </a:lnTo>
                    <a:lnTo>
                      <a:pt x="8" y="3"/>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72" name="Freeform 168"/>
              <p:cNvSpPr>
                <a:spLocks noChangeAspect="1" noEditPoints="1"/>
              </p:cNvSpPr>
              <p:nvPr/>
            </p:nvSpPr>
            <p:spPr bwMode="auto">
              <a:xfrm>
                <a:off x="2506" y="2865"/>
                <a:ext cx="30" cy="28"/>
              </a:xfrm>
              <a:custGeom>
                <a:avLst/>
                <a:gdLst>
                  <a:gd name="T0" fmla="*/ 18 w 30"/>
                  <a:gd name="T1" fmla="*/ 18 h 28"/>
                  <a:gd name="T2" fmla="*/ 18 w 30"/>
                  <a:gd name="T3" fmla="*/ 19 h 28"/>
                  <a:gd name="T4" fmla="*/ 21 w 30"/>
                  <a:gd name="T5" fmla="*/ 26 h 28"/>
                  <a:gd name="T6" fmla="*/ 21 w 30"/>
                  <a:gd name="T7" fmla="*/ 27 h 28"/>
                  <a:gd name="T8" fmla="*/ 20 w 30"/>
                  <a:gd name="T9" fmla="*/ 27 h 28"/>
                  <a:gd name="T10" fmla="*/ 21 w 30"/>
                  <a:gd name="T11" fmla="*/ 28 h 28"/>
                  <a:gd name="T12" fmla="*/ 28 w 30"/>
                  <a:gd name="T13" fmla="*/ 28 h 28"/>
                  <a:gd name="T14" fmla="*/ 30 w 30"/>
                  <a:gd name="T15" fmla="*/ 27 h 28"/>
                  <a:gd name="T16" fmla="*/ 29 w 30"/>
                  <a:gd name="T17" fmla="*/ 27 h 28"/>
                  <a:gd name="T18" fmla="*/ 28 w 30"/>
                  <a:gd name="T19" fmla="*/ 27 h 28"/>
                  <a:gd name="T20" fmla="*/ 26 w 30"/>
                  <a:gd name="T21" fmla="*/ 26 h 28"/>
                  <a:gd name="T22" fmla="*/ 25 w 30"/>
                  <a:gd name="T23" fmla="*/ 25 h 28"/>
                  <a:gd name="T24" fmla="*/ 24 w 30"/>
                  <a:gd name="T25" fmla="*/ 23 h 28"/>
                  <a:gd name="T26" fmla="*/ 15 w 30"/>
                  <a:gd name="T27" fmla="*/ 1 h 28"/>
                  <a:gd name="T28" fmla="*/ 15 w 30"/>
                  <a:gd name="T29" fmla="*/ 0 h 28"/>
                  <a:gd name="T30" fmla="*/ 14 w 30"/>
                  <a:gd name="T31" fmla="*/ 0 h 28"/>
                  <a:gd name="T32" fmla="*/ 13 w 30"/>
                  <a:gd name="T33" fmla="*/ 1 h 28"/>
                  <a:gd name="T34" fmla="*/ 4 w 30"/>
                  <a:gd name="T35" fmla="*/ 24 h 28"/>
                  <a:gd name="T36" fmla="*/ 3 w 30"/>
                  <a:gd name="T37" fmla="*/ 26 h 28"/>
                  <a:gd name="T38" fmla="*/ 2 w 30"/>
                  <a:gd name="T39" fmla="*/ 27 h 28"/>
                  <a:gd name="T40" fmla="*/ 1 w 30"/>
                  <a:gd name="T41" fmla="*/ 27 h 28"/>
                  <a:gd name="T42" fmla="*/ 0 w 30"/>
                  <a:gd name="T43" fmla="*/ 27 h 28"/>
                  <a:gd name="T44" fmla="*/ 0 w 30"/>
                  <a:gd name="T45" fmla="*/ 28 h 28"/>
                  <a:gd name="T46" fmla="*/ 5 w 30"/>
                  <a:gd name="T47" fmla="*/ 28 h 28"/>
                  <a:gd name="T48" fmla="*/ 9 w 30"/>
                  <a:gd name="T49" fmla="*/ 28 h 28"/>
                  <a:gd name="T50" fmla="*/ 9 w 30"/>
                  <a:gd name="T51" fmla="*/ 27 h 28"/>
                  <a:gd name="T52" fmla="*/ 8 w 30"/>
                  <a:gd name="T53" fmla="*/ 27 h 28"/>
                  <a:gd name="T54" fmla="*/ 7 w 30"/>
                  <a:gd name="T55" fmla="*/ 27 h 28"/>
                  <a:gd name="T56" fmla="*/ 7 w 30"/>
                  <a:gd name="T57" fmla="*/ 26 h 28"/>
                  <a:gd name="T58" fmla="*/ 7 w 30"/>
                  <a:gd name="T59" fmla="*/ 24 h 28"/>
                  <a:gd name="T60" fmla="*/ 9 w 30"/>
                  <a:gd name="T61" fmla="*/ 19 h 28"/>
                  <a:gd name="T62" fmla="*/ 9 w 30"/>
                  <a:gd name="T63" fmla="*/ 18 h 28"/>
                  <a:gd name="T64" fmla="*/ 18 w 30"/>
                  <a:gd name="T65" fmla="*/ 18 h 28"/>
                  <a:gd name="T66" fmla="*/ 10 w 30"/>
                  <a:gd name="T67" fmla="*/ 17 h 28"/>
                  <a:gd name="T68" fmla="*/ 10 w 30"/>
                  <a:gd name="T69" fmla="*/ 16 h 28"/>
                  <a:gd name="T70" fmla="*/ 13 w 30"/>
                  <a:gd name="T71" fmla="*/ 7 h 28"/>
                  <a:gd name="T72" fmla="*/ 14 w 30"/>
                  <a:gd name="T73" fmla="*/ 7 h 28"/>
                  <a:gd name="T74" fmla="*/ 17 w 30"/>
                  <a:gd name="T75" fmla="*/ 16 h 28"/>
                  <a:gd name="T76" fmla="*/ 17 w 30"/>
                  <a:gd name="T77" fmla="*/ 17 h 28"/>
                  <a:gd name="T78" fmla="*/ 10 w 30"/>
                  <a:gd name="T79" fmla="*/ 17 h 2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0" h="28">
                    <a:moveTo>
                      <a:pt x="18" y="18"/>
                    </a:moveTo>
                    <a:lnTo>
                      <a:pt x="18" y="19"/>
                    </a:lnTo>
                    <a:lnTo>
                      <a:pt x="21" y="26"/>
                    </a:lnTo>
                    <a:lnTo>
                      <a:pt x="21" y="27"/>
                    </a:lnTo>
                    <a:lnTo>
                      <a:pt x="20" y="27"/>
                    </a:lnTo>
                    <a:lnTo>
                      <a:pt x="21" y="28"/>
                    </a:lnTo>
                    <a:lnTo>
                      <a:pt x="28" y="28"/>
                    </a:lnTo>
                    <a:lnTo>
                      <a:pt x="30" y="27"/>
                    </a:lnTo>
                    <a:lnTo>
                      <a:pt x="29" y="27"/>
                    </a:lnTo>
                    <a:lnTo>
                      <a:pt x="28" y="27"/>
                    </a:lnTo>
                    <a:lnTo>
                      <a:pt x="26" y="26"/>
                    </a:lnTo>
                    <a:lnTo>
                      <a:pt x="25" y="25"/>
                    </a:lnTo>
                    <a:lnTo>
                      <a:pt x="24" y="23"/>
                    </a:lnTo>
                    <a:lnTo>
                      <a:pt x="15" y="1"/>
                    </a:lnTo>
                    <a:lnTo>
                      <a:pt x="15" y="0"/>
                    </a:lnTo>
                    <a:lnTo>
                      <a:pt x="14" y="0"/>
                    </a:lnTo>
                    <a:lnTo>
                      <a:pt x="13" y="1"/>
                    </a:lnTo>
                    <a:lnTo>
                      <a:pt x="4" y="24"/>
                    </a:lnTo>
                    <a:lnTo>
                      <a:pt x="3" y="26"/>
                    </a:lnTo>
                    <a:lnTo>
                      <a:pt x="2" y="27"/>
                    </a:lnTo>
                    <a:lnTo>
                      <a:pt x="1" y="27"/>
                    </a:lnTo>
                    <a:lnTo>
                      <a:pt x="0" y="27"/>
                    </a:lnTo>
                    <a:lnTo>
                      <a:pt x="0" y="28"/>
                    </a:lnTo>
                    <a:lnTo>
                      <a:pt x="5" y="28"/>
                    </a:lnTo>
                    <a:lnTo>
                      <a:pt x="9" y="28"/>
                    </a:lnTo>
                    <a:lnTo>
                      <a:pt x="9" y="27"/>
                    </a:lnTo>
                    <a:lnTo>
                      <a:pt x="8" y="27"/>
                    </a:lnTo>
                    <a:lnTo>
                      <a:pt x="7" y="27"/>
                    </a:lnTo>
                    <a:lnTo>
                      <a:pt x="7" y="26"/>
                    </a:lnTo>
                    <a:lnTo>
                      <a:pt x="7" y="24"/>
                    </a:lnTo>
                    <a:lnTo>
                      <a:pt x="9" y="19"/>
                    </a:lnTo>
                    <a:lnTo>
                      <a:pt x="9" y="18"/>
                    </a:lnTo>
                    <a:lnTo>
                      <a:pt x="18" y="18"/>
                    </a:lnTo>
                    <a:close/>
                    <a:moveTo>
                      <a:pt x="10" y="17"/>
                    </a:moveTo>
                    <a:lnTo>
                      <a:pt x="10" y="16"/>
                    </a:lnTo>
                    <a:lnTo>
                      <a:pt x="13" y="7"/>
                    </a:lnTo>
                    <a:lnTo>
                      <a:pt x="14" y="7"/>
                    </a:lnTo>
                    <a:lnTo>
                      <a:pt x="17" y="16"/>
                    </a:lnTo>
                    <a:lnTo>
                      <a:pt x="17" y="17"/>
                    </a:lnTo>
                    <a:lnTo>
                      <a:pt x="10" y="17"/>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73" name="Freeform 169"/>
              <p:cNvSpPr>
                <a:spLocks noChangeAspect="1"/>
              </p:cNvSpPr>
              <p:nvPr/>
            </p:nvSpPr>
            <p:spPr bwMode="auto">
              <a:xfrm>
                <a:off x="2538" y="2865"/>
                <a:ext cx="19" cy="28"/>
              </a:xfrm>
              <a:custGeom>
                <a:avLst/>
                <a:gdLst>
                  <a:gd name="T0" fmla="*/ 8 w 19"/>
                  <a:gd name="T1" fmla="*/ 11 h 28"/>
                  <a:gd name="T2" fmla="*/ 8 w 19"/>
                  <a:gd name="T3" fmla="*/ 3 h 28"/>
                  <a:gd name="T4" fmla="*/ 8 w 19"/>
                  <a:gd name="T5" fmla="*/ 2 h 28"/>
                  <a:gd name="T6" fmla="*/ 9 w 19"/>
                  <a:gd name="T7" fmla="*/ 1 h 28"/>
                  <a:gd name="T8" fmla="*/ 10 w 19"/>
                  <a:gd name="T9" fmla="*/ 1 h 28"/>
                  <a:gd name="T10" fmla="*/ 11 w 19"/>
                  <a:gd name="T11" fmla="*/ 1 h 28"/>
                  <a:gd name="T12" fmla="*/ 10 w 19"/>
                  <a:gd name="T13" fmla="*/ 0 h 28"/>
                  <a:gd name="T14" fmla="*/ 5 w 19"/>
                  <a:gd name="T15" fmla="*/ 0 h 28"/>
                  <a:gd name="T16" fmla="*/ 0 w 19"/>
                  <a:gd name="T17" fmla="*/ 0 h 28"/>
                  <a:gd name="T18" fmla="*/ 0 w 19"/>
                  <a:gd name="T19" fmla="*/ 1 h 28"/>
                  <a:gd name="T20" fmla="*/ 1 w 19"/>
                  <a:gd name="T21" fmla="*/ 1 h 28"/>
                  <a:gd name="T22" fmla="*/ 3 w 19"/>
                  <a:gd name="T23" fmla="*/ 2 h 28"/>
                  <a:gd name="T24" fmla="*/ 3 w 19"/>
                  <a:gd name="T25" fmla="*/ 3 h 28"/>
                  <a:gd name="T26" fmla="*/ 3 w 19"/>
                  <a:gd name="T27" fmla="*/ 11 h 28"/>
                  <a:gd name="T28" fmla="*/ 3 w 19"/>
                  <a:gd name="T29" fmla="*/ 17 h 28"/>
                  <a:gd name="T30" fmla="*/ 3 w 19"/>
                  <a:gd name="T31" fmla="*/ 25 h 28"/>
                  <a:gd name="T32" fmla="*/ 3 w 19"/>
                  <a:gd name="T33" fmla="*/ 26 h 28"/>
                  <a:gd name="T34" fmla="*/ 2 w 19"/>
                  <a:gd name="T35" fmla="*/ 27 h 28"/>
                  <a:gd name="T36" fmla="*/ 1 w 19"/>
                  <a:gd name="T37" fmla="*/ 27 h 28"/>
                  <a:gd name="T38" fmla="*/ 0 w 19"/>
                  <a:gd name="T39" fmla="*/ 27 h 28"/>
                  <a:gd name="T40" fmla="*/ 1 w 19"/>
                  <a:gd name="T41" fmla="*/ 28 h 28"/>
                  <a:gd name="T42" fmla="*/ 5 w 19"/>
                  <a:gd name="T43" fmla="*/ 28 h 28"/>
                  <a:gd name="T44" fmla="*/ 16 w 19"/>
                  <a:gd name="T45" fmla="*/ 28 h 28"/>
                  <a:gd name="T46" fmla="*/ 18 w 19"/>
                  <a:gd name="T47" fmla="*/ 28 h 28"/>
                  <a:gd name="T48" fmla="*/ 18 w 19"/>
                  <a:gd name="T49" fmla="*/ 27 h 28"/>
                  <a:gd name="T50" fmla="*/ 19 w 19"/>
                  <a:gd name="T51" fmla="*/ 23 h 28"/>
                  <a:gd name="T52" fmla="*/ 18 w 19"/>
                  <a:gd name="T53" fmla="*/ 22 h 28"/>
                  <a:gd name="T54" fmla="*/ 18 w 19"/>
                  <a:gd name="T55" fmla="*/ 23 h 28"/>
                  <a:gd name="T56" fmla="*/ 18 w 19"/>
                  <a:gd name="T57" fmla="*/ 24 h 28"/>
                  <a:gd name="T58" fmla="*/ 17 w 19"/>
                  <a:gd name="T59" fmla="*/ 25 h 28"/>
                  <a:gd name="T60" fmla="*/ 15 w 19"/>
                  <a:gd name="T61" fmla="*/ 26 h 28"/>
                  <a:gd name="T62" fmla="*/ 13 w 19"/>
                  <a:gd name="T63" fmla="*/ 26 h 28"/>
                  <a:gd name="T64" fmla="*/ 10 w 19"/>
                  <a:gd name="T65" fmla="*/ 26 h 28"/>
                  <a:gd name="T66" fmla="*/ 8 w 19"/>
                  <a:gd name="T67" fmla="*/ 25 h 28"/>
                  <a:gd name="T68" fmla="*/ 8 w 19"/>
                  <a:gd name="T69" fmla="*/ 24 h 28"/>
                  <a:gd name="T70" fmla="*/ 8 w 19"/>
                  <a:gd name="T71" fmla="*/ 23 h 28"/>
                  <a:gd name="T72" fmla="*/ 8 w 19"/>
                  <a:gd name="T73" fmla="*/ 17 h 28"/>
                  <a:gd name="T74" fmla="*/ 8 w 19"/>
                  <a:gd name="T75" fmla="*/ 11 h 2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 h="28">
                    <a:moveTo>
                      <a:pt x="8" y="11"/>
                    </a:moveTo>
                    <a:lnTo>
                      <a:pt x="8" y="3"/>
                    </a:lnTo>
                    <a:lnTo>
                      <a:pt x="8" y="2"/>
                    </a:lnTo>
                    <a:lnTo>
                      <a:pt x="9" y="1"/>
                    </a:lnTo>
                    <a:lnTo>
                      <a:pt x="10" y="1"/>
                    </a:lnTo>
                    <a:lnTo>
                      <a:pt x="11" y="1"/>
                    </a:lnTo>
                    <a:lnTo>
                      <a:pt x="10" y="0"/>
                    </a:lnTo>
                    <a:lnTo>
                      <a:pt x="5" y="0"/>
                    </a:lnTo>
                    <a:lnTo>
                      <a:pt x="0" y="0"/>
                    </a:lnTo>
                    <a:lnTo>
                      <a:pt x="0" y="1"/>
                    </a:lnTo>
                    <a:lnTo>
                      <a:pt x="1" y="1"/>
                    </a:lnTo>
                    <a:lnTo>
                      <a:pt x="3" y="2"/>
                    </a:lnTo>
                    <a:lnTo>
                      <a:pt x="3" y="3"/>
                    </a:lnTo>
                    <a:lnTo>
                      <a:pt x="3" y="11"/>
                    </a:lnTo>
                    <a:lnTo>
                      <a:pt x="3" y="17"/>
                    </a:lnTo>
                    <a:lnTo>
                      <a:pt x="3" y="25"/>
                    </a:lnTo>
                    <a:lnTo>
                      <a:pt x="3" y="26"/>
                    </a:lnTo>
                    <a:lnTo>
                      <a:pt x="2" y="27"/>
                    </a:lnTo>
                    <a:lnTo>
                      <a:pt x="1" y="27"/>
                    </a:lnTo>
                    <a:lnTo>
                      <a:pt x="0" y="27"/>
                    </a:lnTo>
                    <a:lnTo>
                      <a:pt x="1" y="28"/>
                    </a:lnTo>
                    <a:lnTo>
                      <a:pt x="5" y="28"/>
                    </a:lnTo>
                    <a:lnTo>
                      <a:pt x="16" y="28"/>
                    </a:lnTo>
                    <a:lnTo>
                      <a:pt x="18" y="28"/>
                    </a:lnTo>
                    <a:lnTo>
                      <a:pt x="18" y="27"/>
                    </a:lnTo>
                    <a:lnTo>
                      <a:pt x="19" y="23"/>
                    </a:lnTo>
                    <a:lnTo>
                      <a:pt x="18" y="22"/>
                    </a:lnTo>
                    <a:lnTo>
                      <a:pt x="18" y="23"/>
                    </a:lnTo>
                    <a:lnTo>
                      <a:pt x="18" y="24"/>
                    </a:lnTo>
                    <a:lnTo>
                      <a:pt x="17" y="25"/>
                    </a:lnTo>
                    <a:lnTo>
                      <a:pt x="15" y="26"/>
                    </a:lnTo>
                    <a:lnTo>
                      <a:pt x="13" y="26"/>
                    </a:lnTo>
                    <a:lnTo>
                      <a:pt x="10" y="26"/>
                    </a:lnTo>
                    <a:lnTo>
                      <a:pt x="8" y="25"/>
                    </a:lnTo>
                    <a:lnTo>
                      <a:pt x="8" y="24"/>
                    </a:lnTo>
                    <a:lnTo>
                      <a:pt x="8" y="23"/>
                    </a:lnTo>
                    <a:lnTo>
                      <a:pt x="8" y="17"/>
                    </a:lnTo>
                    <a:lnTo>
                      <a:pt x="8" y="11"/>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74" name="Freeform 170"/>
              <p:cNvSpPr>
                <a:spLocks noChangeAspect="1"/>
              </p:cNvSpPr>
              <p:nvPr/>
            </p:nvSpPr>
            <p:spPr bwMode="auto">
              <a:xfrm>
                <a:off x="2562" y="2865"/>
                <a:ext cx="11" cy="28"/>
              </a:xfrm>
              <a:custGeom>
                <a:avLst/>
                <a:gdLst>
                  <a:gd name="T0" fmla="*/ 3 w 11"/>
                  <a:gd name="T1" fmla="*/ 17 h 28"/>
                  <a:gd name="T2" fmla="*/ 3 w 11"/>
                  <a:gd name="T3" fmla="*/ 25 h 28"/>
                  <a:gd name="T4" fmla="*/ 2 w 11"/>
                  <a:gd name="T5" fmla="*/ 26 h 28"/>
                  <a:gd name="T6" fmla="*/ 1 w 11"/>
                  <a:gd name="T7" fmla="*/ 27 h 28"/>
                  <a:gd name="T8" fmla="*/ 0 w 11"/>
                  <a:gd name="T9" fmla="*/ 27 h 28"/>
                  <a:gd name="T10" fmla="*/ 0 w 11"/>
                  <a:gd name="T11" fmla="*/ 28 h 28"/>
                  <a:gd name="T12" fmla="*/ 5 w 11"/>
                  <a:gd name="T13" fmla="*/ 28 h 28"/>
                  <a:gd name="T14" fmla="*/ 11 w 11"/>
                  <a:gd name="T15" fmla="*/ 28 h 28"/>
                  <a:gd name="T16" fmla="*/ 11 w 11"/>
                  <a:gd name="T17" fmla="*/ 27 h 28"/>
                  <a:gd name="T18" fmla="*/ 9 w 11"/>
                  <a:gd name="T19" fmla="*/ 27 h 28"/>
                  <a:gd name="T20" fmla="*/ 8 w 11"/>
                  <a:gd name="T21" fmla="*/ 26 h 28"/>
                  <a:gd name="T22" fmla="*/ 7 w 11"/>
                  <a:gd name="T23" fmla="*/ 25 h 28"/>
                  <a:gd name="T24" fmla="*/ 7 w 11"/>
                  <a:gd name="T25" fmla="*/ 17 h 28"/>
                  <a:gd name="T26" fmla="*/ 7 w 11"/>
                  <a:gd name="T27" fmla="*/ 11 h 28"/>
                  <a:gd name="T28" fmla="*/ 7 w 11"/>
                  <a:gd name="T29" fmla="*/ 3 h 28"/>
                  <a:gd name="T30" fmla="*/ 8 w 11"/>
                  <a:gd name="T31" fmla="*/ 2 h 28"/>
                  <a:gd name="T32" fmla="*/ 9 w 11"/>
                  <a:gd name="T33" fmla="*/ 1 h 28"/>
                  <a:gd name="T34" fmla="*/ 10 w 11"/>
                  <a:gd name="T35" fmla="*/ 1 h 28"/>
                  <a:gd name="T36" fmla="*/ 10 w 11"/>
                  <a:gd name="T37" fmla="*/ 0 h 28"/>
                  <a:gd name="T38" fmla="*/ 5 w 11"/>
                  <a:gd name="T39" fmla="*/ 0 h 28"/>
                  <a:gd name="T40" fmla="*/ 0 w 11"/>
                  <a:gd name="T41" fmla="*/ 0 h 28"/>
                  <a:gd name="T42" fmla="*/ 0 w 11"/>
                  <a:gd name="T43" fmla="*/ 1 h 28"/>
                  <a:gd name="T44" fmla="*/ 1 w 11"/>
                  <a:gd name="T45" fmla="*/ 1 h 28"/>
                  <a:gd name="T46" fmla="*/ 2 w 11"/>
                  <a:gd name="T47" fmla="*/ 2 h 28"/>
                  <a:gd name="T48" fmla="*/ 3 w 11"/>
                  <a:gd name="T49" fmla="*/ 3 h 28"/>
                  <a:gd name="T50" fmla="*/ 3 w 11"/>
                  <a:gd name="T51" fmla="*/ 11 h 28"/>
                  <a:gd name="T52" fmla="*/ 3 w 11"/>
                  <a:gd name="T53" fmla="*/ 17 h 2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1" h="28">
                    <a:moveTo>
                      <a:pt x="3" y="17"/>
                    </a:moveTo>
                    <a:lnTo>
                      <a:pt x="3" y="25"/>
                    </a:lnTo>
                    <a:lnTo>
                      <a:pt x="2" y="26"/>
                    </a:lnTo>
                    <a:lnTo>
                      <a:pt x="1" y="27"/>
                    </a:lnTo>
                    <a:lnTo>
                      <a:pt x="0" y="27"/>
                    </a:lnTo>
                    <a:lnTo>
                      <a:pt x="0" y="28"/>
                    </a:lnTo>
                    <a:lnTo>
                      <a:pt x="5" y="28"/>
                    </a:lnTo>
                    <a:lnTo>
                      <a:pt x="11" y="28"/>
                    </a:lnTo>
                    <a:lnTo>
                      <a:pt x="11" y="27"/>
                    </a:lnTo>
                    <a:lnTo>
                      <a:pt x="9" y="27"/>
                    </a:lnTo>
                    <a:lnTo>
                      <a:pt x="8" y="26"/>
                    </a:lnTo>
                    <a:lnTo>
                      <a:pt x="7" y="25"/>
                    </a:lnTo>
                    <a:lnTo>
                      <a:pt x="7" y="17"/>
                    </a:lnTo>
                    <a:lnTo>
                      <a:pt x="7" y="11"/>
                    </a:lnTo>
                    <a:lnTo>
                      <a:pt x="7" y="3"/>
                    </a:lnTo>
                    <a:lnTo>
                      <a:pt x="8" y="2"/>
                    </a:lnTo>
                    <a:lnTo>
                      <a:pt x="9" y="1"/>
                    </a:lnTo>
                    <a:lnTo>
                      <a:pt x="10" y="1"/>
                    </a:lnTo>
                    <a:lnTo>
                      <a:pt x="10" y="0"/>
                    </a:lnTo>
                    <a:lnTo>
                      <a:pt x="5" y="0"/>
                    </a:lnTo>
                    <a:lnTo>
                      <a:pt x="0" y="0"/>
                    </a:lnTo>
                    <a:lnTo>
                      <a:pt x="0" y="1"/>
                    </a:lnTo>
                    <a:lnTo>
                      <a:pt x="1" y="1"/>
                    </a:lnTo>
                    <a:lnTo>
                      <a:pt x="2" y="2"/>
                    </a:lnTo>
                    <a:lnTo>
                      <a:pt x="3" y="3"/>
                    </a:lnTo>
                    <a:lnTo>
                      <a:pt x="3" y="11"/>
                    </a:lnTo>
                    <a:lnTo>
                      <a:pt x="3" y="17"/>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75" name="Freeform 171"/>
              <p:cNvSpPr>
                <a:spLocks noChangeAspect="1" noEditPoints="1"/>
              </p:cNvSpPr>
              <p:nvPr/>
            </p:nvSpPr>
            <p:spPr bwMode="auto">
              <a:xfrm>
                <a:off x="2576" y="2865"/>
                <a:ext cx="30" cy="28"/>
              </a:xfrm>
              <a:custGeom>
                <a:avLst/>
                <a:gdLst>
                  <a:gd name="T0" fmla="*/ 18 w 30"/>
                  <a:gd name="T1" fmla="*/ 18 h 28"/>
                  <a:gd name="T2" fmla="*/ 18 w 30"/>
                  <a:gd name="T3" fmla="*/ 19 h 28"/>
                  <a:gd name="T4" fmla="*/ 21 w 30"/>
                  <a:gd name="T5" fmla="*/ 26 h 28"/>
                  <a:gd name="T6" fmla="*/ 21 w 30"/>
                  <a:gd name="T7" fmla="*/ 27 h 28"/>
                  <a:gd name="T8" fmla="*/ 20 w 30"/>
                  <a:gd name="T9" fmla="*/ 27 h 28"/>
                  <a:gd name="T10" fmla="*/ 21 w 30"/>
                  <a:gd name="T11" fmla="*/ 28 h 28"/>
                  <a:gd name="T12" fmla="*/ 28 w 30"/>
                  <a:gd name="T13" fmla="*/ 28 h 28"/>
                  <a:gd name="T14" fmla="*/ 30 w 30"/>
                  <a:gd name="T15" fmla="*/ 27 h 28"/>
                  <a:gd name="T16" fmla="*/ 29 w 30"/>
                  <a:gd name="T17" fmla="*/ 27 h 28"/>
                  <a:gd name="T18" fmla="*/ 28 w 30"/>
                  <a:gd name="T19" fmla="*/ 27 h 28"/>
                  <a:gd name="T20" fmla="*/ 26 w 30"/>
                  <a:gd name="T21" fmla="*/ 26 h 28"/>
                  <a:gd name="T22" fmla="*/ 26 w 30"/>
                  <a:gd name="T23" fmla="*/ 25 h 28"/>
                  <a:gd name="T24" fmla="*/ 25 w 30"/>
                  <a:gd name="T25" fmla="*/ 23 h 28"/>
                  <a:gd name="T26" fmla="*/ 16 w 30"/>
                  <a:gd name="T27" fmla="*/ 1 h 28"/>
                  <a:gd name="T28" fmla="*/ 15 w 30"/>
                  <a:gd name="T29" fmla="*/ 0 h 28"/>
                  <a:gd name="T30" fmla="*/ 14 w 30"/>
                  <a:gd name="T31" fmla="*/ 1 h 28"/>
                  <a:gd name="T32" fmla="*/ 5 w 30"/>
                  <a:gd name="T33" fmla="*/ 24 h 28"/>
                  <a:gd name="T34" fmla="*/ 3 w 30"/>
                  <a:gd name="T35" fmla="*/ 26 h 28"/>
                  <a:gd name="T36" fmla="*/ 3 w 30"/>
                  <a:gd name="T37" fmla="*/ 27 h 28"/>
                  <a:gd name="T38" fmla="*/ 1 w 30"/>
                  <a:gd name="T39" fmla="*/ 27 h 28"/>
                  <a:gd name="T40" fmla="*/ 0 w 30"/>
                  <a:gd name="T41" fmla="*/ 27 h 28"/>
                  <a:gd name="T42" fmla="*/ 1 w 30"/>
                  <a:gd name="T43" fmla="*/ 28 h 28"/>
                  <a:gd name="T44" fmla="*/ 5 w 30"/>
                  <a:gd name="T45" fmla="*/ 28 h 28"/>
                  <a:gd name="T46" fmla="*/ 9 w 30"/>
                  <a:gd name="T47" fmla="*/ 28 h 28"/>
                  <a:gd name="T48" fmla="*/ 9 w 30"/>
                  <a:gd name="T49" fmla="*/ 27 h 28"/>
                  <a:gd name="T50" fmla="*/ 8 w 30"/>
                  <a:gd name="T51" fmla="*/ 27 h 28"/>
                  <a:gd name="T52" fmla="*/ 7 w 30"/>
                  <a:gd name="T53" fmla="*/ 27 h 28"/>
                  <a:gd name="T54" fmla="*/ 7 w 30"/>
                  <a:gd name="T55" fmla="*/ 26 h 28"/>
                  <a:gd name="T56" fmla="*/ 7 w 30"/>
                  <a:gd name="T57" fmla="*/ 24 h 28"/>
                  <a:gd name="T58" fmla="*/ 9 w 30"/>
                  <a:gd name="T59" fmla="*/ 19 h 28"/>
                  <a:gd name="T60" fmla="*/ 10 w 30"/>
                  <a:gd name="T61" fmla="*/ 18 h 28"/>
                  <a:gd name="T62" fmla="*/ 18 w 30"/>
                  <a:gd name="T63" fmla="*/ 18 h 28"/>
                  <a:gd name="T64" fmla="*/ 10 w 30"/>
                  <a:gd name="T65" fmla="*/ 17 h 28"/>
                  <a:gd name="T66" fmla="*/ 10 w 30"/>
                  <a:gd name="T67" fmla="*/ 16 h 28"/>
                  <a:gd name="T68" fmla="*/ 14 w 30"/>
                  <a:gd name="T69" fmla="*/ 7 h 28"/>
                  <a:gd name="T70" fmla="*/ 17 w 30"/>
                  <a:gd name="T71" fmla="*/ 16 h 28"/>
                  <a:gd name="T72" fmla="*/ 17 w 30"/>
                  <a:gd name="T73" fmla="*/ 17 h 28"/>
                  <a:gd name="T74" fmla="*/ 10 w 30"/>
                  <a:gd name="T75" fmla="*/ 17 h 2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30" h="28">
                    <a:moveTo>
                      <a:pt x="18" y="18"/>
                    </a:moveTo>
                    <a:lnTo>
                      <a:pt x="18" y="19"/>
                    </a:lnTo>
                    <a:lnTo>
                      <a:pt x="21" y="26"/>
                    </a:lnTo>
                    <a:lnTo>
                      <a:pt x="21" y="27"/>
                    </a:lnTo>
                    <a:lnTo>
                      <a:pt x="20" y="27"/>
                    </a:lnTo>
                    <a:lnTo>
                      <a:pt x="21" y="28"/>
                    </a:lnTo>
                    <a:lnTo>
                      <a:pt x="28" y="28"/>
                    </a:lnTo>
                    <a:lnTo>
                      <a:pt x="30" y="27"/>
                    </a:lnTo>
                    <a:lnTo>
                      <a:pt x="29" y="27"/>
                    </a:lnTo>
                    <a:lnTo>
                      <a:pt x="28" y="27"/>
                    </a:lnTo>
                    <a:lnTo>
                      <a:pt x="26" y="26"/>
                    </a:lnTo>
                    <a:lnTo>
                      <a:pt x="26" y="25"/>
                    </a:lnTo>
                    <a:lnTo>
                      <a:pt x="25" y="23"/>
                    </a:lnTo>
                    <a:lnTo>
                      <a:pt x="16" y="1"/>
                    </a:lnTo>
                    <a:lnTo>
                      <a:pt x="15" y="0"/>
                    </a:lnTo>
                    <a:lnTo>
                      <a:pt x="14" y="1"/>
                    </a:lnTo>
                    <a:lnTo>
                      <a:pt x="5" y="24"/>
                    </a:lnTo>
                    <a:lnTo>
                      <a:pt x="3" y="26"/>
                    </a:lnTo>
                    <a:lnTo>
                      <a:pt x="3" y="27"/>
                    </a:lnTo>
                    <a:lnTo>
                      <a:pt x="1" y="27"/>
                    </a:lnTo>
                    <a:lnTo>
                      <a:pt x="0" y="27"/>
                    </a:lnTo>
                    <a:lnTo>
                      <a:pt x="1" y="28"/>
                    </a:lnTo>
                    <a:lnTo>
                      <a:pt x="5" y="28"/>
                    </a:lnTo>
                    <a:lnTo>
                      <a:pt x="9" y="28"/>
                    </a:lnTo>
                    <a:lnTo>
                      <a:pt x="9" y="27"/>
                    </a:lnTo>
                    <a:lnTo>
                      <a:pt x="8" y="27"/>
                    </a:lnTo>
                    <a:lnTo>
                      <a:pt x="7" y="27"/>
                    </a:lnTo>
                    <a:lnTo>
                      <a:pt x="7" y="26"/>
                    </a:lnTo>
                    <a:lnTo>
                      <a:pt x="7" y="24"/>
                    </a:lnTo>
                    <a:lnTo>
                      <a:pt x="9" y="19"/>
                    </a:lnTo>
                    <a:lnTo>
                      <a:pt x="10" y="18"/>
                    </a:lnTo>
                    <a:lnTo>
                      <a:pt x="18" y="18"/>
                    </a:lnTo>
                    <a:close/>
                    <a:moveTo>
                      <a:pt x="10" y="17"/>
                    </a:moveTo>
                    <a:lnTo>
                      <a:pt x="10" y="16"/>
                    </a:lnTo>
                    <a:lnTo>
                      <a:pt x="14" y="7"/>
                    </a:lnTo>
                    <a:lnTo>
                      <a:pt x="17" y="16"/>
                    </a:lnTo>
                    <a:lnTo>
                      <a:pt x="17" y="17"/>
                    </a:lnTo>
                    <a:lnTo>
                      <a:pt x="10" y="17"/>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76" name="Freeform 172"/>
              <p:cNvSpPr>
                <a:spLocks noChangeAspect="1"/>
              </p:cNvSpPr>
              <p:nvPr/>
            </p:nvSpPr>
            <p:spPr bwMode="auto">
              <a:xfrm>
                <a:off x="2137" y="2809"/>
                <a:ext cx="29" cy="34"/>
              </a:xfrm>
              <a:custGeom>
                <a:avLst/>
                <a:gdLst>
                  <a:gd name="T0" fmla="*/ 12 w 29"/>
                  <a:gd name="T1" fmla="*/ 21 h 34"/>
                  <a:gd name="T2" fmla="*/ 12 w 29"/>
                  <a:gd name="T3" fmla="*/ 30 h 34"/>
                  <a:gd name="T4" fmla="*/ 12 w 29"/>
                  <a:gd name="T5" fmla="*/ 32 h 34"/>
                  <a:gd name="T6" fmla="*/ 11 w 29"/>
                  <a:gd name="T7" fmla="*/ 33 h 34"/>
                  <a:gd name="T8" fmla="*/ 9 w 29"/>
                  <a:gd name="T9" fmla="*/ 33 h 34"/>
                  <a:gd name="T10" fmla="*/ 9 w 29"/>
                  <a:gd name="T11" fmla="*/ 34 h 34"/>
                  <a:gd name="T12" fmla="*/ 15 w 29"/>
                  <a:gd name="T13" fmla="*/ 33 h 34"/>
                  <a:gd name="T14" fmla="*/ 22 w 29"/>
                  <a:gd name="T15" fmla="*/ 34 h 34"/>
                  <a:gd name="T16" fmla="*/ 23 w 29"/>
                  <a:gd name="T17" fmla="*/ 33 h 34"/>
                  <a:gd name="T18" fmla="*/ 22 w 29"/>
                  <a:gd name="T19" fmla="*/ 33 h 34"/>
                  <a:gd name="T20" fmla="*/ 20 w 29"/>
                  <a:gd name="T21" fmla="*/ 33 h 34"/>
                  <a:gd name="T22" fmla="*/ 19 w 29"/>
                  <a:gd name="T23" fmla="*/ 32 h 34"/>
                  <a:gd name="T24" fmla="*/ 18 w 29"/>
                  <a:gd name="T25" fmla="*/ 32 h 34"/>
                  <a:gd name="T26" fmla="*/ 18 w 29"/>
                  <a:gd name="T27" fmla="*/ 30 h 34"/>
                  <a:gd name="T28" fmla="*/ 18 w 29"/>
                  <a:gd name="T29" fmla="*/ 21 h 34"/>
                  <a:gd name="T30" fmla="*/ 18 w 29"/>
                  <a:gd name="T31" fmla="*/ 3 h 34"/>
                  <a:gd name="T32" fmla="*/ 23 w 29"/>
                  <a:gd name="T33" fmla="*/ 3 h 34"/>
                  <a:gd name="T34" fmla="*/ 26 w 29"/>
                  <a:gd name="T35" fmla="*/ 3 h 34"/>
                  <a:gd name="T36" fmla="*/ 27 w 29"/>
                  <a:gd name="T37" fmla="*/ 4 h 34"/>
                  <a:gd name="T38" fmla="*/ 28 w 29"/>
                  <a:gd name="T39" fmla="*/ 6 h 34"/>
                  <a:gd name="T40" fmla="*/ 29 w 29"/>
                  <a:gd name="T41" fmla="*/ 7 h 34"/>
                  <a:gd name="T42" fmla="*/ 29 w 29"/>
                  <a:gd name="T43" fmla="*/ 6 h 34"/>
                  <a:gd name="T44" fmla="*/ 29 w 29"/>
                  <a:gd name="T45" fmla="*/ 1 h 34"/>
                  <a:gd name="T46" fmla="*/ 29 w 29"/>
                  <a:gd name="T47" fmla="*/ 0 h 34"/>
                  <a:gd name="T48" fmla="*/ 28 w 29"/>
                  <a:gd name="T49" fmla="*/ 1 h 34"/>
                  <a:gd name="T50" fmla="*/ 25 w 29"/>
                  <a:gd name="T51" fmla="*/ 1 h 34"/>
                  <a:gd name="T52" fmla="*/ 8 w 29"/>
                  <a:gd name="T53" fmla="*/ 1 h 34"/>
                  <a:gd name="T54" fmla="*/ 3 w 29"/>
                  <a:gd name="T55" fmla="*/ 1 h 34"/>
                  <a:gd name="T56" fmla="*/ 1 w 29"/>
                  <a:gd name="T57" fmla="*/ 0 h 34"/>
                  <a:gd name="T58" fmla="*/ 1 w 29"/>
                  <a:gd name="T59" fmla="*/ 1 h 34"/>
                  <a:gd name="T60" fmla="*/ 0 w 29"/>
                  <a:gd name="T61" fmla="*/ 6 h 34"/>
                  <a:gd name="T62" fmla="*/ 0 w 29"/>
                  <a:gd name="T63" fmla="*/ 7 h 34"/>
                  <a:gd name="T64" fmla="*/ 1 w 29"/>
                  <a:gd name="T65" fmla="*/ 6 h 34"/>
                  <a:gd name="T66" fmla="*/ 2 w 29"/>
                  <a:gd name="T67" fmla="*/ 5 h 34"/>
                  <a:gd name="T68" fmla="*/ 3 w 29"/>
                  <a:gd name="T69" fmla="*/ 4 h 34"/>
                  <a:gd name="T70" fmla="*/ 6 w 29"/>
                  <a:gd name="T71" fmla="*/ 3 h 34"/>
                  <a:gd name="T72" fmla="*/ 12 w 29"/>
                  <a:gd name="T73" fmla="*/ 3 h 34"/>
                  <a:gd name="T74" fmla="*/ 12 w 29"/>
                  <a:gd name="T75" fmla="*/ 21 h 3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9" h="34">
                    <a:moveTo>
                      <a:pt x="12" y="21"/>
                    </a:moveTo>
                    <a:lnTo>
                      <a:pt x="12" y="30"/>
                    </a:lnTo>
                    <a:lnTo>
                      <a:pt x="12" y="32"/>
                    </a:lnTo>
                    <a:lnTo>
                      <a:pt x="11" y="33"/>
                    </a:lnTo>
                    <a:lnTo>
                      <a:pt x="9" y="33"/>
                    </a:lnTo>
                    <a:lnTo>
                      <a:pt x="9" y="34"/>
                    </a:lnTo>
                    <a:lnTo>
                      <a:pt x="15" y="33"/>
                    </a:lnTo>
                    <a:lnTo>
                      <a:pt x="22" y="34"/>
                    </a:lnTo>
                    <a:lnTo>
                      <a:pt x="23" y="33"/>
                    </a:lnTo>
                    <a:lnTo>
                      <a:pt x="22" y="33"/>
                    </a:lnTo>
                    <a:lnTo>
                      <a:pt x="20" y="33"/>
                    </a:lnTo>
                    <a:lnTo>
                      <a:pt x="19" y="32"/>
                    </a:lnTo>
                    <a:lnTo>
                      <a:pt x="18" y="32"/>
                    </a:lnTo>
                    <a:lnTo>
                      <a:pt x="18" y="30"/>
                    </a:lnTo>
                    <a:lnTo>
                      <a:pt x="18" y="21"/>
                    </a:lnTo>
                    <a:lnTo>
                      <a:pt x="18" y="3"/>
                    </a:lnTo>
                    <a:lnTo>
                      <a:pt x="23" y="3"/>
                    </a:lnTo>
                    <a:lnTo>
                      <a:pt x="26" y="3"/>
                    </a:lnTo>
                    <a:lnTo>
                      <a:pt x="27" y="4"/>
                    </a:lnTo>
                    <a:lnTo>
                      <a:pt x="28" y="6"/>
                    </a:lnTo>
                    <a:lnTo>
                      <a:pt x="29" y="7"/>
                    </a:lnTo>
                    <a:lnTo>
                      <a:pt x="29" y="6"/>
                    </a:lnTo>
                    <a:lnTo>
                      <a:pt x="29" y="1"/>
                    </a:lnTo>
                    <a:lnTo>
                      <a:pt x="29" y="0"/>
                    </a:lnTo>
                    <a:lnTo>
                      <a:pt x="28" y="1"/>
                    </a:lnTo>
                    <a:lnTo>
                      <a:pt x="25" y="1"/>
                    </a:lnTo>
                    <a:lnTo>
                      <a:pt x="8" y="1"/>
                    </a:lnTo>
                    <a:lnTo>
                      <a:pt x="3" y="1"/>
                    </a:lnTo>
                    <a:lnTo>
                      <a:pt x="1" y="0"/>
                    </a:lnTo>
                    <a:lnTo>
                      <a:pt x="1" y="1"/>
                    </a:lnTo>
                    <a:lnTo>
                      <a:pt x="0" y="6"/>
                    </a:lnTo>
                    <a:lnTo>
                      <a:pt x="0" y="7"/>
                    </a:lnTo>
                    <a:lnTo>
                      <a:pt x="1" y="6"/>
                    </a:lnTo>
                    <a:lnTo>
                      <a:pt x="2" y="5"/>
                    </a:lnTo>
                    <a:lnTo>
                      <a:pt x="3" y="4"/>
                    </a:lnTo>
                    <a:lnTo>
                      <a:pt x="6" y="3"/>
                    </a:lnTo>
                    <a:lnTo>
                      <a:pt x="12" y="3"/>
                    </a:lnTo>
                    <a:lnTo>
                      <a:pt x="12" y="21"/>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77" name="Freeform 173"/>
              <p:cNvSpPr>
                <a:spLocks noChangeAspect="1"/>
              </p:cNvSpPr>
              <p:nvPr/>
            </p:nvSpPr>
            <p:spPr bwMode="auto">
              <a:xfrm>
                <a:off x="2173" y="2815"/>
                <a:ext cx="32" cy="28"/>
              </a:xfrm>
              <a:custGeom>
                <a:avLst/>
                <a:gdLst>
                  <a:gd name="T0" fmla="*/ 9 w 32"/>
                  <a:gd name="T1" fmla="*/ 11 h 28"/>
                  <a:gd name="T2" fmla="*/ 9 w 32"/>
                  <a:gd name="T3" fmla="*/ 1 h 28"/>
                  <a:gd name="T4" fmla="*/ 11 w 32"/>
                  <a:gd name="T5" fmla="*/ 1 h 28"/>
                  <a:gd name="T6" fmla="*/ 11 w 32"/>
                  <a:gd name="T7" fmla="*/ 0 h 28"/>
                  <a:gd name="T8" fmla="*/ 1 w 32"/>
                  <a:gd name="T9" fmla="*/ 0 h 28"/>
                  <a:gd name="T10" fmla="*/ 1 w 32"/>
                  <a:gd name="T11" fmla="*/ 1 h 28"/>
                  <a:gd name="T12" fmla="*/ 4 w 32"/>
                  <a:gd name="T13" fmla="*/ 2 h 28"/>
                  <a:gd name="T14" fmla="*/ 4 w 32"/>
                  <a:gd name="T15" fmla="*/ 11 h 28"/>
                  <a:gd name="T16" fmla="*/ 4 w 32"/>
                  <a:gd name="T17" fmla="*/ 25 h 28"/>
                  <a:gd name="T18" fmla="*/ 3 w 32"/>
                  <a:gd name="T19" fmla="*/ 27 h 28"/>
                  <a:gd name="T20" fmla="*/ 1 w 32"/>
                  <a:gd name="T21" fmla="*/ 27 h 28"/>
                  <a:gd name="T22" fmla="*/ 6 w 32"/>
                  <a:gd name="T23" fmla="*/ 27 h 28"/>
                  <a:gd name="T24" fmla="*/ 13 w 32"/>
                  <a:gd name="T25" fmla="*/ 27 h 28"/>
                  <a:gd name="T26" fmla="*/ 10 w 32"/>
                  <a:gd name="T27" fmla="*/ 27 h 28"/>
                  <a:gd name="T28" fmla="*/ 9 w 32"/>
                  <a:gd name="T29" fmla="*/ 25 h 28"/>
                  <a:gd name="T30" fmla="*/ 9 w 32"/>
                  <a:gd name="T31" fmla="*/ 14 h 28"/>
                  <a:gd name="T32" fmla="*/ 23 w 32"/>
                  <a:gd name="T33" fmla="*/ 17 h 28"/>
                  <a:gd name="T34" fmla="*/ 22 w 32"/>
                  <a:gd name="T35" fmla="*/ 26 h 28"/>
                  <a:gd name="T36" fmla="*/ 20 w 32"/>
                  <a:gd name="T37" fmla="*/ 27 h 28"/>
                  <a:gd name="T38" fmla="*/ 25 w 32"/>
                  <a:gd name="T39" fmla="*/ 27 h 28"/>
                  <a:gd name="T40" fmla="*/ 32 w 32"/>
                  <a:gd name="T41" fmla="*/ 27 h 28"/>
                  <a:gd name="T42" fmla="*/ 29 w 32"/>
                  <a:gd name="T43" fmla="*/ 27 h 28"/>
                  <a:gd name="T44" fmla="*/ 28 w 32"/>
                  <a:gd name="T45" fmla="*/ 25 h 28"/>
                  <a:gd name="T46" fmla="*/ 27 w 32"/>
                  <a:gd name="T47" fmla="*/ 11 h 28"/>
                  <a:gd name="T48" fmla="*/ 28 w 32"/>
                  <a:gd name="T49" fmla="*/ 1 h 28"/>
                  <a:gd name="T50" fmla="*/ 30 w 32"/>
                  <a:gd name="T51" fmla="*/ 1 h 28"/>
                  <a:gd name="T52" fmla="*/ 30 w 32"/>
                  <a:gd name="T53" fmla="*/ 0 h 28"/>
                  <a:gd name="T54" fmla="*/ 20 w 32"/>
                  <a:gd name="T55" fmla="*/ 0 h 28"/>
                  <a:gd name="T56" fmla="*/ 20 w 32"/>
                  <a:gd name="T57" fmla="*/ 1 h 28"/>
                  <a:gd name="T58" fmla="*/ 23 w 32"/>
                  <a:gd name="T59" fmla="*/ 2 h 28"/>
                  <a:gd name="T60" fmla="*/ 23 w 32"/>
                  <a:gd name="T61" fmla="*/ 11 h 28"/>
                  <a:gd name="T62" fmla="*/ 9 w 32"/>
                  <a:gd name="T63" fmla="*/ 12 h 2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2" h="28">
                    <a:moveTo>
                      <a:pt x="9" y="12"/>
                    </a:moveTo>
                    <a:lnTo>
                      <a:pt x="9" y="11"/>
                    </a:lnTo>
                    <a:lnTo>
                      <a:pt x="9" y="3"/>
                    </a:lnTo>
                    <a:lnTo>
                      <a:pt x="9" y="1"/>
                    </a:lnTo>
                    <a:lnTo>
                      <a:pt x="10" y="1"/>
                    </a:lnTo>
                    <a:lnTo>
                      <a:pt x="11" y="1"/>
                    </a:lnTo>
                    <a:lnTo>
                      <a:pt x="12" y="0"/>
                    </a:lnTo>
                    <a:lnTo>
                      <a:pt x="11" y="0"/>
                    </a:lnTo>
                    <a:lnTo>
                      <a:pt x="6" y="0"/>
                    </a:lnTo>
                    <a:lnTo>
                      <a:pt x="1" y="0"/>
                    </a:lnTo>
                    <a:lnTo>
                      <a:pt x="0" y="0"/>
                    </a:lnTo>
                    <a:lnTo>
                      <a:pt x="1" y="1"/>
                    </a:lnTo>
                    <a:lnTo>
                      <a:pt x="2" y="1"/>
                    </a:lnTo>
                    <a:lnTo>
                      <a:pt x="4" y="2"/>
                    </a:lnTo>
                    <a:lnTo>
                      <a:pt x="4" y="3"/>
                    </a:lnTo>
                    <a:lnTo>
                      <a:pt x="4" y="11"/>
                    </a:lnTo>
                    <a:lnTo>
                      <a:pt x="4" y="17"/>
                    </a:lnTo>
                    <a:lnTo>
                      <a:pt x="4" y="25"/>
                    </a:lnTo>
                    <a:lnTo>
                      <a:pt x="4" y="26"/>
                    </a:lnTo>
                    <a:lnTo>
                      <a:pt x="3" y="27"/>
                    </a:lnTo>
                    <a:lnTo>
                      <a:pt x="2" y="27"/>
                    </a:lnTo>
                    <a:lnTo>
                      <a:pt x="1" y="27"/>
                    </a:lnTo>
                    <a:lnTo>
                      <a:pt x="2" y="28"/>
                    </a:lnTo>
                    <a:lnTo>
                      <a:pt x="6" y="27"/>
                    </a:lnTo>
                    <a:lnTo>
                      <a:pt x="12" y="28"/>
                    </a:lnTo>
                    <a:lnTo>
                      <a:pt x="13" y="27"/>
                    </a:lnTo>
                    <a:lnTo>
                      <a:pt x="12" y="27"/>
                    </a:lnTo>
                    <a:lnTo>
                      <a:pt x="10" y="27"/>
                    </a:lnTo>
                    <a:lnTo>
                      <a:pt x="9" y="26"/>
                    </a:lnTo>
                    <a:lnTo>
                      <a:pt x="9" y="25"/>
                    </a:lnTo>
                    <a:lnTo>
                      <a:pt x="9" y="17"/>
                    </a:lnTo>
                    <a:lnTo>
                      <a:pt x="9" y="14"/>
                    </a:lnTo>
                    <a:lnTo>
                      <a:pt x="23" y="14"/>
                    </a:lnTo>
                    <a:lnTo>
                      <a:pt x="23" y="17"/>
                    </a:lnTo>
                    <a:lnTo>
                      <a:pt x="23" y="25"/>
                    </a:lnTo>
                    <a:lnTo>
                      <a:pt x="22" y="26"/>
                    </a:lnTo>
                    <a:lnTo>
                      <a:pt x="22" y="27"/>
                    </a:lnTo>
                    <a:lnTo>
                      <a:pt x="20" y="27"/>
                    </a:lnTo>
                    <a:lnTo>
                      <a:pt x="21" y="28"/>
                    </a:lnTo>
                    <a:lnTo>
                      <a:pt x="25" y="27"/>
                    </a:lnTo>
                    <a:lnTo>
                      <a:pt x="31" y="28"/>
                    </a:lnTo>
                    <a:lnTo>
                      <a:pt x="32" y="27"/>
                    </a:lnTo>
                    <a:lnTo>
                      <a:pt x="31" y="27"/>
                    </a:lnTo>
                    <a:lnTo>
                      <a:pt x="29" y="27"/>
                    </a:lnTo>
                    <a:lnTo>
                      <a:pt x="28" y="26"/>
                    </a:lnTo>
                    <a:lnTo>
                      <a:pt x="28" y="25"/>
                    </a:lnTo>
                    <a:lnTo>
                      <a:pt x="27" y="17"/>
                    </a:lnTo>
                    <a:lnTo>
                      <a:pt x="27" y="11"/>
                    </a:lnTo>
                    <a:lnTo>
                      <a:pt x="28" y="3"/>
                    </a:lnTo>
                    <a:lnTo>
                      <a:pt x="28" y="1"/>
                    </a:lnTo>
                    <a:lnTo>
                      <a:pt x="29" y="1"/>
                    </a:lnTo>
                    <a:lnTo>
                      <a:pt x="30" y="1"/>
                    </a:lnTo>
                    <a:lnTo>
                      <a:pt x="31" y="0"/>
                    </a:lnTo>
                    <a:lnTo>
                      <a:pt x="30" y="0"/>
                    </a:lnTo>
                    <a:lnTo>
                      <a:pt x="25" y="0"/>
                    </a:lnTo>
                    <a:lnTo>
                      <a:pt x="20" y="0"/>
                    </a:lnTo>
                    <a:lnTo>
                      <a:pt x="19" y="0"/>
                    </a:lnTo>
                    <a:lnTo>
                      <a:pt x="20" y="1"/>
                    </a:lnTo>
                    <a:lnTo>
                      <a:pt x="21" y="1"/>
                    </a:lnTo>
                    <a:lnTo>
                      <a:pt x="23" y="2"/>
                    </a:lnTo>
                    <a:lnTo>
                      <a:pt x="23" y="3"/>
                    </a:lnTo>
                    <a:lnTo>
                      <a:pt x="23" y="11"/>
                    </a:lnTo>
                    <a:lnTo>
                      <a:pt x="23" y="12"/>
                    </a:lnTo>
                    <a:lnTo>
                      <a:pt x="9" y="12"/>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78" name="Freeform 174"/>
              <p:cNvSpPr>
                <a:spLocks noChangeAspect="1"/>
              </p:cNvSpPr>
              <p:nvPr/>
            </p:nvSpPr>
            <p:spPr bwMode="auto">
              <a:xfrm>
                <a:off x="2212" y="2815"/>
                <a:ext cx="18" cy="28"/>
              </a:xfrm>
              <a:custGeom>
                <a:avLst/>
                <a:gdLst>
                  <a:gd name="T0" fmla="*/ 4 w 18"/>
                  <a:gd name="T1" fmla="*/ 17 h 28"/>
                  <a:gd name="T2" fmla="*/ 3 w 18"/>
                  <a:gd name="T3" fmla="*/ 25 h 28"/>
                  <a:gd name="T4" fmla="*/ 3 w 18"/>
                  <a:gd name="T5" fmla="*/ 26 h 28"/>
                  <a:gd name="T6" fmla="*/ 2 w 18"/>
                  <a:gd name="T7" fmla="*/ 27 h 28"/>
                  <a:gd name="T8" fmla="*/ 1 w 18"/>
                  <a:gd name="T9" fmla="*/ 27 h 28"/>
                  <a:gd name="T10" fmla="*/ 1 w 18"/>
                  <a:gd name="T11" fmla="*/ 28 h 28"/>
                  <a:gd name="T12" fmla="*/ 6 w 18"/>
                  <a:gd name="T13" fmla="*/ 27 h 28"/>
                  <a:gd name="T14" fmla="*/ 16 w 18"/>
                  <a:gd name="T15" fmla="*/ 28 h 28"/>
                  <a:gd name="T16" fmla="*/ 17 w 18"/>
                  <a:gd name="T17" fmla="*/ 28 h 28"/>
                  <a:gd name="T18" fmla="*/ 18 w 18"/>
                  <a:gd name="T19" fmla="*/ 27 h 28"/>
                  <a:gd name="T20" fmla="*/ 18 w 18"/>
                  <a:gd name="T21" fmla="*/ 23 h 28"/>
                  <a:gd name="T22" fmla="*/ 18 w 18"/>
                  <a:gd name="T23" fmla="*/ 22 h 28"/>
                  <a:gd name="T24" fmla="*/ 18 w 18"/>
                  <a:gd name="T25" fmla="*/ 23 h 28"/>
                  <a:gd name="T26" fmla="*/ 17 w 18"/>
                  <a:gd name="T27" fmla="*/ 24 h 28"/>
                  <a:gd name="T28" fmla="*/ 16 w 18"/>
                  <a:gd name="T29" fmla="*/ 25 h 28"/>
                  <a:gd name="T30" fmla="*/ 14 w 18"/>
                  <a:gd name="T31" fmla="*/ 26 h 28"/>
                  <a:gd name="T32" fmla="*/ 13 w 18"/>
                  <a:gd name="T33" fmla="*/ 26 h 28"/>
                  <a:gd name="T34" fmla="*/ 9 w 18"/>
                  <a:gd name="T35" fmla="*/ 25 h 28"/>
                  <a:gd name="T36" fmla="*/ 8 w 18"/>
                  <a:gd name="T37" fmla="*/ 24 h 28"/>
                  <a:gd name="T38" fmla="*/ 8 w 18"/>
                  <a:gd name="T39" fmla="*/ 23 h 28"/>
                  <a:gd name="T40" fmla="*/ 8 w 18"/>
                  <a:gd name="T41" fmla="*/ 17 h 28"/>
                  <a:gd name="T42" fmla="*/ 8 w 18"/>
                  <a:gd name="T43" fmla="*/ 14 h 28"/>
                  <a:gd name="T44" fmla="*/ 14 w 18"/>
                  <a:gd name="T45" fmla="*/ 14 h 28"/>
                  <a:gd name="T46" fmla="*/ 15 w 18"/>
                  <a:gd name="T47" fmla="*/ 14 h 28"/>
                  <a:gd name="T48" fmla="*/ 16 w 18"/>
                  <a:gd name="T49" fmla="*/ 15 h 28"/>
                  <a:gd name="T50" fmla="*/ 16 w 18"/>
                  <a:gd name="T51" fmla="*/ 17 h 28"/>
                  <a:gd name="T52" fmla="*/ 16 w 18"/>
                  <a:gd name="T53" fmla="*/ 16 h 28"/>
                  <a:gd name="T54" fmla="*/ 17 w 18"/>
                  <a:gd name="T55" fmla="*/ 14 h 28"/>
                  <a:gd name="T56" fmla="*/ 17 w 18"/>
                  <a:gd name="T57" fmla="*/ 11 h 28"/>
                  <a:gd name="T58" fmla="*/ 16 w 18"/>
                  <a:gd name="T59" fmla="*/ 11 h 28"/>
                  <a:gd name="T60" fmla="*/ 14 w 18"/>
                  <a:gd name="T61" fmla="*/ 12 h 28"/>
                  <a:gd name="T62" fmla="*/ 8 w 18"/>
                  <a:gd name="T63" fmla="*/ 12 h 28"/>
                  <a:gd name="T64" fmla="*/ 8 w 18"/>
                  <a:gd name="T65" fmla="*/ 2 h 28"/>
                  <a:gd name="T66" fmla="*/ 14 w 18"/>
                  <a:gd name="T67" fmla="*/ 2 h 28"/>
                  <a:gd name="T68" fmla="*/ 15 w 18"/>
                  <a:gd name="T69" fmla="*/ 3 h 28"/>
                  <a:gd name="T70" fmla="*/ 16 w 18"/>
                  <a:gd name="T71" fmla="*/ 3 h 28"/>
                  <a:gd name="T72" fmla="*/ 16 w 18"/>
                  <a:gd name="T73" fmla="*/ 5 h 28"/>
                  <a:gd name="T74" fmla="*/ 17 w 18"/>
                  <a:gd name="T75" fmla="*/ 5 h 28"/>
                  <a:gd name="T76" fmla="*/ 17 w 18"/>
                  <a:gd name="T77" fmla="*/ 2 h 28"/>
                  <a:gd name="T78" fmla="*/ 17 w 18"/>
                  <a:gd name="T79" fmla="*/ 0 h 28"/>
                  <a:gd name="T80" fmla="*/ 15 w 18"/>
                  <a:gd name="T81" fmla="*/ 0 h 28"/>
                  <a:gd name="T82" fmla="*/ 6 w 18"/>
                  <a:gd name="T83" fmla="*/ 0 h 28"/>
                  <a:gd name="T84" fmla="*/ 1 w 18"/>
                  <a:gd name="T85" fmla="*/ 0 h 28"/>
                  <a:gd name="T86" fmla="*/ 0 w 18"/>
                  <a:gd name="T87" fmla="*/ 0 h 28"/>
                  <a:gd name="T88" fmla="*/ 1 w 18"/>
                  <a:gd name="T89" fmla="*/ 1 h 28"/>
                  <a:gd name="T90" fmla="*/ 2 w 18"/>
                  <a:gd name="T91" fmla="*/ 1 h 28"/>
                  <a:gd name="T92" fmla="*/ 3 w 18"/>
                  <a:gd name="T93" fmla="*/ 2 h 28"/>
                  <a:gd name="T94" fmla="*/ 4 w 18"/>
                  <a:gd name="T95" fmla="*/ 3 h 28"/>
                  <a:gd name="T96" fmla="*/ 4 w 18"/>
                  <a:gd name="T97" fmla="*/ 11 h 28"/>
                  <a:gd name="T98" fmla="*/ 4 w 18"/>
                  <a:gd name="T99" fmla="*/ 17 h 2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8" h="28">
                    <a:moveTo>
                      <a:pt x="4" y="17"/>
                    </a:moveTo>
                    <a:lnTo>
                      <a:pt x="3" y="25"/>
                    </a:lnTo>
                    <a:lnTo>
                      <a:pt x="3" y="26"/>
                    </a:lnTo>
                    <a:lnTo>
                      <a:pt x="2" y="27"/>
                    </a:lnTo>
                    <a:lnTo>
                      <a:pt x="1" y="27"/>
                    </a:lnTo>
                    <a:lnTo>
                      <a:pt x="1" y="28"/>
                    </a:lnTo>
                    <a:lnTo>
                      <a:pt x="6" y="27"/>
                    </a:lnTo>
                    <a:lnTo>
                      <a:pt x="16" y="28"/>
                    </a:lnTo>
                    <a:lnTo>
                      <a:pt x="17" y="28"/>
                    </a:lnTo>
                    <a:lnTo>
                      <a:pt x="18" y="27"/>
                    </a:lnTo>
                    <a:lnTo>
                      <a:pt x="18" y="23"/>
                    </a:lnTo>
                    <a:lnTo>
                      <a:pt x="18" y="22"/>
                    </a:lnTo>
                    <a:lnTo>
                      <a:pt x="18" y="23"/>
                    </a:lnTo>
                    <a:lnTo>
                      <a:pt x="17" y="24"/>
                    </a:lnTo>
                    <a:lnTo>
                      <a:pt x="16" y="25"/>
                    </a:lnTo>
                    <a:lnTo>
                      <a:pt x="14" y="26"/>
                    </a:lnTo>
                    <a:lnTo>
                      <a:pt x="13" y="26"/>
                    </a:lnTo>
                    <a:lnTo>
                      <a:pt x="9" y="25"/>
                    </a:lnTo>
                    <a:lnTo>
                      <a:pt x="8" y="24"/>
                    </a:lnTo>
                    <a:lnTo>
                      <a:pt x="8" y="23"/>
                    </a:lnTo>
                    <a:lnTo>
                      <a:pt x="8" y="17"/>
                    </a:lnTo>
                    <a:lnTo>
                      <a:pt x="8" y="14"/>
                    </a:lnTo>
                    <a:lnTo>
                      <a:pt x="14" y="14"/>
                    </a:lnTo>
                    <a:lnTo>
                      <a:pt x="15" y="14"/>
                    </a:lnTo>
                    <a:lnTo>
                      <a:pt x="16" y="15"/>
                    </a:lnTo>
                    <a:lnTo>
                      <a:pt x="16" y="17"/>
                    </a:lnTo>
                    <a:lnTo>
                      <a:pt x="16" y="16"/>
                    </a:lnTo>
                    <a:lnTo>
                      <a:pt x="17" y="14"/>
                    </a:lnTo>
                    <a:lnTo>
                      <a:pt x="17" y="11"/>
                    </a:lnTo>
                    <a:lnTo>
                      <a:pt x="16" y="11"/>
                    </a:lnTo>
                    <a:lnTo>
                      <a:pt x="14" y="12"/>
                    </a:lnTo>
                    <a:lnTo>
                      <a:pt x="8" y="12"/>
                    </a:lnTo>
                    <a:lnTo>
                      <a:pt x="8" y="2"/>
                    </a:lnTo>
                    <a:lnTo>
                      <a:pt x="14" y="2"/>
                    </a:lnTo>
                    <a:lnTo>
                      <a:pt x="15" y="3"/>
                    </a:lnTo>
                    <a:lnTo>
                      <a:pt x="16" y="3"/>
                    </a:lnTo>
                    <a:lnTo>
                      <a:pt x="16" y="5"/>
                    </a:lnTo>
                    <a:lnTo>
                      <a:pt x="17" y="5"/>
                    </a:lnTo>
                    <a:lnTo>
                      <a:pt x="17" y="2"/>
                    </a:lnTo>
                    <a:lnTo>
                      <a:pt x="17" y="0"/>
                    </a:lnTo>
                    <a:lnTo>
                      <a:pt x="15" y="0"/>
                    </a:lnTo>
                    <a:lnTo>
                      <a:pt x="6" y="0"/>
                    </a:lnTo>
                    <a:lnTo>
                      <a:pt x="1" y="0"/>
                    </a:lnTo>
                    <a:lnTo>
                      <a:pt x="0" y="0"/>
                    </a:lnTo>
                    <a:lnTo>
                      <a:pt x="1" y="1"/>
                    </a:lnTo>
                    <a:lnTo>
                      <a:pt x="2" y="1"/>
                    </a:lnTo>
                    <a:lnTo>
                      <a:pt x="3" y="2"/>
                    </a:lnTo>
                    <a:lnTo>
                      <a:pt x="4" y="3"/>
                    </a:lnTo>
                    <a:lnTo>
                      <a:pt x="4" y="11"/>
                    </a:lnTo>
                    <a:lnTo>
                      <a:pt x="4" y="17"/>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79" name="Freeform 175"/>
              <p:cNvSpPr>
                <a:spLocks noChangeAspect="1"/>
              </p:cNvSpPr>
              <p:nvPr/>
            </p:nvSpPr>
            <p:spPr bwMode="auto">
              <a:xfrm>
                <a:off x="2251" y="2810"/>
                <a:ext cx="34" cy="33"/>
              </a:xfrm>
              <a:custGeom>
                <a:avLst/>
                <a:gdLst>
                  <a:gd name="T0" fmla="*/ 4 w 34"/>
                  <a:gd name="T1" fmla="*/ 19 h 33"/>
                  <a:gd name="T2" fmla="*/ 4 w 34"/>
                  <a:gd name="T3" fmla="*/ 23 h 33"/>
                  <a:gd name="T4" fmla="*/ 5 w 34"/>
                  <a:gd name="T5" fmla="*/ 26 h 33"/>
                  <a:gd name="T6" fmla="*/ 6 w 34"/>
                  <a:gd name="T7" fmla="*/ 28 h 33"/>
                  <a:gd name="T8" fmla="*/ 8 w 34"/>
                  <a:gd name="T9" fmla="*/ 30 h 33"/>
                  <a:gd name="T10" fmla="*/ 10 w 34"/>
                  <a:gd name="T11" fmla="*/ 32 h 33"/>
                  <a:gd name="T12" fmla="*/ 13 w 34"/>
                  <a:gd name="T13" fmla="*/ 33 h 33"/>
                  <a:gd name="T14" fmla="*/ 15 w 34"/>
                  <a:gd name="T15" fmla="*/ 33 h 33"/>
                  <a:gd name="T16" fmla="*/ 17 w 34"/>
                  <a:gd name="T17" fmla="*/ 33 h 33"/>
                  <a:gd name="T18" fmla="*/ 20 w 34"/>
                  <a:gd name="T19" fmla="*/ 33 h 33"/>
                  <a:gd name="T20" fmla="*/ 22 w 34"/>
                  <a:gd name="T21" fmla="*/ 33 h 33"/>
                  <a:gd name="T22" fmla="*/ 24 w 34"/>
                  <a:gd name="T23" fmla="*/ 32 h 33"/>
                  <a:gd name="T24" fmla="*/ 27 w 34"/>
                  <a:gd name="T25" fmla="*/ 30 h 33"/>
                  <a:gd name="T26" fmla="*/ 28 w 34"/>
                  <a:gd name="T27" fmla="*/ 29 h 33"/>
                  <a:gd name="T28" fmla="*/ 29 w 34"/>
                  <a:gd name="T29" fmla="*/ 27 h 33"/>
                  <a:gd name="T30" fmla="*/ 30 w 34"/>
                  <a:gd name="T31" fmla="*/ 24 h 33"/>
                  <a:gd name="T32" fmla="*/ 31 w 34"/>
                  <a:gd name="T33" fmla="*/ 21 h 33"/>
                  <a:gd name="T34" fmla="*/ 31 w 34"/>
                  <a:gd name="T35" fmla="*/ 17 h 33"/>
                  <a:gd name="T36" fmla="*/ 31 w 34"/>
                  <a:gd name="T37" fmla="*/ 12 h 33"/>
                  <a:gd name="T38" fmla="*/ 31 w 34"/>
                  <a:gd name="T39" fmla="*/ 3 h 33"/>
                  <a:gd name="T40" fmla="*/ 31 w 34"/>
                  <a:gd name="T41" fmla="*/ 1 h 33"/>
                  <a:gd name="T42" fmla="*/ 32 w 34"/>
                  <a:gd name="T43" fmla="*/ 1 h 33"/>
                  <a:gd name="T44" fmla="*/ 34 w 34"/>
                  <a:gd name="T45" fmla="*/ 0 h 33"/>
                  <a:gd name="T46" fmla="*/ 29 w 34"/>
                  <a:gd name="T47" fmla="*/ 0 h 33"/>
                  <a:gd name="T48" fmla="*/ 24 w 34"/>
                  <a:gd name="T49" fmla="*/ 0 h 33"/>
                  <a:gd name="T50" fmla="*/ 23 w 34"/>
                  <a:gd name="T51" fmla="*/ 0 h 33"/>
                  <a:gd name="T52" fmla="*/ 25 w 34"/>
                  <a:gd name="T53" fmla="*/ 1 h 33"/>
                  <a:gd name="T54" fmla="*/ 26 w 34"/>
                  <a:gd name="T55" fmla="*/ 1 h 33"/>
                  <a:gd name="T56" fmla="*/ 27 w 34"/>
                  <a:gd name="T57" fmla="*/ 3 h 33"/>
                  <a:gd name="T58" fmla="*/ 27 w 34"/>
                  <a:gd name="T59" fmla="*/ 12 h 33"/>
                  <a:gd name="T60" fmla="*/ 27 w 34"/>
                  <a:gd name="T61" fmla="*/ 18 h 33"/>
                  <a:gd name="T62" fmla="*/ 27 w 34"/>
                  <a:gd name="T63" fmla="*/ 24 h 33"/>
                  <a:gd name="T64" fmla="*/ 26 w 34"/>
                  <a:gd name="T65" fmla="*/ 26 h 33"/>
                  <a:gd name="T66" fmla="*/ 25 w 34"/>
                  <a:gd name="T67" fmla="*/ 28 h 33"/>
                  <a:gd name="T68" fmla="*/ 24 w 34"/>
                  <a:gd name="T69" fmla="*/ 29 h 33"/>
                  <a:gd name="T70" fmla="*/ 21 w 34"/>
                  <a:gd name="T71" fmla="*/ 30 h 33"/>
                  <a:gd name="T72" fmla="*/ 18 w 34"/>
                  <a:gd name="T73" fmla="*/ 31 h 33"/>
                  <a:gd name="T74" fmla="*/ 16 w 34"/>
                  <a:gd name="T75" fmla="*/ 31 h 33"/>
                  <a:gd name="T76" fmla="*/ 13 w 34"/>
                  <a:gd name="T77" fmla="*/ 29 h 33"/>
                  <a:gd name="T78" fmla="*/ 11 w 34"/>
                  <a:gd name="T79" fmla="*/ 28 h 33"/>
                  <a:gd name="T80" fmla="*/ 10 w 34"/>
                  <a:gd name="T81" fmla="*/ 25 h 33"/>
                  <a:gd name="T82" fmla="*/ 10 w 34"/>
                  <a:gd name="T83" fmla="*/ 22 h 33"/>
                  <a:gd name="T84" fmla="*/ 10 w 34"/>
                  <a:gd name="T85" fmla="*/ 18 h 33"/>
                  <a:gd name="T86" fmla="*/ 10 w 34"/>
                  <a:gd name="T87" fmla="*/ 12 h 33"/>
                  <a:gd name="T88" fmla="*/ 10 w 34"/>
                  <a:gd name="T89" fmla="*/ 3 h 33"/>
                  <a:gd name="T90" fmla="*/ 10 w 34"/>
                  <a:gd name="T91" fmla="*/ 1 h 33"/>
                  <a:gd name="T92" fmla="*/ 11 w 34"/>
                  <a:gd name="T93" fmla="*/ 1 h 33"/>
                  <a:gd name="T94" fmla="*/ 12 w 34"/>
                  <a:gd name="T95" fmla="*/ 0 h 33"/>
                  <a:gd name="T96" fmla="*/ 13 w 34"/>
                  <a:gd name="T97" fmla="*/ 0 h 33"/>
                  <a:gd name="T98" fmla="*/ 12 w 34"/>
                  <a:gd name="T99" fmla="*/ 0 h 33"/>
                  <a:gd name="T100" fmla="*/ 7 w 34"/>
                  <a:gd name="T101" fmla="*/ 0 h 33"/>
                  <a:gd name="T102" fmla="*/ 0 w 34"/>
                  <a:gd name="T103" fmla="*/ 0 h 33"/>
                  <a:gd name="T104" fmla="*/ 2 w 34"/>
                  <a:gd name="T105" fmla="*/ 1 h 33"/>
                  <a:gd name="T106" fmla="*/ 3 w 34"/>
                  <a:gd name="T107" fmla="*/ 1 h 33"/>
                  <a:gd name="T108" fmla="*/ 4 w 34"/>
                  <a:gd name="T109" fmla="*/ 3 h 33"/>
                  <a:gd name="T110" fmla="*/ 4 w 34"/>
                  <a:gd name="T111" fmla="*/ 12 h 33"/>
                  <a:gd name="T112" fmla="*/ 4 w 34"/>
                  <a:gd name="T113" fmla="*/ 19 h 3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4" h="33">
                    <a:moveTo>
                      <a:pt x="4" y="19"/>
                    </a:moveTo>
                    <a:lnTo>
                      <a:pt x="4" y="23"/>
                    </a:lnTo>
                    <a:lnTo>
                      <a:pt x="5" y="26"/>
                    </a:lnTo>
                    <a:lnTo>
                      <a:pt x="6" y="28"/>
                    </a:lnTo>
                    <a:lnTo>
                      <a:pt x="8" y="30"/>
                    </a:lnTo>
                    <a:lnTo>
                      <a:pt x="10" y="32"/>
                    </a:lnTo>
                    <a:lnTo>
                      <a:pt x="13" y="33"/>
                    </a:lnTo>
                    <a:lnTo>
                      <a:pt x="15" y="33"/>
                    </a:lnTo>
                    <a:lnTo>
                      <a:pt x="17" y="33"/>
                    </a:lnTo>
                    <a:lnTo>
                      <a:pt x="20" y="33"/>
                    </a:lnTo>
                    <a:lnTo>
                      <a:pt x="22" y="33"/>
                    </a:lnTo>
                    <a:lnTo>
                      <a:pt x="24" y="32"/>
                    </a:lnTo>
                    <a:lnTo>
                      <a:pt x="27" y="30"/>
                    </a:lnTo>
                    <a:lnTo>
                      <a:pt x="28" y="29"/>
                    </a:lnTo>
                    <a:lnTo>
                      <a:pt x="29" y="27"/>
                    </a:lnTo>
                    <a:lnTo>
                      <a:pt x="30" y="24"/>
                    </a:lnTo>
                    <a:lnTo>
                      <a:pt x="31" y="21"/>
                    </a:lnTo>
                    <a:lnTo>
                      <a:pt x="31" y="17"/>
                    </a:lnTo>
                    <a:lnTo>
                      <a:pt x="31" y="12"/>
                    </a:lnTo>
                    <a:lnTo>
                      <a:pt x="31" y="3"/>
                    </a:lnTo>
                    <a:lnTo>
                      <a:pt x="31" y="1"/>
                    </a:lnTo>
                    <a:lnTo>
                      <a:pt x="32" y="1"/>
                    </a:lnTo>
                    <a:lnTo>
                      <a:pt x="34" y="0"/>
                    </a:lnTo>
                    <a:lnTo>
                      <a:pt x="29" y="0"/>
                    </a:lnTo>
                    <a:lnTo>
                      <a:pt x="24" y="0"/>
                    </a:lnTo>
                    <a:lnTo>
                      <a:pt x="23" y="0"/>
                    </a:lnTo>
                    <a:lnTo>
                      <a:pt x="25" y="1"/>
                    </a:lnTo>
                    <a:lnTo>
                      <a:pt x="26" y="1"/>
                    </a:lnTo>
                    <a:lnTo>
                      <a:pt x="27" y="3"/>
                    </a:lnTo>
                    <a:lnTo>
                      <a:pt x="27" y="12"/>
                    </a:lnTo>
                    <a:lnTo>
                      <a:pt x="27" y="18"/>
                    </a:lnTo>
                    <a:lnTo>
                      <a:pt x="27" y="24"/>
                    </a:lnTo>
                    <a:lnTo>
                      <a:pt x="26" y="26"/>
                    </a:lnTo>
                    <a:lnTo>
                      <a:pt x="25" y="28"/>
                    </a:lnTo>
                    <a:lnTo>
                      <a:pt x="24" y="29"/>
                    </a:lnTo>
                    <a:lnTo>
                      <a:pt x="21" y="30"/>
                    </a:lnTo>
                    <a:lnTo>
                      <a:pt x="18" y="31"/>
                    </a:lnTo>
                    <a:lnTo>
                      <a:pt x="16" y="31"/>
                    </a:lnTo>
                    <a:lnTo>
                      <a:pt x="13" y="29"/>
                    </a:lnTo>
                    <a:lnTo>
                      <a:pt x="11" y="28"/>
                    </a:lnTo>
                    <a:lnTo>
                      <a:pt x="10" y="25"/>
                    </a:lnTo>
                    <a:lnTo>
                      <a:pt x="10" y="22"/>
                    </a:lnTo>
                    <a:lnTo>
                      <a:pt x="10" y="18"/>
                    </a:lnTo>
                    <a:lnTo>
                      <a:pt x="10" y="12"/>
                    </a:lnTo>
                    <a:lnTo>
                      <a:pt x="10" y="3"/>
                    </a:lnTo>
                    <a:lnTo>
                      <a:pt x="10" y="1"/>
                    </a:lnTo>
                    <a:lnTo>
                      <a:pt x="11" y="1"/>
                    </a:lnTo>
                    <a:lnTo>
                      <a:pt x="12" y="0"/>
                    </a:lnTo>
                    <a:lnTo>
                      <a:pt x="13" y="0"/>
                    </a:lnTo>
                    <a:lnTo>
                      <a:pt x="12" y="0"/>
                    </a:lnTo>
                    <a:lnTo>
                      <a:pt x="7" y="0"/>
                    </a:lnTo>
                    <a:lnTo>
                      <a:pt x="0" y="0"/>
                    </a:lnTo>
                    <a:lnTo>
                      <a:pt x="2" y="1"/>
                    </a:lnTo>
                    <a:lnTo>
                      <a:pt x="3" y="1"/>
                    </a:lnTo>
                    <a:lnTo>
                      <a:pt x="4" y="3"/>
                    </a:lnTo>
                    <a:lnTo>
                      <a:pt x="4" y="12"/>
                    </a:lnTo>
                    <a:lnTo>
                      <a:pt x="4" y="19"/>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80" name="Freeform 176"/>
              <p:cNvSpPr>
                <a:spLocks noChangeAspect="1"/>
              </p:cNvSpPr>
              <p:nvPr/>
            </p:nvSpPr>
            <p:spPr bwMode="auto">
              <a:xfrm>
                <a:off x="2290" y="2814"/>
                <a:ext cx="31" cy="29"/>
              </a:xfrm>
              <a:custGeom>
                <a:avLst/>
                <a:gdLst>
                  <a:gd name="T0" fmla="*/ 6 w 31"/>
                  <a:gd name="T1" fmla="*/ 8 h 29"/>
                  <a:gd name="T2" fmla="*/ 15 w 31"/>
                  <a:gd name="T3" fmla="*/ 18 h 29"/>
                  <a:gd name="T4" fmla="*/ 26 w 31"/>
                  <a:gd name="T5" fmla="*/ 28 h 29"/>
                  <a:gd name="T6" fmla="*/ 27 w 31"/>
                  <a:gd name="T7" fmla="*/ 29 h 29"/>
                  <a:gd name="T8" fmla="*/ 27 w 31"/>
                  <a:gd name="T9" fmla="*/ 28 h 29"/>
                  <a:gd name="T10" fmla="*/ 28 w 31"/>
                  <a:gd name="T11" fmla="*/ 5 h 29"/>
                  <a:gd name="T12" fmla="*/ 28 w 31"/>
                  <a:gd name="T13" fmla="*/ 3 h 29"/>
                  <a:gd name="T14" fmla="*/ 29 w 31"/>
                  <a:gd name="T15" fmla="*/ 2 h 29"/>
                  <a:gd name="T16" fmla="*/ 30 w 31"/>
                  <a:gd name="T17" fmla="*/ 2 h 29"/>
                  <a:gd name="T18" fmla="*/ 31 w 31"/>
                  <a:gd name="T19" fmla="*/ 1 h 29"/>
                  <a:gd name="T20" fmla="*/ 30 w 31"/>
                  <a:gd name="T21" fmla="*/ 1 h 29"/>
                  <a:gd name="T22" fmla="*/ 26 w 31"/>
                  <a:gd name="T23" fmla="*/ 1 h 29"/>
                  <a:gd name="T24" fmla="*/ 22 w 31"/>
                  <a:gd name="T25" fmla="*/ 1 h 29"/>
                  <a:gd name="T26" fmla="*/ 21 w 31"/>
                  <a:gd name="T27" fmla="*/ 1 h 29"/>
                  <a:gd name="T28" fmla="*/ 22 w 31"/>
                  <a:gd name="T29" fmla="*/ 2 h 29"/>
                  <a:gd name="T30" fmla="*/ 23 w 31"/>
                  <a:gd name="T31" fmla="*/ 2 h 29"/>
                  <a:gd name="T32" fmla="*/ 24 w 31"/>
                  <a:gd name="T33" fmla="*/ 3 h 29"/>
                  <a:gd name="T34" fmla="*/ 25 w 31"/>
                  <a:gd name="T35" fmla="*/ 5 h 29"/>
                  <a:gd name="T36" fmla="*/ 25 w 31"/>
                  <a:gd name="T37" fmla="*/ 22 h 29"/>
                  <a:gd name="T38" fmla="*/ 17 w 31"/>
                  <a:gd name="T39" fmla="*/ 13 h 29"/>
                  <a:gd name="T40" fmla="*/ 6 w 31"/>
                  <a:gd name="T41" fmla="*/ 2 h 29"/>
                  <a:gd name="T42" fmla="*/ 4 w 31"/>
                  <a:gd name="T43" fmla="*/ 0 h 29"/>
                  <a:gd name="T44" fmla="*/ 4 w 31"/>
                  <a:gd name="T45" fmla="*/ 2 h 29"/>
                  <a:gd name="T46" fmla="*/ 3 w 31"/>
                  <a:gd name="T47" fmla="*/ 23 h 29"/>
                  <a:gd name="T48" fmla="*/ 3 w 31"/>
                  <a:gd name="T49" fmla="*/ 27 h 29"/>
                  <a:gd name="T50" fmla="*/ 2 w 31"/>
                  <a:gd name="T51" fmla="*/ 28 h 29"/>
                  <a:gd name="T52" fmla="*/ 1 w 31"/>
                  <a:gd name="T53" fmla="*/ 28 h 29"/>
                  <a:gd name="T54" fmla="*/ 0 w 31"/>
                  <a:gd name="T55" fmla="*/ 28 h 29"/>
                  <a:gd name="T56" fmla="*/ 1 w 31"/>
                  <a:gd name="T57" fmla="*/ 29 h 29"/>
                  <a:gd name="T58" fmla="*/ 5 w 31"/>
                  <a:gd name="T59" fmla="*/ 28 h 29"/>
                  <a:gd name="T60" fmla="*/ 9 w 31"/>
                  <a:gd name="T61" fmla="*/ 29 h 29"/>
                  <a:gd name="T62" fmla="*/ 10 w 31"/>
                  <a:gd name="T63" fmla="*/ 28 h 29"/>
                  <a:gd name="T64" fmla="*/ 8 w 31"/>
                  <a:gd name="T65" fmla="*/ 28 h 29"/>
                  <a:gd name="T66" fmla="*/ 7 w 31"/>
                  <a:gd name="T67" fmla="*/ 27 h 29"/>
                  <a:gd name="T68" fmla="*/ 6 w 31"/>
                  <a:gd name="T69" fmla="*/ 24 h 29"/>
                  <a:gd name="T70" fmla="*/ 6 w 31"/>
                  <a:gd name="T71" fmla="*/ 8 h 2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31" h="29">
                    <a:moveTo>
                      <a:pt x="6" y="8"/>
                    </a:moveTo>
                    <a:lnTo>
                      <a:pt x="15" y="18"/>
                    </a:lnTo>
                    <a:lnTo>
                      <a:pt x="26" y="28"/>
                    </a:lnTo>
                    <a:lnTo>
                      <a:pt x="27" y="29"/>
                    </a:lnTo>
                    <a:lnTo>
                      <a:pt x="27" y="28"/>
                    </a:lnTo>
                    <a:lnTo>
                      <a:pt x="28" y="5"/>
                    </a:lnTo>
                    <a:lnTo>
                      <a:pt x="28" y="3"/>
                    </a:lnTo>
                    <a:lnTo>
                      <a:pt x="29" y="2"/>
                    </a:lnTo>
                    <a:lnTo>
                      <a:pt x="30" y="2"/>
                    </a:lnTo>
                    <a:lnTo>
                      <a:pt x="31" y="1"/>
                    </a:lnTo>
                    <a:lnTo>
                      <a:pt x="30" y="1"/>
                    </a:lnTo>
                    <a:lnTo>
                      <a:pt x="26" y="1"/>
                    </a:lnTo>
                    <a:lnTo>
                      <a:pt x="22" y="1"/>
                    </a:lnTo>
                    <a:lnTo>
                      <a:pt x="21" y="1"/>
                    </a:lnTo>
                    <a:lnTo>
                      <a:pt x="22" y="2"/>
                    </a:lnTo>
                    <a:lnTo>
                      <a:pt x="23" y="2"/>
                    </a:lnTo>
                    <a:lnTo>
                      <a:pt x="24" y="3"/>
                    </a:lnTo>
                    <a:lnTo>
                      <a:pt x="25" y="5"/>
                    </a:lnTo>
                    <a:lnTo>
                      <a:pt x="25" y="22"/>
                    </a:lnTo>
                    <a:lnTo>
                      <a:pt x="17" y="13"/>
                    </a:lnTo>
                    <a:lnTo>
                      <a:pt x="6" y="2"/>
                    </a:lnTo>
                    <a:lnTo>
                      <a:pt x="4" y="0"/>
                    </a:lnTo>
                    <a:lnTo>
                      <a:pt x="4" y="2"/>
                    </a:lnTo>
                    <a:lnTo>
                      <a:pt x="3" y="23"/>
                    </a:lnTo>
                    <a:lnTo>
                      <a:pt x="3" y="27"/>
                    </a:lnTo>
                    <a:lnTo>
                      <a:pt x="2" y="28"/>
                    </a:lnTo>
                    <a:lnTo>
                      <a:pt x="1" y="28"/>
                    </a:lnTo>
                    <a:lnTo>
                      <a:pt x="0" y="28"/>
                    </a:lnTo>
                    <a:lnTo>
                      <a:pt x="1" y="29"/>
                    </a:lnTo>
                    <a:lnTo>
                      <a:pt x="5" y="28"/>
                    </a:lnTo>
                    <a:lnTo>
                      <a:pt x="9" y="29"/>
                    </a:lnTo>
                    <a:lnTo>
                      <a:pt x="10" y="28"/>
                    </a:lnTo>
                    <a:lnTo>
                      <a:pt x="8" y="28"/>
                    </a:lnTo>
                    <a:lnTo>
                      <a:pt x="7" y="27"/>
                    </a:lnTo>
                    <a:lnTo>
                      <a:pt x="6" y="24"/>
                    </a:lnTo>
                    <a:lnTo>
                      <a:pt x="6" y="8"/>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81" name="Freeform 177"/>
              <p:cNvSpPr>
                <a:spLocks noChangeAspect="1"/>
              </p:cNvSpPr>
              <p:nvPr/>
            </p:nvSpPr>
            <p:spPr bwMode="auto">
              <a:xfrm>
                <a:off x="2328" y="2815"/>
                <a:ext cx="12" cy="28"/>
              </a:xfrm>
              <a:custGeom>
                <a:avLst/>
                <a:gdLst>
                  <a:gd name="T0" fmla="*/ 3 w 12"/>
                  <a:gd name="T1" fmla="*/ 17 h 28"/>
                  <a:gd name="T2" fmla="*/ 3 w 12"/>
                  <a:gd name="T3" fmla="*/ 25 h 28"/>
                  <a:gd name="T4" fmla="*/ 3 w 12"/>
                  <a:gd name="T5" fmla="*/ 26 h 28"/>
                  <a:gd name="T6" fmla="*/ 2 w 12"/>
                  <a:gd name="T7" fmla="*/ 27 h 28"/>
                  <a:gd name="T8" fmla="*/ 1 w 12"/>
                  <a:gd name="T9" fmla="*/ 27 h 28"/>
                  <a:gd name="T10" fmla="*/ 0 w 12"/>
                  <a:gd name="T11" fmla="*/ 27 h 28"/>
                  <a:gd name="T12" fmla="*/ 1 w 12"/>
                  <a:gd name="T13" fmla="*/ 28 h 28"/>
                  <a:gd name="T14" fmla="*/ 5 w 12"/>
                  <a:gd name="T15" fmla="*/ 27 h 28"/>
                  <a:gd name="T16" fmla="*/ 11 w 12"/>
                  <a:gd name="T17" fmla="*/ 28 h 28"/>
                  <a:gd name="T18" fmla="*/ 12 w 12"/>
                  <a:gd name="T19" fmla="*/ 27 h 28"/>
                  <a:gd name="T20" fmla="*/ 11 w 12"/>
                  <a:gd name="T21" fmla="*/ 27 h 28"/>
                  <a:gd name="T22" fmla="*/ 9 w 12"/>
                  <a:gd name="T23" fmla="*/ 27 h 28"/>
                  <a:gd name="T24" fmla="*/ 8 w 12"/>
                  <a:gd name="T25" fmla="*/ 26 h 28"/>
                  <a:gd name="T26" fmla="*/ 8 w 12"/>
                  <a:gd name="T27" fmla="*/ 25 h 28"/>
                  <a:gd name="T28" fmla="*/ 8 w 12"/>
                  <a:gd name="T29" fmla="*/ 17 h 28"/>
                  <a:gd name="T30" fmla="*/ 8 w 12"/>
                  <a:gd name="T31" fmla="*/ 11 h 28"/>
                  <a:gd name="T32" fmla="*/ 8 w 12"/>
                  <a:gd name="T33" fmla="*/ 3 h 28"/>
                  <a:gd name="T34" fmla="*/ 8 w 12"/>
                  <a:gd name="T35" fmla="*/ 1 h 28"/>
                  <a:gd name="T36" fmla="*/ 9 w 12"/>
                  <a:gd name="T37" fmla="*/ 1 h 28"/>
                  <a:gd name="T38" fmla="*/ 10 w 12"/>
                  <a:gd name="T39" fmla="*/ 1 h 28"/>
                  <a:gd name="T40" fmla="*/ 11 w 12"/>
                  <a:gd name="T41" fmla="*/ 0 h 28"/>
                  <a:gd name="T42" fmla="*/ 10 w 12"/>
                  <a:gd name="T43" fmla="*/ 0 h 28"/>
                  <a:gd name="T44" fmla="*/ 6 w 12"/>
                  <a:gd name="T45" fmla="*/ 0 h 28"/>
                  <a:gd name="T46" fmla="*/ 1 w 12"/>
                  <a:gd name="T47" fmla="*/ 0 h 28"/>
                  <a:gd name="T48" fmla="*/ 0 w 12"/>
                  <a:gd name="T49" fmla="*/ 0 h 28"/>
                  <a:gd name="T50" fmla="*/ 1 w 12"/>
                  <a:gd name="T51" fmla="*/ 1 h 28"/>
                  <a:gd name="T52" fmla="*/ 2 w 12"/>
                  <a:gd name="T53" fmla="*/ 1 h 28"/>
                  <a:gd name="T54" fmla="*/ 3 w 12"/>
                  <a:gd name="T55" fmla="*/ 2 h 28"/>
                  <a:gd name="T56" fmla="*/ 3 w 12"/>
                  <a:gd name="T57" fmla="*/ 3 h 28"/>
                  <a:gd name="T58" fmla="*/ 3 w 12"/>
                  <a:gd name="T59" fmla="*/ 11 h 28"/>
                  <a:gd name="T60" fmla="*/ 3 w 12"/>
                  <a:gd name="T61" fmla="*/ 17 h 2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2" h="28">
                    <a:moveTo>
                      <a:pt x="3" y="17"/>
                    </a:moveTo>
                    <a:lnTo>
                      <a:pt x="3" y="25"/>
                    </a:lnTo>
                    <a:lnTo>
                      <a:pt x="3" y="26"/>
                    </a:lnTo>
                    <a:lnTo>
                      <a:pt x="2" y="27"/>
                    </a:lnTo>
                    <a:lnTo>
                      <a:pt x="1" y="27"/>
                    </a:lnTo>
                    <a:lnTo>
                      <a:pt x="0" y="27"/>
                    </a:lnTo>
                    <a:lnTo>
                      <a:pt x="1" y="28"/>
                    </a:lnTo>
                    <a:lnTo>
                      <a:pt x="5" y="27"/>
                    </a:lnTo>
                    <a:lnTo>
                      <a:pt x="11" y="28"/>
                    </a:lnTo>
                    <a:lnTo>
                      <a:pt x="12" y="27"/>
                    </a:lnTo>
                    <a:lnTo>
                      <a:pt x="11" y="27"/>
                    </a:lnTo>
                    <a:lnTo>
                      <a:pt x="9" y="27"/>
                    </a:lnTo>
                    <a:lnTo>
                      <a:pt x="8" y="26"/>
                    </a:lnTo>
                    <a:lnTo>
                      <a:pt x="8" y="25"/>
                    </a:lnTo>
                    <a:lnTo>
                      <a:pt x="8" y="17"/>
                    </a:lnTo>
                    <a:lnTo>
                      <a:pt x="8" y="11"/>
                    </a:lnTo>
                    <a:lnTo>
                      <a:pt x="8" y="3"/>
                    </a:lnTo>
                    <a:lnTo>
                      <a:pt x="8" y="1"/>
                    </a:lnTo>
                    <a:lnTo>
                      <a:pt x="9" y="1"/>
                    </a:lnTo>
                    <a:lnTo>
                      <a:pt x="10" y="1"/>
                    </a:lnTo>
                    <a:lnTo>
                      <a:pt x="11" y="0"/>
                    </a:lnTo>
                    <a:lnTo>
                      <a:pt x="10" y="0"/>
                    </a:lnTo>
                    <a:lnTo>
                      <a:pt x="6" y="0"/>
                    </a:lnTo>
                    <a:lnTo>
                      <a:pt x="1" y="0"/>
                    </a:lnTo>
                    <a:lnTo>
                      <a:pt x="0" y="0"/>
                    </a:lnTo>
                    <a:lnTo>
                      <a:pt x="1" y="1"/>
                    </a:lnTo>
                    <a:lnTo>
                      <a:pt x="2" y="1"/>
                    </a:lnTo>
                    <a:lnTo>
                      <a:pt x="3" y="2"/>
                    </a:lnTo>
                    <a:lnTo>
                      <a:pt x="3" y="3"/>
                    </a:lnTo>
                    <a:lnTo>
                      <a:pt x="3" y="11"/>
                    </a:lnTo>
                    <a:lnTo>
                      <a:pt x="3" y="17"/>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82" name="Freeform 178"/>
              <p:cNvSpPr>
                <a:spLocks noChangeAspect="1"/>
              </p:cNvSpPr>
              <p:nvPr/>
            </p:nvSpPr>
            <p:spPr bwMode="auto">
              <a:xfrm>
                <a:off x="2343" y="2815"/>
                <a:ext cx="30" cy="28"/>
              </a:xfrm>
              <a:custGeom>
                <a:avLst/>
                <a:gdLst>
                  <a:gd name="T0" fmla="*/ 14 w 30"/>
                  <a:gd name="T1" fmla="*/ 26 h 28"/>
                  <a:gd name="T2" fmla="*/ 14 w 30"/>
                  <a:gd name="T3" fmla="*/ 28 h 28"/>
                  <a:gd name="T4" fmla="*/ 15 w 30"/>
                  <a:gd name="T5" fmla="*/ 28 h 28"/>
                  <a:gd name="T6" fmla="*/ 16 w 30"/>
                  <a:gd name="T7" fmla="*/ 28 h 28"/>
                  <a:gd name="T8" fmla="*/ 17 w 30"/>
                  <a:gd name="T9" fmla="*/ 25 h 28"/>
                  <a:gd name="T10" fmla="*/ 21 w 30"/>
                  <a:gd name="T11" fmla="*/ 14 h 28"/>
                  <a:gd name="T12" fmla="*/ 26 w 30"/>
                  <a:gd name="T13" fmla="*/ 4 h 28"/>
                  <a:gd name="T14" fmla="*/ 27 w 30"/>
                  <a:gd name="T15" fmla="*/ 2 h 28"/>
                  <a:gd name="T16" fmla="*/ 28 w 30"/>
                  <a:gd name="T17" fmla="*/ 1 h 28"/>
                  <a:gd name="T18" fmla="*/ 30 w 30"/>
                  <a:gd name="T19" fmla="*/ 1 h 28"/>
                  <a:gd name="T20" fmla="*/ 30 w 30"/>
                  <a:gd name="T21" fmla="*/ 0 h 28"/>
                  <a:gd name="T22" fmla="*/ 29 w 30"/>
                  <a:gd name="T23" fmla="*/ 0 h 28"/>
                  <a:gd name="T24" fmla="*/ 26 w 30"/>
                  <a:gd name="T25" fmla="*/ 0 h 28"/>
                  <a:gd name="T26" fmla="*/ 22 w 30"/>
                  <a:gd name="T27" fmla="*/ 0 h 28"/>
                  <a:gd name="T28" fmla="*/ 21 w 30"/>
                  <a:gd name="T29" fmla="*/ 0 h 28"/>
                  <a:gd name="T30" fmla="*/ 22 w 30"/>
                  <a:gd name="T31" fmla="*/ 1 h 28"/>
                  <a:gd name="T32" fmla="*/ 23 w 30"/>
                  <a:gd name="T33" fmla="*/ 1 h 28"/>
                  <a:gd name="T34" fmla="*/ 24 w 30"/>
                  <a:gd name="T35" fmla="*/ 2 h 28"/>
                  <a:gd name="T36" fmla="*/ 23 w 30"/>
                  <a:gd name="T37" fmla="*/ 3 h 28"/>
                  <a:gd name="T38" fmla="*/ 16 w 30"/>
                  <a:gd name="T39" fmla="*/ 21 h 28"/>
                  <a:gd name="T40" fmla="*/ 10 w 30"/>
                  <a:gd name="T41" fmla="*/ 5 h 28"/>
                  <a:gd name="T42" fmla="*/ 9 w 30"/>
                  <a:gd name="T43" fmla="*/ 2 h 28"/>
                  <a:gd name="T44" fmla="*/ 9 w 30"/>
                  <a:gd name="T45" fmla="*/ 1 h 28"/>
                  <a:gd name="T46" fmla="*/ 11 w 30"/>
                  <a:gd name="T47" fmla="*/ 1 h 28"/>
                  <a:gd name="T48" fmla="*/ 11 w 30"/>
                  <a:gd name="T49" fmla="*/ 0 h 28"/>
                  <a:gd name="T50" fmla="*/ 10 w 30"/>
                  <a:gd name="T51" fmla="*/ 0 h 28"/>
                  <a:gd name="T52" fmla="*/ 6 w 30"/>
                  <a:gd name="T53" fmla="*/ 0 h 28"/>
                  <a:gd name="T54" fmla="*/ 1 w 30"/>
                  <a:gd name="T55" fmla="*/ 0 h 28"/>
                  <a:gd name="T56" fmla="*/ 0 w 30"/>
                  <a:gd name="T57" fmla="*/ 0 h 28"/>
                  <a:gd name="T58" fmla="*/ 0 w 30"/>
                  <a:gd name="T59" fmla="*/ 1 h 28"/>
                  <a:gd name="T60" fmla="*/ 2 w 30"/>
                  <a:gd name="T61" fmla="*/ 1 h 28"/>
                  <a:gd name="T62" fmla="*/ 3 w 30"/>
                  <a:gd name="T63" fmla="*/ 1 h 28"/>
                  <a:gd name="T64" fmla="*/ 3 w 30"/>
                  <a:gd name="T65" fmla="*/ 2 h 28"/>
                  <a:gd name="T66" fmla="*/ 4 w 30"/>
                  <a:gd name="T67" fmla="*/ 4 h 28"/>
                  <a:gd name="T68" fmla="*/ 14 w 30"/>
                  <a:gd name="T69" fmla="*/ 26 h 2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30" h="28">
                    <a:moveTo>
                      <a:pt x="14" y="26"/>
                    </a:moveTo>
                    <a:lnTo>
                      <a:pt x="14" y="28"/>
                    </a:lnTo>
                    <a:lnTo>
                      <a:pt x="15" y="28"/>
                    </a:lnTo>
                    <a:lnTo>
                      <a:pt x="16" y="28"/>
                    </a:lnTo>
                    <a:lnTo>
                      <a:pt x="17" y="25"/>
                    </a:lnTo>
                    <a:lnTo>
                      <a:pt x="21" y="14"/>
                    </a:lnTo>
                    <a:lnTo>
                      <a:pt x="26" y="4"/>
                    </a:lnTo>
                    <a:lnTo>
                      <a:pt x="27" y="2"/>
                    </a:lnTo>
                    <a:lnTo>
                      <a:pt x="28" y="1"/>
                    </a:lnTo>
                    <a:lnTo>
                      <a:pt x="30" y="1"/>
                    </a:lnTo>
                    <a:lnTo>
                      <a:pt x="30" y="0"/>
                    </a:lnTo>
                    <a:lnTo>
                      <a:pt x="29" y="0"/>
                    </a:lnTo>
                    <a:lnTo>
                      <a:pt x="26" y="0"/>
                    </a:lnTo>
                    <a:lnTo>
                      <a:pt x="22" y="0"/>
                    </a:lnTo>
                    <a:lnTo>
                      <a:pt x="21" y="0"/>
                    </a:lnTo>
                    <a:lnTo>
                      <a:pt x="22" y="1"/>
                    </a:lnTo>
                    <a:lnTo>
                      <a:pt x="23" y="1"/>
                    </a:lnTo>
                    <a:lnTo>
                      <a:pt x="24" y="2"/>
                    </a:lnTo>
                    <a:lnTo>
                      <a:pt x="23" y="3"/>
                    </a:lnTo>
                    <a:lnTo>
                      <a:pt x="16" y="21"/>
                    </a:lnTo>
                    <a:lnTo>
                      <a:pt x="10" y="5"/>
                    </a:lnTo>
                    <a:lnTo>
                      <a:pt x="9" y="2"/>
                    </a:lnTo>
                    <a:lnTo>
                      <a:pt x="9" y="1"/>
                    </a:lnTo>
                    <a:lnTo>
                      <a:pt x="11" y="1"/>
                    </a:lnTo>
                    <a:lnTo>
                      <a:pt x="11" y="0"/>
                    </a:lnTo>
                    <a:lnTo>
                      <a:pt x="10" y="0"/>
                    </a:lnTo>
                    <a:lnTo>
                      <a:pt x="6" y="0"/>
                    </a:lnTo>
                    <a:lnTo>
                      <a:pt x="1" y="0"/>
                    </a:lnTo>
                    <a:lnTo>
                      <a:pt x="0" y="0"/>
                    </a:lnTo>
                    <a:lnTo>
                      <a:pt x="0" y="1"/>
                    </a:lnTo>
                    <a:lnTo>
                      <a:pt x="2" y="1"/>
                    </a:lnTo>
                    <a:lnTo>
                      <a:pt x="3" y="1"/>
                    </a:lnTo>
                    <a:lnTo>
                      <a:pt x="3" y="2"/>
                    </a:lnTo>
                    <a:lnTo>
                      <a:pt x="4" y="4"/>
                    </a:lnTo>
                    <a:lnTo>
                      <a:pt x="14" y="26"/>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83" name="Freeform 179"/>
              <p:cNvSpPr>
                <a:spLocks noChangeAspect="1"/>
              </p:cNvSpPr>
              <p:nvPr/>
            </p:nvSpPr>
            <p:spPr bwMode="auto">
              <a:xfrm>
                <a:off x="2377" y="2815"/>
                <a:ext cx="19" cy="28"/>
              </a:xfrm>
              <a:custGeom>
                <a:avLst/>
                <a:gdLst>
                  <a:gd name="T0" fmla="*/ 4 w 19"/>
                  <a:gd name="T1" fmla="*/ 17 h 28"/>
                  <a:gd name="T2" fmla="*/ 4 w 19"/>
                  <a:gd name="T3" fmla="*/ 25 h 28"/>
                  <a:gd name="T4" fmla="*/ 3 w 19"/>
                  <a:gd name="T5" fmla="*/ 26 h 28"/>
                  <a:gd name="T6" fmla="*/ 3 w 19"/>
                  <a:gd name="T7" fmla="*/ 27 h 28"/>
                  <a:gd name="T8" fmla="*/ 1 w 19"/>
                  <a:gd name="T9" fmla="*/ 27 h 28"/>
                  <a:gd name="T10" fmla="*/ 2 w 19"/>
                  <a:gd name="T11" fmla="*/ 28 h 28"/>
                  <a:gd name="T12" fmla="*/ 6 w 19"/>
                  <a:gd name="T13" fmla="*/ 27 h 28"/>
                  <a:gd name="T14" fmla="*/ 16 w 19"/>
                  <a:gd name="T15" fmla="*/ 28 h 28"/>
                  <a:gd name="T16" fmla="*/ 18 w 19"/>
                  <a:gd name="T17" fmla="*/ 28 h 28"/>
                  <a:gd name="T18" fmla="*/ 18 w 19"/>
                  <a:gd name="T19" fmla="*/ 27 h 28"/>
                  <a:gd name="T20" fmla="*/ 19 w 19"/>
                  <a:gd name="T21" fmla="*/ 23 h 28"/>
                  <a:gd name="T22" fmla="*/ 18 w 19"/>
                  <a:gd name="T23" fmla="*/ 22 h 28"/>
                  <a:gd name="T24" fmla="*/ 18 w 19"/>
                  <a:gd name="T25" fmla="*/ 23 h 28"/>
                  <a:gd name="T26" fmla="*/ 17 w 19"/>
                  <a:gd name="T27" fmla="*/ 24 h 28"/>
                  <a:gd name="T28" fmla="*/ 16 w 19"/>
                  <a:gd name="T29" fmla="*/ 25 h 28"/>
                  <a:gd name="T30" fmla="*/ 15 w 19"/>
                  <a:gd name="T31" fmla="*/ 26 h 28"/>
                  <a:gd name="T32" fmla="*/ 13 w 19"/>
                  <a:gd name="T33" fmla="*/ 26 h 28"/>
                  <a:gd name="T34" fmla="*/ 9 w 19"/>
                  <a:gd name="T35" fmla="*/ 25 h 28"/>
                  <a:gd name="T36" fmla="*/ 9 w 19"/>
                  <a:gd name="T37" fmla="*/ 24 h 28"/>
                  <a:gd name="T38" fmla="*/ 9 w 19"/>
                  <a:gd name="T39" fmla="*/ 23 h 28"/>
                  <a:gd name="T40" fmla="*/ 9 w 19"/>
                  <a:gd name="T41" fmla="*/ 17 h 28"/>
                  <a:gd name="T42" fmla="*/ 9 w 19"/>
                  <a:gd name="T43" fmla="*/ 14 h 28"/>
                  <a:gd name="T44" fmla="*/ 14 w 19"/>
                  <a:gd name="T45" fmla="*/ 14 h 28"/>
                  <a:gd name="T46" fmla="*/ 15 w 19"/>
                  <a:gd name="T47" fmla="*/ 14 h 28"/>
                  <a:gd name="T48" fmla="*/ 16 w 19"/>
                  <a:gd name="T49" fmla="*/ 15 h 28"/>
                  <a:gd name="T50" fmla="*/ 16 w 19"/>
                  <a:gd name="T51" fmla="*/ 17 h 28"/>
                  <a:gd name="T52" fmla="*/ 17 w 19"/>
                  <a:gd name="T53" fmla="*/ 16 h 28"/>
                  <a:gd name="T54" fmla="*/ 17 w 19"/>
                  <a:gd name="T55" fmla="*/ 14 h 28"/>
                  <a:gd name="T56" fmla="*/ 17 w 19"/>
                  <a:gd name="T57" fmla="*/ 11 h 28"/>
                  <a:gd name="T58" fmla="*/ 16 w 19"/>
                  <a:gd name="T59" fmla="*/ 11 h 28"/>
                  <a:gd name="T60" fmla="*/ 15 w 19"/>
                  <a:gd name="T61" fmla="*/ 12 h 28"/>
                  <a:gd name="T62" fmla="*/ 9 w 19"/>
                  <a:gd name="T63" fmla="*/ 12 h 28"/>
                  <a:gd name="T64" fmla="*/ 9 w 19"/>
                  <a:gd name="T65" fmla="*/ 2 h 28"/>
                  <a:gd name="T66" fmla="*/ 14 w 19"/>
                  <a:gd name="T67" fmla="*/ 2 h 28"/>
                  <a:gd name="T68" fmla="*/ 16 w 19"/>
                  <a:gd name="T69" fmla="*/ 3 h 28"/>
                  <a:gd name="T70" fmla="*/ 17 w 19"/>
                  <a:gd name="T71" fmla="*/ 5 h 28"/>
                  <a:gd name="T72" fmla="*/ 17 w 19"/>
                  <a:gd name="T73" fmla="*/ 2 h 28"/>
                  <a:gd name="T74" fmla="*/ 18 w 19"/>
                  <a:gd name="T75" fmla="*/ 0 h 28"/>
                  <a:gd name="T76" fmla="*/ 17 w 19"/>
                  <a:gd name="T77" fmla="*/ 0 h 28"/>
                  <a:gd name="T78" fmla="*/ 15 w 19"/>
                  <a:gd name="T79" fmla="*/ 0 h 28"/>
                  <a:gd name="T80" fmla="*/ 6 w 19"/>
                  <a:gd name="T81" fmla="*/ 0 h 28"/>
                  <a:gd name="T82" fmla="*/ 1 w 19"/>
                  <a:gd name="T83" fmla="*/ 0 h 28"/>
                  <a:gd name="T84" fmla="*/ 0 w 19"/>
                  <a:gd name="T85" fmla="*/ 0 h 28"/>
                  <a:gd name="T86" fmla="*/ 1 w 19"/>
                  <a:gd name="T87" fmla="*/ 1 h 28"/>
                  <a:gd name="T88" fmla="*/ 2 w 19"/>
                  <a:gd name="T89" fmla="*/ 1 h 28"/>
                  <a:gd name="T90" fmla="*/ 4 w 19"/>
                  <a:gd name="T91" fmla="*/ 2 h 28"/>
                  <a:gd name="T92" fmla="*/ 4 w 19"/>
                  <a:gd name="T93" fmla="*/ 3 h 28"/>
                  <a:gd name="T94" fmla="*/ 4 w 19"/>
                  <a:gd name="T95" fmla="*/ 11 h 28"/>
                  <a:gd name="T96" fmla="*/ 4 w 19"/>
                  <a:gd name="T97" fmla="*/ 17 h 2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9" h="28">
                    <a:moveTo>
                      <a:pt x="4" y="17"/>
                    </a:moveTo>
                    <a:lnTo>
                      <a:pt x="4" y="25"/>
                    </a:lnTo>
                    <a:lnTo>
                      <a:pt x="3" y="26"/>
                    </a:lnTo>
                    <a:lnTo>
                      <a:pt x="3" y="27"/>
                    </a:lnTo>
                    <a:lnTo>
                      <a:pt x="1" y="27"/>
                    </a:lnTo>
                    <a:lnTo>
                      <a:pt x="2" y="28"/>
                    </a:lnTo>
                    <a:lnTo>
                      <a:pt x="6" y="27"/>
                    </a:lnTo>
                    <a:lnTo>
                      <a:pt x="16" y="28"/>
                    </a:lnTo>
                    <a:lnTo>
                      <a:pt x="18" y="28"/>
                    </a:lnTo>
                    <a:lnTo>
                      <a:pt x="18" y="27"/>
                    </a:lnTo>
                    <a:lnTo>
                      <a:pt x="19" y="23"/>
                    </a:lnTo>
                    <a:lnTo>
                      <a:pt x="18" y="22"/>
                    </a:lnTo>
                    <a:lnTo>
                      <a:pt x="18" y="23"/>
                    </a:lnTo>
                    <a:lnTo>
                      <a:pt x="17" y="24"/>
                    </a:lnTo>
                    <a:lnTo>
                      <a:pt x="16" y="25"/>
                    </a:lnTo>
                    <a:lnTo>
                      <a:pt x="15" y="26"/>
                    </a:lnTo>
                    <a:lnTo>
                      <a:pt x="13" y="26"/>
                    </a:lnTo>
                    <a:lnTo>
                      <a:pt x="9" y="25"/>
                    </a:lnTo>
                    <a:lnTo>
                      <a:pt x="9" y="24"/>
                    </a:lnTo>
                    <a:lnTo>
                      <a:pt x="9" y="23"/>
                    </a:lnTo>
                    <a:lnTo>
                      <a:pt x="9" y="17"/>
                    </a:lnTo>
                    <a:lnTo>
                      <a:pt x="9" y="14"/>
                    </a:lnTo>
                    <a:lnTo>
                      <a:pt x="14" y="14"/>
                    </a:lnTo>
                    <a:lnTo>
                      <a:pt x="15" y="14"/>
                    </a:lnTo>
                    <a:lnTo>
                      <a:pt x="16" y="15"/>
                    </a:lnTo>
                    <a:lnTo>
                      <a:pt x="16" y="17"/>
                    </a:lnTo>
                    <a:lnTo>
                      <a:pt x="17" y="16"/>
                    </a:lnTo>
                    <a:lnTo>
                      <a:pt x="17" y="14"/>
                    </a:lnTo>
                    <a:lnTo>
                      <a:pt x="17" y="11"/>
                    </a:lnTo>
                    <a:lnTo>
                      <a:pt x="16" y="11"/>
                    </a:lnTo>
                    <a:lnTo>
                      <a:pt x="15" y="12"/>
                    </a:lnTo>
                    <a:lnTo>
                      <a:pt x="9" y="12"/>
                    </a:lnTo>
                    <a:lnTo>
                      <a:pt x="9" y="2"/>
                    </a:lnTo>
                    <a:lnTo>
                      <a:pt x="14" y="2"/>
                    </a:lnTo>
                    <a:lnTo>
                      <a:pt x="16" y="3"/>
                    </a:lnTo>
                    <a:lnTo>
                      <a:pt x="17" y="5"/>
                    </a:lnTo>
                    <a:lnTo>
                      <a:pt x="17" y="2"/>
                    </a:lnTo>
                    <a:lnTo>
                      <a:pt x="18" y="0"/>
                    </a:lnTo>
                    <a:lnTo>
                      <a:pt x="17" y="0"/>
                    </a:lnTo>
                    <a:lnTo>
                      <a:pt x="15" y="0"/>
                    </a:lnTo>
                    <a:lnTo>
                      <a:pt x="6" y="0"/>
                    </a:lnTo>
                    <a:lnTo>
                      <a:pt x="1" y="0"/>
                    </a:lnTo>
                    <a:lnTo>
                      <a:pt x="0" y="0"/>
                    </a:lnTo>
                    <a:lnTo>
                      <a:pt x="1" y="1"/>
                    </a:lnTo>
                    <a:lnTo>
                      <a:pt x="2" y="1"/>
                    </a:lnTo>
                    <a:lnTo>
                      <a:pt x="4" y="2"/>
                    </a:lnTo>
                    <a:lnTo>
                      <a:pt x="4" y="3"/>
                    </a:lnTo>
                    <a:lnTo>
                      <a:pt x="4" y="11"/>
                    </a:lnTo>
                    <a:lnTo>
                      <a:pt x="4" y="17"/>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84" name="Freeform 180"/>
              <p:cNvSpPr>
                <a:spLocks noChangeAspect="1" noEditPoints="1"/>
              </p:cNvSpPr>
              <p:nvPr/>
            </p:nvSpPr>
            <p:spPr bwMode="auto">
              <a:xfrm>
                <a:off x="2403" y="2815"/>
                <a:ext cx="29" cy="28"/>
              </a:xfrm>
              <a:custGeom>
                <a:avLst/>
                <a:gdLst>
                  <a:gd name="T0" fmla="*/ 4 w 29"/>
                  <a:gd name="T1" fmla="*/ 17 h 28"/>
                  <a:gd name="T2" fmla="*/ 4 w 29"/>
                  <a:gd name="T3" fmla="*/ 25 h 28"/>
                  <a:gd name="T4" fmla="*/ 4 w 29"/>
                  <a:gd name="T5" fmla="*/ 26 h 28"/>
                  <a:gd name="T6" fmla="*/ 3 w 29"/>
                  <a:gd name="T7" fmla="*/ 27 h 28"/>
                  <a:gd name="T8" fmla="*/ 1 w 29"/>
                  <a:gd name="T9" fmla="*/ 27 h 28"/>
                  <a:gd name="T10" fmla="*/ 2 w 29"/>
                  <a:gd name="T11" fmla="*/ 28 h 28"/>
                  <a:gd name="T12" fmla="*/ 6 w 29"/>
                  <a:gd name="T13" fmla="*/ 27 h 28"/>
                  <a:gd name="T14" fmla="*/ 11 w 29"/>
                  <a:gd name="T15" fmla="*/ 28 h 28"/>
                  <a:gd name="T16" fmla="*/ 12 w 29"/>
                  <a:gd name="T17" fmla="*/ 27 h 28"/>
                  <a:gd name="T18" fmla="*/ 10 w 29"/>
                  <a:gd name="T19" fmla="*/ 27 h 28"/>
                  <a:gd name="T20" fmla="*/ 9 w 29"/>
                  <a:gd name="T21" fmla="*/ 26 h 28"/>
                  <a:gd name="T22" fmla="*/ 8 w 29"/>
                  <a:gd name="T23" fmla="*/ 25 h 28"/>
                  <a:gd name="T24" fmla="*/ 8 w 29"/>
                  <a:gd name="T25" fmla="*/ 17 h 28"/>
                  <a:gd name="T26" fmla="*/ 8 w 29"/>
                  <a:gd name="T27" fmla="*/ 16 h 28"/>
                  <a:gd name="T28" fmla="*/ 9 w 29"/>
                  <a:gd name="T29" fmla="*/ 16 h 28"/>
                  <a:gd name="T30" fmla="*/ 12 w 29"/>
                  <a:gd name="T31" fmla="*/ 16 h 28"/>
                  <a:gd name="T32" fmla="*/ 12 w 29"/>
                  <a:gd name="T33" fmla="*/ 17 h 28"/>
                  <a:gd name="T34" fmla="*/ 16 w 29"/>
                  <a:gd name="T35" fmla="*/ 22 h 28"/>
                  <a:gd name="T36" fmla="*/ 19 w 29"/>
                  <a:gd name="T37" fmla="*/ 25 h 28"/>
                  <a:gd name="T38" fmla="*/ 21 w 29"/>
                  <a:gd name="T39" fmla="*/ 27 h 28"/>
                  <a:gd name="T40" fmla="*/ 23 w 29"/>
                  <a:gd name="T41" fmla="*/ 27 h 28"/>
                  <a:gd name="T42" fmla="*/ 25 w 29"/>
                  <a:gd name="T43" fmla="*/ 28 h 28"/>
                  <a:gd name="T44" fmla="*/ 28 w 29"/>
                  <a:gd name="T45" fmla="*/ 28 h 28"/>
                  <a:gd name="T46" fmla="*/ 29 w 29"/>
                  <a:gd name="T47" fmla="*/ 27 h 28"/>
                  <a:gd name="T48" fmla="*/ 28 w 29"/>
                  <a:gd name="T49" fmla="*/ 27 h 28"/>
                  <a:gd name="T50" fmla="*/ 26 w 29"/>
                  <a:gd name="T51" fmla="*/ 26 h 28"/>
                  <a:gd name="T52" fmla="*/ 23 w 29"/>
                  <a:gd name="T53" fmla="*/ 24 h 28"/>
                  <a:gd name="T54" fmla="*/ 16 w 29"/>
                  <a:gd name="T55" fmla="*/ 15 h 28"/>
                  <a:gd name="T56" fmla="*/ 18 w 29"/>
                  <a:gd name="T57" fmla="*/ 13 h 28"/>
                  <a:gd name="T58" fmla="*/ 19 w 29"/>
                  <a:gd name="T59" fmla="*/ 11 h 28"/>
                  <a:gd name="T60" fmla="*/ 20 w 29"/>
                  <a:gd name="T61" fmla="*/ 9 h 28"/>
                  <a:gd name="T62" fmla="*/ 20 w 29"/>
                  <a:gd name="T63" fmla="*/ 7 h 28"/>
                  <a:gd name="T64" fmla="*/ 20 w 29"/>
                  <a:gd name="T65" fmla="*/ 5 h 28"/>
                  <a:gd name="T66" fmla="*/ 20 w 29"/>
                  <a:gd name="T67" fmla="*/ 3 h 28"/>
                  <a:gd name="T68" fmla="*/ 18 w 29"/>
                  <a:gd name="T69" fmla="*/ 2 h 28"/>
                  <a:gd name="T70" fmla="*/ 16 w 29"/>
                  <a:gd name="T71" fmla="*/ 1 h 28"/>
                  <a:gd name="T72" fmla="*/ 15 w 29"/>
                  <a:gd name="T73" fmla="*/ 0 h 28"/>
                  <a:gd name="T74" fmla="*/ 11 w 29"/>
                  <a:gd name="T75" fmla="*/ 0 h 28"/>
                  <a:gd name="T76" fmla="*/ 6 w 29"/>
                  <a:gd name="T77" fmla="*/ 0 h 28"/>
                  <a:gd name="T78" fmla="*/ 1 w 29"/>
                  <a:gd name="T79" fmla="*/ 0 h 28"/>
                  <a:gd name="T80" fmla="*/ 0 w 29"/>
                  <a:gd name="T81" fmla="*/ 0 h 28"/>
                  <a:gd name="T82" fmla="*/ 1 w 29"/>
                  <a:gd name="T83" fmla="*/ 1 h 28"/>
                  <a:gd name="T84" fmla="*/ 2 w 29"/>
                  <a:gd name="T85" fmla="*/ 1 h 28"/>
                  <a:gd name="T86" fmla="*/ 4 w 29"/>
                  <a:gd name="T87" fmla="*/ 2 h 28"/>
                  <a:gd name="T88" fmla="*/ 4 w 29"/>
                  <a:gd name="T89" fmla="*/ 3 h 28"/>
                  <a:gd name="T90" fmla="*/ 4 w 29"/>
                  <a:gd name="T91" fmla="*/ 11 h 28"/>
                  <a:gd name="T92" fmla="*/ 4 w 29"/>
                  <a:gd name="T93" fmla="*/ 17 h 28"/>
                  <a:gd name="T94" fmla="*/ 8 w 29"/>
                  <a:gd name="T95" fmla="*/ 2 h 28"/>
                  <a:gd name="T96" fmla="*/ 9 w 29"/>
                  <a:gd name="T97" fmla="*/ 2 h 28"/>
                  <a:gd name="T98" fmla="*/ 11 w 29"/>
                  <a:gd name="T99" fmla="*/ 2 h 28"/>
                  <a:gd name="T100" fmla="*/ 12 w 29"/>
                  <a:gd name="T101" fmla="*/ 2 h 28"/>
                  <a:gd name="T102" fmla="*/ 14 w 29"/>
                  <a:gd name="T103" fmla="*/ 3 h 28"/>
                  <a:gd name="T104" fmla="*/ 16 w 29"/>
                  <a:gd name="T105" fmla="*/ 5 h 28"/>
                  <a:gd name="T106" fmla="*/ 16 w 29"/>
                  <a:gd name="T107" fmla="*/ 8 h 28"/>
                  <a:gd name="T108" fmla="*/ 16 w 29"/>
                  <a:gd name="T109" fmla="*/ 10 h 28"/>
                  <a:gd name="T110" fmla="*/ 15 w 29"/>
                  <a:gd name="T111" fmla="*/ 12 h 28"/>
                  <a:gd name="T112" fmla="*/ 14 w 29"/>
                  <a:gd name="T113" fmla="*/ 14 h 28"/>
                  <a:gd name="T114" fmla="*/ 13 w 29"/>
                  <a:gd name="T115" fmla="*/ 14 h 28"/>
                  <a:gd name="T116" fmla="*/ 11 w 29"/>
                  <a:gd name="T117" fmla="*/ 15 h 28"/>
                  <a:gd name="T118" fmla="*/ 9 w 29"/>
                  <a:gd name="T119" fmla="*/ 14 h 28"/>
                  <a:gd name="T120" fmla="*/ 8 w 29"/>
                  <a:gd name="T121" fmla="*/ 14 h 28"/>
                  <a:gd name="T122" fmla="*/ 8 w 29"/>
                  <a:gd name="T123" fmla="*/ 2 h 2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9" h="28">
                    <a:moveTo>
                      <a:pt x="4" y="17"/>
                    </a:moveTo>
                    <a:lnTo>
                      <a:pt x="4" y="25"/>
                    </a:lnTo>
                    <a:lnTo>
                      <a:pt x="4" y="26"/>
                    </a:lnTo>
                    <a:lnTo>
                      <a:pt x="3" y="27"/>
                    </a:lnTo>
                    <a:lnTo>
                      <a:pt x="1" y="27"/>
                    </a:lnTo>
                    <a:lnTo>
                      <a:pt x="2" y="28"/>
                    </a:lnTo>
                    <a:lnTo>
                      <a:pt x="6" y="27"/>
                    </a:lnTo>
                    <a:lnTo>
                      <a:pt x="11" y="28"/>
                    </a:lnTo>
                    <a:lnTo>
                      <a:pt x="12" y="27"/>
                    </a:lnTo>
                    <a:lnTo>
                      <a:pt x="10" y="27"/>
                    </a:lnTo>
                    <a:lnTo>
                      <a:pt x="9" y="26"/>
                    </a:lnTo>
                    <a:lnTo>
                      <a:pt x="8" y="25"/>
                    </a:lnTo>
                    <a:lnTo>
                      <a:pt x="8" y="17"/>
                    </a:lnTo>
                    <a:lnTo>
                      <a:pt x="8" y="16"/>
                    </a:lnTo>
                    <a:lnTo>
                      <a:pt x="9" y="16"/>
                    </a:lnTo>
                    <a:lnTo>
                      <a:pt x="12" y="16"/>
                    </a:lnTo>
                    <a:lnTo>
                      <a:pt x="12" y="17"/>
                    </a:lnTo>
                    <a:lnTo>
                      <a:pt x="16" y="22"/>
                    </a:lnTo>
                    <a:lnTo>
                      <a:pt x="19" y="25"/>
                    </a:lnTo>
                    <a:lnTo>
                      <a:pt x="21" y="27"/>
                    </a:lnTo>
                    <a:lnTo>
                      <a:pt x="23" y="27"/>
                    </a:lnTo>
                    <a:lnTo>
                      <a:pt x="25" y="28"/>
                    </a:lnTo>
                    <a:lnTo>
                      <a:pt x="28" y="28"/>
                    </a:lnTo>
                    <a:lnTo>
                      <a:pt x="29" y="27"/>
                    </a:lnTo>
                    <a:lnTo>
                      <a:pt x="28" y="27"/>
                    </a:lnTo>
                    <a:lnTo>
                      <a:pt x="26" y="26"/>
                    </a:lnTo>
                    <a:lnTo>
                      <a:pt x="23" y="24"/>
                    </a:lnTo>
                    <a:lnTo>
                      <a:pt x="16" y="15"/>
                    </a:lnTo>
                    <a:lnTo>
                      <a:pt x="18" y="13"/>
                    </a:lnTo>
                    <a:lnTo>
                      <a:pt x="19" y="11"/>
                    </a:lnTo>
                    <a:lnTo>
                      <a:pt x="20" y="9"/>
                    </a:lnTo>
                    <a:lnTo>
                      <a:pt x="20" y="7"/>
                    </a:lnTo>
                    <a:lnTo>
                      <a:pt x="20" y="5"/>
                    </a:lnTo>
                    <a:lnTo>
                      <a:pt x="20" y="3"/>
                    </a:lnTo>
                    <a:lnTo>
                      <a:pt x="18" y="2"/>
                    </a:lnTo>
                    <a:lnTo>
                      <a:pt x="16" y="1"/>
                    </a:lnTo>
                    <a:lnTo>
                      <a:pt x="15" y="0"/>
                    </a:lnTo>
                    <a:lnTo>
                      <a:pt x="11" y="0"/>
                    </a:lnTo>
                    <a:lnTo>
                      <a:pt x="6" y="0"/>
                    </a:lnTo>
                    <a:lnTo>
                      <a:pt x="1" y="0"/>
                    </a:lnTo>
                    <a:lnTo>
                      <a:pt x="0" y="0"/>
                    </a:lnTo>
                    <a:lnTo>
                      <a:pt x="1" y="1"/>
                    </a:lnTo>
                    <a:lnTo>
                      <a:pt x="2" y="1"/>
                    </a:lnTo>
                    <a:lnTo>
                      <a:pt x="4" y="2"/>
                    </a:lnTo>
                    <a:lnTo>
                      <a:pt x="4" y="3"/>
                    </a:lnTo>
                    <a:lnTo>
                      <a:pt x="4" y="11"/>
                    </a:lnTo>
                    <a:lnTo>
                      <a:pt x="4" y="17"/>
                    </a:lnTo>
                    <a:close/>
                    <a:moveTo>
                      <a:pt x="8" y="2"/>
                    </a:moveTo>
                    <a:lnTo>
                      <a:pt x="9" y="2"/>
                    </a:lnTo>
                    <a:lnTo>
                      <a:pt x="11" y="2"/>
                    </a:lnTo>
                    <a:lnTo>
                      <a:pt x="12" y="2"/>
                    </a:lnTo>
                    <a:lnTo>
                      <a:pt x="14" y="3"/>
                    </a:lnTo>
                    <a:lnTo>
                      <a:pt x="16" y="5"/>
                    </a:lnTo>
                    <a:lnTo>
                      <a:pt x="16" y="8"/>
                    </a:lnTo>
                    <a:lnTo>
                      <a:pt x="16" y="10"/>
                    </a:lnTo>
                    <a:lnTo>
                      <a:pt x="15" y="12"/>
                    </a:lnTo>
                    <a:lnTo>
                      <a:pt x="14" y="14"/>
                    </a:lnTo>
                    <a:lnTo>
                      <a:pt x="13" y="14"/>
                    </a:lnTo>
                    <a:lnTo>
                      <a:pt x="11" y="15"/>
                    </a:lnTo>
                    <a:lnTo>
                      <a:pt x="9" y="14"/>
                    </a:lnTo>
                    <a:lnTo>
                      <a:pt x="8" y="14"/>
                    </a:lnTo>
                    <a:lnTo>
                      <a:pt x="8" y="2"/>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85" name="Freeform 181"/>
              <p:cNvSpPr>
                <a:spLocks noChangeAspect="1"/>
              </p:cNvSpPr>
              <p:nvPr/>
            </p:nvSpPr>
            <p:spPr bwMode="auto">
              <a:xfrm>
                <a:off x="2434" y="2815"/>
                <a:ext cx="16" cy="28"/>
              </a:xfrm>
              <a:custGeom>
                <a:avLst/>
                <a:gdLst>
                  <a:gd name="T0" fmla="*/ 6 w 16"/>
                  <a:gd name="T1" fmla="*/ 28 h 28"/>
                  <a:gd name="T2" fmla="*/ 9 w 16"/>
                  <a:gd name="T3" fmla="*/ 28 h 28"/>
                  <a:gd name="T4" fmla="*/ 11 w 16"/>
                  <a:gd name="T5" fmla="*/ 27 h 28"/>
                  <a:gd name="T6" fmla="*/ 12 w 16"/>
                  <a:gd name="T7" fmla="*/ 27 h 28"/>
                  <a:gd name="T8" fmla="*/ 14 w 16"/>
                  <a:gd name="T9" fmla="*/ 25 h 28"/>
                  <a:gd name="T10" fmla="*/ 15 w 16"/>
                  <a:gd name="T11" fmla="*/ 24 h 28"/>
                  <a:gd name="T12" fmla="*/ 16 w 16"/>
                  <a:gd name="T13" fmla="*/ 20 h 28"/>
                  <a:gd name="T14" fmla="*/ 15 w 16"/>
                  <a:gd name="T15" fmla="*/ 18 h 28"/>
                  <a:gd name="T16" fmla="*/ 14 w 16"/>
                  <a:gd name="T17" fmla="*/ 16 h 28"/>
                  <a:gd name="T18" fmla="*/ 12 w 16"/>
                  <a:gd name="T19" fmla="*/ 13 h 28"/>
                  <a:gd name="T20" fmla="*/ 10 w 16"/>
                  <a:gd name="T21" fmla="*/ 11 h 28"/>
                  <a:gd name="T22" fmla="*/ 9 w 16"/>
                  <a:gd name="T23" fmla="*/ 10 h 28"/>
                  <a:gd name="T24" fmla="*/ 6 w 16"/>
                  <a:gd name="T25" fmla="*/ 7 h 28"/>
                  <a:gd name="T26" fmla="*/ 5 w 16"/>
                  <a:gd name="T27" fmla="*/ 6 h 28"/>
                  <a:gd name="T28" fmla="*/ 5 w 16"/>
                  <a:gd name="T29" fmla="*/ 5 h 28"/>
                  <a:gd name="T30" fmla="*/ 5 w 16"/>
                  <a:gd name="T31" fmla="*/ 3 h 28"/>
                  <a:gd name="T32" fmla="*/ 6 w 16"/>
                  <a:gd name="T33" fmla="*/ 2 h 28"/>
                  <a:gd name="T34" fmla="*/ 7 w 16"/>
                  <a:gd name="T35" fmla="*/ 2 h 28"/>
                  <a:gd name="T36" fmla="*/ 9 w 16"/>
                  <a:gd name="T37" fmla="*/ 1 h 28"/>
                  <a:gd name="T38" fmla="*/ 11 w 16"/>
                  <a:gd name="T39" fmla="*/ 1 h 28"/>
                  <a:gd name="T40" fmla="*/ 12 w 16"/>
                  <a:gd name="T41" fmla="*/ 2 h 28"/>
                  <a:gd name="T42" fmla="*/ 13 w 16"/>
                  <a:gd name="T43" fmla="*/ 3 h 28"/>
                  <a:gd name="T44" fmla="*/ 14 w 16"/>
                  <a:gd name="T45" fmla="*/ 4 h 28"/>
                  <a:gd name="T46" fmla="*/ 14 w 16"/>
                  <a:gd name="T47" fmla="*/ 5 h 28"/>
                  <a:gd name="T48" fmla="*/ 14 w 16"/>
                  <a:gd name="T49" fmla="*/ 6 h 28"/>
                  <a:gd name="T50" fmla="*/ 15 w 16"/>
                  <a:gd name="T51" fmla="*/ 6 h 28"/>
                  <a:gd name="T52" fmla="*/ 15 w 16"/>
                  <a:gd name="T53" fmla="*/ 5 h 28"/>
                  <a:gd name="T54" fmla="*/ 15 w 16"/>
                  <a:gd name="T55" fmla="*/ 1 h 28"/>
                  <a:gd name="T56" fmla="*/ 14 w 16"/>
                  <a:gd name="T57" fmla="*/ 0 h 28"/>
                  <a:gd name="T58" fmla="*/ 10 w 16"/>
                  <a:gd name="T59" fmla="*/ 0 h 28"/>
                  <a:gd name="T60" fmla="*/ 6 w 16"/>
                  <a:gd name="T61" fmla="*/ 0 h 28"/>
                  <a:gd name="T62" fmla="*/ 5 w 16"/>
                  <a:gd name="T63" fmla="*/ 1 h 28"/>
                  <a:gd name="T64" fmla="*/ 3 w 16"/>
                  <a:gd name="T65" fmla="*/ 2 h 28"/>
                  <a:gd name="T66" fmla="*/ 2 w 16"/>
                  <a:gd name="T67" fmla="*/ 3 h 28"/>
                  <a:gd name="T68" fmla="*/ 2 w 16"/>
                  <a:gd name="T69" fmla="*/ 4 h 28"/>
                  <a:gd name="T70" fmla="*/ 1 w 16"/>
                  <a:gd name="T71" fmla="*/ 5 h 28"/>
                  <a:gd name="T72" fmla="*/ 1 w 16"/>
                  <a:gd name="T73" fmla="*/ 6 h 28"/>
                  <a:gd name="T74" fmla="*/ 1 w 16"/>
                  <a:gd name="T75" fmla="*/ 9 h 28"/>
                  <a:gd name="T76" fmla="*/ 2 w 16"/>
                  <a:gd name="T77" fmla="*/ 11 h 28"/>
                  <a:gd name="T78" fmla="*/ 4 w 16"/>
                  <a:gd name="T79" fmla="*/ 13 h 28"/>
                  <a:gd name="T80" fmla="*/ 7 w 16"/>
                  <a:gd name="T81" fmla="*/ 15 h 28"/>
                  <a:gd name="T82" fmla="*/ 8 w 16"/>
                  <a:gd name="T83" fmla="*/ 16 h 28"/>
                  <a:gd name="T84" fmla="*/ 11 w 16"/>
                  <a:gd name="T85" fmla="*/ 19 h 28"/>
                  <a:gd name="T86" fmla="*/ 12 w 16"/>
                  <a:gd name="T87" fmla="*/ 22 h 28"/>
                  <a:gd name="T88" fmla="*/ 11 w 16"/>
                  <a:gd name="T89" fmla="*/ 24 h 28"/>
                  <a:gd name="T90" fmla="*/ 11 w 16"/>
                  <a:gd name="T91" fmla="*/ 25 h 28"/>
                  <a:gd name="T92" fmla="*/ 9 w 16"/>
                  <a:gd name="T93" fmla="*/ 26 h 28"/>
                  <a:gd name="T94" fmla="*/ 7 w 16"/>
                  <a:gd name="T95" fmla="*/ 26 h 28"/>
                  <a:gd name="T96" fmla="*/ 4 w 16"/>
                  <a:gd name="T97" fmla="*/ 26 h 28"/>
                  <a:gd name="T98" fmla="*/ 3 w 16"/>
                  <a:gd name="T99" fmla="*/ 24 h 28"/>
                  <a:gd name="T100" fmla="*/ 2 w 16"/>
                  <a:gd name="T101" fmla="*/ 24 h 28"/>
                  <a:gd name="T102" fmla="*/ 2 w 16"/>
                  <a:gd name="T103" fmla="*/ 23 h 28"/>
                  <a:gd name="T104" fmla="*/ 1 w 16"/>
                  <a:gd name="T105" fmla="*/ 21 h 28"/>
                  <a:gd name="T106" fmla="*/ 1 w 16"/>
                  <a:gd name="T107" fmla="*/ 20 h 28"/>
                  <a:gd name="T108" fmla="*/ 1 w 16"/>
                  <a:gd name="T109" fmla="*/ 21 h 28"/>
                  <a:gd name="T110" fmla="*/ 0 w 16"/>
                  <a:gd name="T111" fmla="*/ 26 h 28"/>
                  <a:gd name="T112" fmla="*/ 0 w 16"/>
                  <a:gd name="T113" fmla="*/ 27 h 28"/>
                  <a:gd name="T114" fmla="*/ 1 w 16"/>
                  <a:gd name="T115" fmla="*/ 27 h 28"/>
                  <a:gd name="T116" fmla="*/ 4 w 16"/>
                  <a:gd name="T117" fmla="*/ 28 h 28"/>
                  <a:gd name="T118" fmla="*/ 6 w 16"/>
                  <a:gd name="T119" fmla="*/ 28 h 2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6" h="28">
                    <a:moveTo>
                      <a:pt x="6" y="28"/>
                    </a:moveTo>
                    <a:lnTo>
                      <a:pt x="9" y="28"/>
                    </a:lnTo>
                    <a:lnTo>
                      <a:pt x="11" y="27"/>
                    </a:lnTo>
                    <a:lnTo>
                      <a:pt x="12" y="27"/>
                    </a:lnTo>
                    <a:lnTo>
                      <a:pt x="14" y="25"/>
                    </a:lnTo>
                    <a:lnTo>
                      <a:pt x="15" y="24"/>
                    </a:lnTo>
                    <a:lnTo>
                      <a:pt x="16" y="20"/>
                    </a:lnTo>
                    <a:lnTo>
                      <a:pt x="15" y="18"/>
                    </a:lnTo>
                    <a:lnTo>
                      <a:pt x="14" y="16"/>
                    </a:lnTo>
                    <a:lnTo>
                      <a:pt x="12" y="13"/>
                    </a:lnTo>
                    <a:lnTo>
                      <a:pt x="10" y="11"/>
                    </a:lnTo>
                    <a:lnTo>
                      <a:pt x="9" y="10"/>
                    </a:lnTo>
                    <a:lnTo>
                      <a:pt x="6" y="7"/>
                    </a:lnTo>
                    <a:lnTo>
                      <a:pt x="5" y="6"/>
                    </a:lnTo>
                    <a:lnTo>
                      <a:pt x="5" y="5"/>
                    </a:lnTo>
                    <a:lnTo>
                      <a:pt x="5" y="3"/>
                    </a:lnTo>
                    <a:lnTo>
                      <a:pt x="6" y="2"/>
                    </a:lnTo>
                    <a:lnTo>
                      <a:pt x="7" y="2"/>
                    </a:lnTo>
                    <a:lnTo>
                      <a:pt x="9" y="1"/>
                    </a:lnTo>
                    <a:lnTo>
                      <a:pt x="11" y="1"/>
                    </a:lnTo>
                    <a:lnTo>
                      <a:pt x="12" y="2"/>
                    </a:lnTo>
                    <a:lnTo>
                      <a:pt x="13" y="3"/>
                    </a:lnTo>
                    <a:lnTo>
                      <a:pt x="14" y="4"/>
                    </a:lnTo>
                    <a:lnTo>
                      <a:pt x="14" y="5"/>
                    </a:lnTo>
                    <a:lnTo>
                      <a:pt x="14" y="6"/>
                    </a:lnTo>
                    <a:lnTo>
                      <a:pt x="15" y="6"/>
                    </a:lnTo>
                    <a:lnTo>
                      <a:pt x="15" y="5"/>
                    </a:lnTo>
                    <a:lnTo>
                      <a:pt x="15" y="1"/>
                    </a:lnTo>
                    <a:lnTo>
                      <a:pt x="14" y="0"/>
                    </a:lnTo>
                    <a:lnTo>
                      <a:pt x="10" y="0"/>
                    </a:lnTo>
                    <a:lnTo>
                      <a:pt x="6" y="0"/>
                    </a:lnTo>
                    <a:lnTo>
                      <a:pt x="5" y="1"/>
                    </a:lnTo>
                    <a:lnTo>
                      <a:pt x="3" y="2"/>
                    </a:lnTo>
                    <a:lnTo>
                      <a:pt x="2" y="3"/>
                    </a:lnTo>
                    <a:lnTo>
                      <a:pt x="2" y="4"/>
                    </a:lnTo>
                    <a:lnTo>
                      <a:pt x="1" y="5"/>
                    </a:lnTo>
                    <a:lnTo>
                      <a:pt x="1" y="6"/>
                    </a:lnTo>
                    <a:lnTo>
                      <a:pt x="1" y="9"/>
                    </a:lnTo>
                    <a:lnTo>
                      <a:pt x="2" y="11"/>
                    </a:lnTo>
                    <a:lnTo>
                      <a:pt x="4" y="13"/>
                    </a:lnTo>
                    <a:lnTo>
                      <a:pt x="7" y="15"/>
                    </a:lnTo>
                    <a:lnTo>
                      <a:pt x="8" y="16"/>
                    </a:lnTo>
                    <a:lnTo>
                      <a:pt x="11" y="19"/>
                    </a:lnTo>
                    <a:lnTo>
                      <a:pt x="12" y="22"/>
                    </a:lnTo>
                    <a:lnTo>
                      <a:pt x="11" y="24"/>
                    </a:lnTo>
                    <a:lnTo>
                      <a:pt x="11" y="25"/>
                    </a:lnTo>
                    <a:lnTo>
                      <a:pt x="9" y="26"/>
                    </a:lnTo>
                    <a:lnTo>
                      <a:pt x="7" y="26"/>
                    </a:lnTo>
                    <a:lnTo>
                      <a:pt x="4" y="26"/>
                    </a:lnTo>
                    <a:lnTo>
                      <a:pt x="3" y="24"/>
                    </a:lnTo>
                    <a:lnTo>
                      <a:pt x="2" y="24"/>
                    </a:lnTo>
                    <a:lnTo>
                      <a:pt x="2" y="23"/>
                    </a:lnTo>
                    <a:lnTo>
                      <a:pt x="1" y="21"/>
                    </a:lnTo>
                    <a:lnTo>
                      <a:pt x="1" y="20"/>
                    </a:lnTo>
                    <a:lnTo>
                      <a:pt x="1" y="21"/>
                    </a:lnTo>
                    <a:lnTo>
                      <a:pt x="0" y="26"/>
                    </a:lnTo>
                    <a:lnTo>
                      <a:pt x="0" y="27"/>
                    </a:lnTo>
                    <a:lnTo>
                      <a:pt x="1" y="27"/>
                    </a:lnTo>
                    <a:lnTo>
                      <a:pt x="4" y="28"/>
                    </a:lnTo>
                    <a:lnTo>
                      <a:pt x="6" y="28"/>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86" name="Freeform 182"/>
              <p:cNvSpPr>
                <a:spLocks noChangeAspect="1"/>
              </p:cNvSpPr>
              <p:nvPr/>
            </p:nvSpPr>
            <p:spPr bwMode="auto">
              <a:xfrm>
                <a:off x="2458" y="2815"/>
                <a:ext cx="12" cy="28"/>
              </a:xfrm>
              <a:custGeom>
                <a:avLst/>
                <a:gdLst>
                  <a:gd name="T0" fmla="*/ 3 w 12"/>
                  <a:gd name="T1" fmla="*/ 17 h 28"/>
                  <a:gd name="T2" fmla="*/ 3 w 12"/>
                  <a:gd name="T3" fmla="*/ 25 h 28"/>
                  <a:gd name="T4" fmla="*/ 3 w 12"/>
                  <a:gd name="T5" fmla="*/ 26 h 28"/>
                  <a:gd name="T6" fmla="*/ 2 w 12"/>
                  <a:gd name="T7" fmla="*/ 27 h 28"/>
                  <a:gd name="T8" fmla="*/ 1 w 12"/>
                  <a:gd name="T9" fmla="*/ 27 h 28"/>
                  <a:gd name="T10" fmla="*/ 0 w 12"/>
                  <a:gd name="T11" fmla="*/ 27 h 28"/>
                  <a:gd name="T12" fmla="*/ 1 w 12"/>
                  <a:gd name="T13" fmla="*/ 28 h 28"/>
                  <a:gd name="T14" fmla="*/ 5 w 12"/>
                  <a:gd name="T15" fmla="*/ 27 h 28"/>
                  <a:gd name="T16" fmla="*/ 11 w 12"/>
                  <a:gd name="T17" fmla="*/ 28 h 28"/>
                  <a:gd name="T18" fmla="*/ 12 w 12"/>
                  <a:gd name="T19" fmla="*/ 27 h 28"/>
                  <a:gd name="T20" fmla="*/ 11 w 12"/>
                  <a:gd name="T21" fmla="*/ 27 h 28"/>
                  <a:gd name="T22" fmla="*/ 9 w 12"/>
                  <a:gd name="T23" fmla="*/ 27 h 28"/>
                  <a:gd name="T24" fmla="*/ 8 w 12"/>
                  <a:gd name="T25" fmla="*/ 26 h 28"/>
                  <a:gd name="T26" fmla="*/ 8 w 12"/>
                  <a:gd name="T27" fmla="*/ 25 h 28"/>
                  <a:gd name="T28" fmla="*/ 8 w 12"/>
                  <a:gd name="T29" fmla="*/ 17 h 28"/>
                  <a:gd name="T30" fmla="*/ 8 w 12"/>
                  <a:gd name="T31" fmla="*/ 11 h 28"/>
                  <a:gd name="T32" fmla="*/ 8 w 12"/>
                  <a:gd name="T33" fmla="*/ 3 h 28"/>
                  <a:gd name="T34" fmla="*/ 8 w 12"/>
                  <a:gd name="T35" fmla="*/ 1 h 28"/>
                  <a:gd name="T36" fmla="*/ 9 w 12"/>
                  <a:gd name="T37" fmla="*/ 1 h 28"/>
                  <a:gd name="T38" fmla="*/ 10 w 12"/>
                  <a:gd name="T39" fmla="*/ 1 h 28"/>
                  <a:gd name="T40" fmla="*/ 11 w 12"/>
                  <a:gd name="T41" fmla="*/ 0 h 28"/>
                  <a:gd name="T42" fmla="*/ 10 w 12"/>
                  <a:gd name="T43" fmla="*/ 0 h 28"/>
                  <a:gd name="T44" fmla="*/ 6 w 12"/>
                  <a:gd name="T45" fmla="*/ 0 h 28"/>
                  <a:gd name="T46" fmla="*/ 1 w 12"/>
                  <a:gd name="T47" fmla="*/ 0 h 28"/>
                  <a:gd name="T48" fmla="*/ 0 w 12"/>
                  <a:gd name="T49" fmla="*/ 0 h 28"/>
                  <a:gd name="T50" fmla="*/ 1 w 12"/>
                  <a:gd name="T51" fmla="*/ 1 h 28"/>
                  <a:gd name="T52" fmla="*/ 2 w 12"/>
                  <a:gd name="T53" fmla="*/ 1 h 28"/>
                  <a:gd name="T54" fmla="*/ 3 w 12"/>
                  <a:gd name="T55" fmla="*/ 2 h 28"/>
                  <a:gd name="T56" fmla="*/ 3 w 12"/>
                  <a:gd name="T57" fmla="*/ 3 h 28"/>
                  <a:gd name="T58" fmla="*/ 3 w 12"/>
                  <a:gd name="T59" fmla="*/ 11 h 28"/>
                  <a:gd name="T60" fmla="*/ 3 w 12"/>
                  <a:gd name="T61" fmla="*/ 17 h 2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2" h="28">
                    <a:moveTo>
                      <a:pt x="3" y="17"/>
                    </a:moveTo>
                    <a:lnTo>
                      <a:pt x="3" y="25"/>
                    </a:lnTo>
                    <a:lnTo>
                      <a:pt x="3" y="26"/>
                    </a:lnTo>
                    <a:lnTo>
                      <a:pt x="2" y="27"/>
                    </a:lnTo>
                    <a:lnTo>
                      <a:pt x="1" y="27"/>
                    </a:lnTo>
                    <a:lnTo>
                      <a:pt x="0" y="27"/>
                    </a:lnTo>
                    <a:lnTo>
                      <a:pt x="1" y="28"/>
                    </a:lnTo>
                    <a:lnTo>
                      <a:pt x="5" y="27"/>
                    </a:lnTo>
                    <a:lnTo>
                      <a:pt x="11" y="28"/>
                    </a:lnTo>
                    <a:lnTo>
                      <a:pt x="12" y="27"/>
                    </a:lnTo>
                    <a:lnTo>
                      <a:pt x="11" y="27"/>
                    </a:lnTo>
                    <a:lnTo>
                      <a:pt x="9" y="27"/>
                    </a:lnTo>
                    <a:lnTo>
                      <a:pt x="8" y="26"/>
                    </a:lnTo>
                    <a:lnTo>
                      <a:pt x="8" y="25"/>
                    </a:lnTo>
                    <a:lnTo>
                      <a:pt x="8" y="17"/>
                    </a:lnTo>
                    <a:lnTo>
                      <a:pt x="8" y="11"/>
                    </a:lnTo>
                    <a:lnTo>
                      <a:pt x="8" y="3"/>
                    </a:lnTo>
                    <a:lnTo>
                      <a:pt x="8" y="1"/>
                    </a:lnTo>
                    <a:lnTo>
                      <a:pt x="9" y="1"/>
                    </a:lnTo>
                    <a:lnTo>
                      <a:pt x="10" y="1"/>
                    </a:lnTo>
                    <a:lnTo>
                      <a:pt x="11" y="0"/>
                    </a:lnTo>
                    <a:lnTo>
                      <a:pt x="10" y="0"/>
                    </a:lnTo>
                    <a:lnTo>
                      <a:pt x="6" y="0"/>
                    </a:lnTo>
                    <a:lnTo>
                      <a:pt x="1" y="0"/>
                    </a:lnTo>
                    <a:lnTo>
                      <a:pt x="0" y="0"/>
                    </a:lnTo>
                    <a:lnTo>
                      <a:pt x="1" y="1"/>
                    </a:lnTo>
                    <a:lnTo>
                      <a:pt x="2" y="1"/>
                    </a:lnTo>
                    <a:lnTo>
                      <a:pt x="3" y="2"/>
                    </a:lnTo>
                    <a:lnTo>
                      <a:pt x="3" y="3"/>
                    </a:lnTo>
                    <a:lnTo>
                      <a:pt x="3" y="11"/>
                    </a:lnTo>
                    <a:lnTo>
                      <a:pt x="3" y="17"/>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87" name="Freeform 183"/>
              <p:cNvSpPr>
                <a:spLocks noChangeAspect="1"/>
              </p:cNvSpPr>
              <p:nvPr/>
            </p:nvSpPr>
            <p:spPr bwMode="auto">
              <a:xfrm>
                <a:off x="2475" y="2815"/>
                <a:ext cx="24" cy="28"/>
              </a:xfrm>
              <a:custGeom>
                <a:avLst/>
                <a:gdLst>
                  <a:gd name="T0" fmla="*/ 10 w 24"/>
                  <a:gd name="T1" fmla="*/ 17 h 28"/>
                  <a:gd name="T2" fmla="*/ 10 w 24"/>
                  <a:gd name="T3" fmla="*/ 25 h 28"/>
                  <a:gd name="T4" fmla="*/ 9 w 24"/>
                  <a:gd name="T5" fmla="*/ 26 h 28"/>
                  <a:gd name="T6" fmla="*/ 9 w 24"/>
                  <a:gd name="T7" fmla="*/ 27 h 28"/>
                  <a:gd name="T8" fmla="*/ 7 w 24"/>
                  <a:gd name="T9" fmla="*/ 27 h 28"/>
                  <a:gd name="T10" fmla="*/ 7 w 24"/>
                  <a:gd name="T11" fmla="*/ 28 h 28"/>
                  <a:gd name="T12" fmla="*/ 12 w 24"/>
                  <a:gd name="T13" fmla="*/ 27 h 28"/>
                  <a:gd name="T14" fmla="*/ 18 w 24"/>
                  <a:gd name="T15" fmla="*/ 28 h 28"/>
                  <a:gd name="T16" fmla="*/ 18 w 24"/>
                  <a:gd name="T17" fmla="*/ 27 h 28"/>
                  <a:gd name="T18" fmla="*/ 16 w 24"/>
                  <a:gd name="T19" fmla="*/ 27 h 28"/>
                  <a:gd name="T20" fmla="*/ 15 w 24"/>
                  <a:gd name="T21" fmla="*/ 26 h 28"/>
                  <a:gd name="T22" fmla="*/ 15 w 24"/>
                  <a:gd name="T23" fmla="*/ 25 h 28"/>
                  <a:gd name="T24" fmla="*/ 14 w 24"/>
                  <a:gd name="T25" fmla="*/ 17 h 28"/>
                  <a:gd name="T26" fmla="*/ 14 w 24"/>
                  <a:gd name="T27" fmla="*/ 2 h 28"/>
                  <a:gd name="T28" fmla="*/ 19 w 24"/>
                  <a:gd name="T29" fmla="*/ 2 h 28"/>
                  <a:gd name="T30" fmla="*/ 21 w 24"/>
                  <a:gd name="T31" fmla="*/ 2 h 28"/>
                  <a:gd name="T32" fmla="*/ 22 w 24"/>
                  <a:gd name="T33" fmla="*/ 3 h 28"/>
                  <a:gd name="T34" fmla="*/ 23 w 24"/>
                  <a:gd name="T35" fmla="*/ 4 h 28"/>
                  <a:gd name="T36" fmla="*/ 23 w 24"/>
                  <a:gd name="T37" fmla="*/ 5 h 28"/>
                  <a:gd name="T38" fmla="*/ 24 w 24"/>
                  <a:gd name="T39" fmla="*/ 5 h 28"/>
                  <a:gd name="T40" fmla="*/ 24 w 24"/>
                  <a:gd name="T41" fmla="*/ 1 h 28"/>
                  <a:gd name="T42" fmla="*/ 24 w 24"/>
                  <a:gd name="T43" fmla="*/ 0 h 28"/>
                  <a:gd name="T44" fmla="*/ 20 w 24"/>
                  <a:gd name="T45" fmla="*/ 0 h 28"/>
                  <a:gd name="T46" fmla="*/ 6 w 24"/>
                  <a:gd name="T47" fmla="*/ 0 h 28"/>
                  <a:gd name="T48" fmla="*/ 2 w 24"/>
                  <a:gd name="T49" fmla="*/ 0 h 28"/>
                  <a:gd name="T50" fmla="*/ 1 w 24"/>
                  <a:gd name="T51" fmla="*/ 0 h 28"/>
                  <a:gd name="T52" fmla="*/ 0 w 24"/>
                  <a:gd name="T53" fmla="*/ 0 h 28"/>
                  <a:gd name="T54" fmla="*/ 0 w 24"/>
                  <a:gd name="T55" fmla="*/ 4 h 28"/>
                  <a:gd name="T56" fmla="*/ 0 w 24"/>
                  <a:gd name="T57" fmla="*/ 5 h 28"/>
                  <a:gd name="T58" fmla="*/ 1 w 24"/>
                  <a:gd name="T59" fmla="*/ 3 h 28"/>
                  <a:gd name="T60" fmla="*/ 2 w 24"/>
                  <a:gd name="T61" fmla="*/ 3 h 28"/>
                  <a:gd name="T62" fmla="*/ 4 w 24"/>
                  <a:gd name="T63" fmla="*/ 2 h 28"/>
                  <a:gd name="T64" fmla="*/ 10 w 24"/>
                  <a:gd name="T65" fmla="*/ 2 h 28"/>
                  <a:gd name="T66" fmla="*/ 10 w 24"/>
                  <a:gd name="T67" fmla="*/ 17 h 2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4" h="28">
                    <a:moveTo>
                      <a:pt x="10" y="17"/>
                    </a:moveTo>
                    <a:lnTo>
                      <a:pt x="10" y="25"/>
                    </a:lnTo>
                    <a:lnTo>
                      <a:pt x="9" y="26"/>
                    </a:lnTo>
                    <a:lnTo>
                      <a:pt x="9" y="27"/>
                    </a:lnTo>
                    <a:lnTo>
                      <a:pt x="7" y="27"/>
                    </a:lnTo>
                    <a:lnTo>
                      <a:pt x="7" y="28"/>
                    </a:lnTo>
                    <a:lnTo>
                      <a:pt x="12" y="27"/>
                    </a:lnTo>
                    <a:lnTo>
                      <a:pt x="18" y="28"/>
                    </a:lnTo>
                    <a:lnTo>
                      <a:pt x="18" y="27"/>
                    </a:lnTo>
                    <a:lnTo>
                      <a:pt x="16" y="27"/>
                    </a:lnTo>
                    <a:lnTo>
                      <a:pt x="15" y="26"/>
                    </a:lnTo>
                    <a:lnTo>
                      <a:pt x="15" y="25"/>
                    </a:lnTo>
                    <a:lnTo>
                      <a:pt x="14" y="17"/>
                    </a:lnTo>
                    <a:lnTo>
                      <a:pt x="14" y="2"/>
                    </a:lnTo>
                    <a:lnTo>
                      <a:pt x="19" y="2"/>
                    </a:lnTo>
                    <a:lnTo>
                      <a:pt x="21" y="2"/>
                    </a:lnTo>
                    <a:lnTo>
                      <a:pt x="22" y="3"/>
                    </a:lnTo>
                    <a:lnTo>
                      <a:pt x="23" y="4"/>
                    </a:lnTo>
                    <a:lnTo>
                      <a:pt x="23" y="5"/>
                    </a:lnTo>
                    <a:lnTo>
                      <a:pt x="24" y="5"/>
                    </a:lnTo>
                    <a:lnTo>
                      <a:pt x="24" y="1"/>
                    </a:lnTo>
                    <a:lnTo>
                      <a:pt x="24" y="0"/>
                    </a:lnTo>
                    <a:lnTo>
                      <a:pt x="20" y="0"/>
                    </a:lnTo>
                    <a:lnTo>
                      <a:pt x="6" y="0"/>
                    </a:lnTo>
                    <a:lnTo>
                      <a:pt x="2" y="0"/>
                    </a:lnTo>
                    <a:lnTo>
                      <a:pt x="1" y="0"/>
                    </a:lnTo>
                    <a:lnTo>
                      <a:pt x="0" y="0"/>
                    </a:lnTo>
                    <a:lnTo>
                      <a:pt x="0" y="4"/>
                    </a:lnTo>
                    <a:lnTo>
                      <a:pt x="0" y="5"/>
                    </a:lnTo>
                    <a:lnTo>
                      <a:pt x="1" y="3"/>
                    </a:lnTo>
                    <a:lnTo>
                      <a:pt x="2" y="3"/>
                    </a:lnTo>
                    <a:lnTo>
                      <a:pt x="4" y="2"/>
                    </a:lnTo>
                    <a:lnTo>
                      <a:pt x="10" y="2"/>
                    </a:lnTo>
                    <a:lnTo>
                      <a:pt x="10" y="17"/>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88" name="Freeform 184"/>
              <p:cNvSpPr>
                <a:spLocks noChangeAspect="1"/>
              </p:cNvSpPr>
              <p:nvPr/>
            </p:nvSpPr>
            <p:spPr bwMode="auto">
              <a:xfrm>
                <a:off x="2503" y="2815"/>
                <a:ext cx="29" cy="28"/>
              </a:xfrm>
              <a:custGeom>
                <a:avLst/>
                <a:gdLst>
                  <a:gd name="T0" fmla="*/ 12 w 29"/>
                  <a:gd name="T1" fmla="*/ 21 h 28"/>
                  <a:gd name="T2" fmla="*/ 12 w 29"/>
                  <a:gd name="T3" fmla="*/ 25 h 28"/>
                  <a:gd name="T4" fmla="*/ 12 w 29"/>
                  <a:gd name="T5" fmla="*/ 26 h 28"/>
                  <a:gd name="T6" fmla="*/ 11 w 29"/>
                  <a:gd name="T7" fmla="*/ 27 h 28"/>
                  <a:gd name="T8" fmla="*/ 10 w 29"/>
                  <a:gd name="T9" fmla="*/ 27 h 28"/>
                  <a:gd name="T10" fmla="*/ 9 w 29"/>
                  <a:gd name="T11" fmla="*/ 27 h 28"/>
                  <a:gd name="T12" fmla="*/ 10 w 29"/>
                  <a:gd name="T13" fmla="*/ 28 h 28"/>
                  <a:gd name="T14" fmla="*/ 15 w 29"/>
                  <a:gd name="T15" fmla="*/ 27 h 28"/>
                  <a:gd name="T16" fmla="*/ 20 w 29"/>
                  <a:gd name="T17" fmla="*/ 28 h 28"/>
                  <a:gd name="T18" fmla="*/ 21 w 29"/>
                  <a:gd name="T19" fmla="*/ 27 h 28"/>
                  <a:gd name="T20" fmla="*/ 20 w 29"/>
                  <a:gd name="T21" fmla="*/ 27 h 28"/>
                  <a:gd name="T22" fmla="*/ 18 w 29"/>
                  <a:gd name="T23" fmla="*/ 27 h 28"/>
                  <a:gd name="T24" fmla="*/ 17 w 29"/>
                  <a:gd name="T25" fmla="*/ 26 h 28"/>
                  <a:gd name="T26" fmla="*/ 17 w 29"/>
                  <a:gd name="T27" fmla="*/ 25 h 28"/>
                  <a:gd name="T28" fmla="*/ 17 w 29"/>
                  <a:gd name="T29" fmla="*/ 21 h 28"/>
                  <a:gd name="T30" fmla="*/ 17 w 29"/>
                  <a:gd name="T31" fmla="*/ 18 h 28"/>
                  <a:gd name="T32" fmla="*/ 17 w 29"/>
                  <a:gd name="T33" fmla="*/ 16 h 28"/>
                  <a:gd name="T34" fmla="*/ 17 w 29"/>
                  <a:gd name="T35" fmla="*/ 15 h 28"/>
                  <a:gd name="T36" fmla="*/ 21 w 29"/>
                  <a:gd name="T37" fmla="*/ 9 h 28"/>
                  <a:gd name="T38" fmla="*/ 24 w 29"/>
                  <a:gd name="T39" fmla="*/ 3 h 28"/>
                  <a:gd name="T40" fmla="*/ 25 w 29"/>
                  <a:gd name="T41" fmla="*/ 2 h 28"/>
                  <a:gd name="T42" fmla="*/ 26 w 29"/>
                  <a:gd name="T43" fmla="*/ 1 h 28"/>
                  <a:gd name="T44" fmla="*/ 28 w 29"/>
                  <a:gd name="T45" fmla="*/ 1 h 28"/>
                  <a:gd name="T46" fmla="*/ 29 w 29"/>
                  <a:gd name="T47" fmla="*/ 0 h 28"/>
                  <a:gd name="T48" fmla="*/ 28 w 29"/>
                  <a:gd name="T49" fmla="*/ 0 h 28"/>
                  <a:gd name="T50" fmla="*/ 24 w 29"/>
                  <a:gd name="T51" fmla="*/ 0 h 28"/>
                  <a:gd name="T52" fmla="*/ 21 w 29"/>
                  <a:gd name="T53" fmla="*/ 0 h 28"/>
                  <a:gd name="T54" fmla="*/ 20 w 29"/>
                  <a:gd name="T55" fmla="*/ 0 h 28"/>
                  <a:gd name="T56" fmla="*/ 21 w 29"/>
                  <a:gd name="T57" fmla="*/ 1 h 28"/>
                  <a:gd name="T58" fmla="*/ 21 w 29"/>
                  <a:gd name="T59" fmla="*/ 2 h 28"/>
                  <a:gd name="T60" fmla="*/ 21 w 29"/>
                  <a:gd name="T61" fmla="*/ 4 h 28"/>
                  <a:gd name="T62" fmla="*/ 15 w 29"/>
                  <a:gd name="T63" fmla="*/ 14 h 28"/>
                  <a:gd name="T64" fmla="*/ 9 w 29"/>
                  <a:gd name="T65" fmla="*/ 3 h 28"/>
                  <a:gd name="T66" fmla="*/ 9 w 29"/>
                  <a:gd name="T67" fmla="*/ 1 h 28"/>
                  <a:gd name="T68" fmla="*/ 10 w 29"/>
                  <a:gd name="T69" fmla="*/ 0 h 28"/>
                  <a:gd name="T70" fmla="*/ 6 w 29"/>
                  <a:gd name="T71" fmla="*/ 0 h 28"/>
                  <a:gd name="T72" fmla="*/ 1 w 29"/>
                  <a:gd name="T73" fmla="*/ 0 h 28"/>
                  <a:gd name="T74" fmla="*/ 0 w 29"/>
                  <a:gd name="T75" fmla="*/ 0 h 28"/>
                  <a:gd name="T76" fmla="*/ 1 w 29"/>
                  <a:gd name="T77" fmla="*/ 1 h 28"/>
                  <a:gd name="T78" fmla="*/ 3 w 29"/>
                  <a:gd name="T79" fmla="*/ 1 h 28"/>
                  <a:gd name="T80" fmla="*/ 5 w 29"/>
                  <a:gd name="T81" fmla="*/ 4 h 28"/>
                  <a:gd name="T82" fmla="*/ 11 w 29"/>
                  <a:gd name="T83" fmla="*/ 14 h 28"/>
                  <a:gd name="T84" fmla="*/ 12 w 29"/>
                  <a:gd name="T85" fmla="*/ 16 h 28"/>
                  <a:gd name="T86" fmla="*/ 12 w 29"/>
                  <a:gd name="T87" fmla="*/ 18 h 28"/>
                  <a:gd name="T88" fmla="*/ 12 w 29"/>
                  <a:gd name="T89" fmla="*/ 21 h 2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29" h="28">
                    <a:moveTo>
                      <a:pt x="12" y="21"/>
                    </a:moveTo>
                    <a:lnTo>
                      <a:pt x="12" y="25"/>
                    </a:lnTo>
                    <a:lnTo>
                      <a:pt x="12" y="26"/>
                    </a:lnTo>
                    <a:lnTo>
                      <a:pt x="11" y="27"/>
                    </a:lnTo>
                    <a:lnTo>
                      <a:pt x="10" y="27"/>
                    </a:lnTo>
                    <a:lnTo>
                      <a:pt x="9" y="27"/>
                    </a:lnTo>
                    <a:lnTo>
                      <a:pt x="10" y="28"/>
                    </a:lnTo>
                    <a:lnTo>
                      <a:pt x="15" y="27"/>
                    </a:lnTo>
                    <a:lnTo>
                      <a:pt x="20" y="28"/>
                    </a:lnTo>
                    <a:lnTo>
                      <a:pt x="21" y="27"/>
                    </a:lnTo>
                    <a:lnTo>
                      <a:pt x="20" y="27"/>
                    </a:lnTo>
                    <a:lnTo>
                      <a:pt x="18" y="27"/>
                    </a:lnTo>
                    <a:lnTo>
                      <a:pt x="17" y="26"/>
                    </a:lnTo>
                    <a:lnTo>
                      <a:pt x="17" y="25"/>
                    </a:lnTo>
                    <a:lnTo>
                      <a:pt x="17" y="21"/>
                    </a:lnTo>
                    <a:lnTo>
                      <a:pt x="17" y="18"/>
                    </a:lnTo>
                    <a:lnTo>
                      <a:pt x="17" y="16"/>
                    </a:lnTo>
                    <a:lnTo>
                      <a:pt x="17" y="15"/>
                    </a:lnTo>
                    <a:lnTo>
                      <a:pt x="21" y="9"/>
                    </a:lnTo>
                    <a:lnTo>
                      <a:pt x="24" y="3"/>
                    </a:lnTo>
                    <a:lnTo>
                      <a:pt x="25" y="2"/>
                    </a:lnTo>
                    <a:lnTo>
                      <a:pt x="26" y="1"/>
                    </a:lnTo>
                    <a:lnTo>
                      <a:pt x="28" y="1"/>
                    </a:lnTo>
                    <a:lnTo>
                      <a:pt x="29" y="0"/>
                    </a:lnTo>
                    <a:lnTo>
                      <a:pt x="28" y="0"/>
                    </a:lnTo>
                    <a:lnTo>
                      <a:pt x="24" y="0"/>
                    </a:lnTo>
                    <a:lnTo>
                      <a:pt x="21" y="0"/>
                    </a:lnTo>
                    <a:lnTo>
                      <a:pt x="20" y="0"/>
                    </a:lnTo>
                    <a:lnTo>
                      <a:pt x="21" y="1"/>
                    </a:lnTo>
                    <a:lnTo>
                      <a:pt x="21" y="2"/>
                    </a:lnTo>
                    <a:lnTo>
                      <a:pt x="21" y="4"/>
                    </a:lnTo>
                    <a:lnTo>
                      <a:pt x="15" y="14"/>
                    </a:lnTo>
                    <a:lnTo>
                      <a:pt x="9" y="3"/>
                    </a:lnTo>
                    <a:lnTo>
                      <a:pt x="9" y="1"/>
                    </a:lnTo>
                    <a:lnTo>
                      <a:pt x="10" y="0"/>
                    </a:lnTo>
                    <a:lnTo>
                      <a:pt x="6" y="0"/>
                    </a:lnTo>
                    <a:lnTo>
                      <a:pt x="1" y="0"/>
                    </a:lnTo>
                    <a:lnTo>
                      <a:pt x="0" y="0"/>
                    </a:lnTo>
                    <a:lnTo>
                      <a:pt x="1" y="1"/>
                    </a:lnTo>
                    <a:lnTo>
                      <a:pt x="3" y="1"/>
                    </a:lnTo>
                    <a:lnTo>
                      <a:pt x="5" y="4"/>
                    </a:lnTo>
                    <a:lnTo>
                      <a:pt x="11" y="14"/>
                    </a:lnTo>
                    <a:lnTo>
                      <a:pt x="12" y="16"/>
                    </a:lnTo>
                    <a:lnTo>
                      <a:pt x="12" y="18"/>
                    </a:lnTo>
                    <a:lnTo>
                      <a:pt x="12" y="21"/>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89" name="Freeform 185"/>
              <p:cNvSpPr>
                <a:spLocks noChangeAspect="1" noEditPoints="1"/>
              </p:cNvSpPr>
              <p:nvPr/>
            </p:nvSpPr>
            <p:spPr bwMode="auto">
              <a:xfrm>
                <a:off x="2549" y="2815"/>
                <a:ext cx="29" cy="28"/>
              </a:xfrm>
              <a:custGeom>
                <a:avLst/>
                <a:gdLst>
                  <a:gd name="T0" fmla="*/ 14 w 29"/>
                  <a:gd name="T1" fmla="*/ 28 h 28"/>
                  <a:gd name="T2" fmla="*/ 18 w 29"/>
                  <a:gd name="T3" fmla="*/ 28 h 28"/>
                  <a:gd name="T4" fmla="*/ 21 w 29"/>
                  <a:gd name="T5" fmla="*/ 27 h 28"/>
                  <a:gd name="T6" fmla="*/ 23 w 29"/>
                  <a:gd name="T7" fmla="*/ 26 h 28"/>
                  <a:gd name="T8" fmla="*/ 25 w 29"/>
                  <a:gd name="T9" fmla="*/ 24 h 28"/>
                  <a:gd name="T10" fmla="*/ 27 w 29"/>
                  <a:gd name="T11" fmla="*/ 22 h 28"/>
                  <a:gd name="T12" fmla="*/ 28 w 29"/>
                  <a:gd name="T13" fmla="*/ 19 h 28"/>
                  <a:gd name="T14" fmla="*/ 29 w 29"/>
                  <a:gd name="T15" fmla="*/ 16 h 28"/>
                  <a:gd name="T16" fmla="*/ 29 w 29"/>
                  <a:gd name="T17" fmla="*/ 13 h 28"/>
                  <a:gd name="T18" fmla="*/ 29 w 29"/>
                  <a:gd name="T19" fmla="*/ 10 h 28"/>
                  <a:gd name="T20" fmla="*/ 28 w 29"/>
                  <a:gd name="T21" fmla="*/ 8 h 28"/>
                  <a:gd name="T22" fmla="*/ 27 w 29"/>
                  <a:gd name="T23" fmla="*/ 5 h 28"/>
                  <a:gd name="T24" fmla="*/ 25 w 29"/>
                  <a:gd name="T25" fmla="*/ 3 h 28"/>
                  <a:gd name="T26" fmla="*/ 23 w 29"/>
                  <a:gd name="T27" fmla="*/ 2 h 28"/>
                  <a:gd name="T28" fmla="*/ 21 w 29"/>
                  <a:gd name="T29" fmla="*/ 1 h 28"/>
                  <a:gd name="T30" fmla="*/ 18 w 29"/>
                  <a:gd name="T31" fmla="*/ 0 h 28"/>
                  <a:gd name="T32" fmla="*/ 15 w 29"/>
                  <a:gd name="T33" fmla="*/ 0 h 28"/>
                  <a:gd name="T34" fmla="*/ 11 w 29"/>
                  <a:gd name="T35" fmla="*/ 0 h 28"/>
                  <a:gd name="T36" fmla="*/ 8 w 29"/>
                  <a:gd name="T37" fmla="*/ 1 h 28"/>
                  <a:gd name="T38" fmla="*/ 5 w 29"/>
                  <a:gd name="T39" fmla="*/ 2 h 28"/>
                  <a:gd name="T40" fmla="*/ 3 w 29"/>
                  <a:gd name="T41" fmla="*/ 4 h 28"/>
                  <a:gd name="T42" fmla="*/ 1 w 29"/>
                  <a:gd name="T43" fmla="*/ 7 h 28"/>
                  <a:gd name="T44" fmla="*/ 0 w 29"/>
                  <a:gd name="T45" fmla="*/ 9 h 28"/>
                  <a:gd name="T46" fmla="*/ 0 w 29"/>
                  <a:gd name="T47" fmla="*/ 14 h 28"/>
                  <a:gd name="T48" fmla="*/ 0 w 29"/>
                  <a:gd name="T49" fmla="*/ 19 h 28"/>
                  <a:gd name="T50" fmla="*/ 2 w 29"/>
                  <a:gd name="T51" fmla="*/ 21 h 28"/>
                  <a:gd name="T52" fmla="*/ 3 w 29"/>
                  <a:gd name="T53" fmla="*/ 23 h 28"/>
                  <a:gd name="T54" fmla="*/ 5 w 29"/>
                  <a:gd name="T55" fmla="*/ 25 h 28"/>
                  <a:gd name="T56" fmla="*/ 8 w 29"/>
                  <a:gd name="T57" fmla="*/ 27 h 28"/>
                  <a:gd name="T58" fmla="*/ 11 w 29"/>
                  <a:gd name="T59" fmla="*/ 28 h 28"/>
                  <a:gd name="T60" fmla="*/ 14 w 29"/>
                  <a:gd name="T61" fmla="*/ 28 h 28"/>
                  <a:gd name="T62" fmla="*/ 16 w 29"/>
                  <a:gd name="T63" fmla="*/ 26 h 28"/>
                  <a:gd name="T64" fmla="*/ 13 w 29"/>
                  <a:gd name="T65" fmla="*/ 26 h 28"/>
                  <a:gd name="T66" fmla="*/ 11 w 29"/>
                  <a:gd name="T67" fmla="*/ 25 h 28"/>
                  <a:gd name="T68" fmla="*/ 9 w 29"/>
                  <a:gd name="T69" fmla="*/ 24 h 28"/>
                  <a:gd name="T70" fmla="*/ 8 w 29"/>
                  <a:gd name="T71" fmla="*/ 22 h 28"/>
                  <a:gd name="T72" fmla="*/ 6 w 29"/>
                  <a:gd name="T73" fmla="*/ 20 h 28"/>
                  <a:gd name="T74" fmla="*/ 5 w 29"/>
                  <a:gd name="T75" fmla="*/ 18 h 28"/>
                  <a:gd name="T76" fmla="*/ 5 w 29"/>
                  <a:gd name="T77" fmla="*/ 13 h 28"/>
                  <a:gd name="T78" fmla="*/ 5 w 29"/>
                  <a:gd name="T79" fmla="*/ 10 h 28"/>
                  <a:gd name="T80" fmla="*/ 5 w 29"/>
                  <a:gd name="T81" fmla="*/ 7 h 28"/>
                  <a:gd name="T82" fmla="*/ 6 w 29"/>
                  <a:gd name="T83" fmla="*/ 5 h 28"/>
                  <a:gd name="T84" fmla="*/ 8 w 29"/>
                  <a:gd name="T85" fmla="*/ 4 h 28"/>
                  <a:gd name="T86" fmla="*/ 9 w 29"/>
                  <a:gd name="T87" fmla="*/ 3 h 28"/>
                  <a:gd name="T88" fmla="*/ 10 w 29"/>
                  <a:gd name="T89" fmla="*/ 2 h 28"/>
                  <a:gd name="T90" fmla="*/ 14 w 29"/>
                  <a:gd name="T91" fmla="*/ 1 h 28"/>
                  <a:gd name="T92" fmla="*/ 16 w 29"/>
                  <a:gd name="T93" fmla="*/ 2 h 28"/>
                  <a:gd name="T94" fmla="*/ 18 w 29"/>
                  <a:gd name="T95" fmla="*/ 2 h 28"/>
                  <a:gd name="T96" fmla="*/ 20 w 29"/>
                  <a:gd name="T97" fmla="*/ 3 h 28"/>
                  <a:gd name="T98" fmla="*/ 21 w 29"/>
                  <a:gd name="T99" fmla="*/ 5 h 28"/>
                  <a:gd name="T100" fmla="*/ 22 w 29"/>
                  <a:gd name="T101" fmla="*/ 7 h 28"/>
                  <a:gd name="T102" fmla="*/ 23 w 29"/>
                  <a:gd name="T103" fmla="*/ 9 h 28"/>
                  <a:gd name="T104" fmla="*/ 24 w 29"/>
                  <a:gd name="T105" fmla="*/ 12 h 28"/>
                  <a:gd name="T106" fmla="*/ 24 w 29"/>
                  <a:gd name="T107" fmla="*/ 15 h 28"/>
                  <a:gd name="T108" fmla="*/ 24 w 29"/>
                  <a:gd name="T109" fmla="*/ 18 h 28"/>
                  <a:gd name="T110" fmla="*/ 23 w 29"/>
                  <a:gd name="T111" fmla="*/ 21 h 28"/>
                  <a:gd name="T112" fmla="*/ 22 w 29"/>
                  <a:gd name="T113" fmla="*/ 23 h 28"/>
                  <a:gd name="T114" fmla="*/ 21 w 29"/>
                  <a:gd name="T115" fmla="*/ 24 h 28"/>
                  <a:gd name="T116" fmla="*/ 18 w 29"/>
                  <a:gd name="T117" fmla="*/ 26 h 28"/>
                  <a:gd name="T118" fmla="*/ 16 w 29"/>
                  <a:gd name="T119" fmla="*/ 26 h 2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9" h="28">
                    <a:moveTo>
                      <a:pt x="14" y="28"/>
                    </a:moveTo>
                    <a:lnTo>
                      <a:pt x="18" y="28"/>
                    </a:lnTo>
                    <a:lnTo>
                      <a:pt x="21" y="27"/>
                    </a:lnTo>
                    <a:lnTo>
                      <a:pt x="23" y="26"/>
                    </a:lnTo>
                    <a:lnTo>
                      <a:pt x="25" y="24"/>
                    </a:lnTo>
                    <a:lnTo>
                      <a:pt x="27" y="22"/>
                    </a:lnTo>
                    <a:lnTo>
                      <a:pt x="28" y="19"/>
                    </a:lnTo>
                    <a:lnTo>
                      <a:pt x="29" y="16"/>
                    </a:lnTo>
                    <a:lnTo>
                      <a:pt x="29" y="13"/>
                    </a:lnTo>
                    <a:lnTo>
                      <a:pt x="29" y="10"/>
                    </a:lnTo>
                    <a:lnTo>
                      <a:pt x="28" y="8"/>
                    </a:lnTo>
                    <a:lnTo>
                      <a:pt x="27" y="5"/>
                    </a:lnTo>
                    <a:lnTo>
                      <a:pt x="25" y="3"/>
                    </a:lnTo>
                    <a:lnTo>
                      <a:pt x="23" y="2"/>
                    </a:lnTo>
                    <a:lnTo>
                      <a:pt x="21" y="1"/>
                    </a:lnTo>
                    <a:lnTo>
                      <a:pt x="18" y="0"/>
                    </a:lnTo>
                    <a:lnTo>
                      <a:pt x="15" y="0"/>
                    </a:lnTo>
                    <a:lnTo>
                      <a:pt x="11" y="0"/>
                    </a:lnTo>
                    <a:lnTo>
                      <a:pt x="8" y="1"/>
                    </a:lnTo>
                    <a:lnTo>
                      <a:pt x="5" y="2"/>
                    </a:lnTo>
                    <a:lnTo>
                      <a:pt x="3" y="4"/>
                    </a:lnTo>
                    <a:lnTo>
                      <a:pt x="1" y="7"/>
                    </a:lnTo>
                    <a:lnTo>
                      <a:pt x="0" y="9"/>
                    </a:lnTo>
                    <a:lnTo>
                      <a:pt x="0" y="14"/>
                    </a:lnTo>
                    <a:lnTo>
                      <a:pt x="0" y="19"/>
                    </a:lnTo>
                    <a:lnTo>
                      <a:pt x="2" y="21"/>
                    </a:lnTo>
                    <a:lnTo>
                      <a:pt x="3" y="23"/>
                    </a:lnTo>
                    <a:lnTo>
                      <a:pt x="5" y="25"/>
                    </a:lnTo>
                    <a:lnTo>
                      <a:pt x="8" y="27"/>
                    </a:lnTo>
                    <a:lnTo>
                      <a:pt x="11" y="28"/>
                    </a:lnTo>
                    <a:lnTo>
                      <a:pt x="14" y="28"/>
                    </a:lnTo>
                    <a:close/>
                    <a:moveTo>
                      <a:pt x="16" y="26"/>
                    </a:moveTo>
                    <a:lnTo>
                      <a:pt x="13" y="26"/>
                    </a:lnTo>
                    <a:lnTo>
                      <a:pt x="11" y="25"/>
                    </a:lnTo>
                    <a:lnTo>
                      <a:pt x="9" y="24"/>
                    </a:lnTo>
                    <a:lnTo>
                      <a:pt x="8" y="22"/>
                    </a:lnTo>
                    <a:lnTo>
                      <a:pt x="6" y="20"/>
                    </a:lnTo>
                    <a:lnTo>
                      <a:pt x="5" y="18"/>
                    </a:lnTo>
                    <a:lnTo>
                      <a:pt x="5" y="13"/>
                    </a:lnTo>
                    <a:lnTo>
                      <a:pt x="5" y="10"/>
                    </a:lnTo>
                    <a:lnTo>
                      <a:pt x="5" y="7"/>
                    </a:lnTo>
                    <a:lnTo>
                      <a:pt x="6" y="5"/>
                    </a:lnTo>
                    <a:lnTo>
                      <a:pt x="8" y="4"/>
                    </a:lnTo>
                    <a:lnTo>
                      <a:pt x="9" y="3"/>
                    </a:lnTo>
                    <a:lnTo>
                      <a:pt x="10" y="2"/>
                    </a:lnTo>
                    <a:lnTo>
                      <a:pt x="14" y="1"/>
                    </a:lnTo>
                    <a:lnTo>
                      <a:pt x="16" y="2"/>
                    </a:lnTo>
                    <a:lnTo>
                      <a:pt x="18" y="2"/>
                    </a:lnTo>
                    <a:lnTo>
                      <a:pt x="20" y="3"/>
                    </a:lnTo>
                    <a:lnTo>
                      <a:pt x="21" y="5"/>
                    </a:lnTo>
                    <a:lnTo>
                      <a:pt x="22" y="7"/>
                    </a:lnTo>
                    <a:lnTo>
                      <a:pt x="23" y="9"/>
                    </a:lnTo>
                    <a:lnTo>
                      <a:pt x="24" y="12"/>
                    </a:lnTo>
                    <a:lnTo>
                      <a:pt x="24" y="15"/>
                    </a:lnTo>
                    <a:lnTo>
                      <a:pt x="24" y="18"/>
                    </a:lnTo>
                    <a:lnTo>
                      <a:pt x="23" y="21"/>
                    </a:lnTo>
                    <a:lnTo>
                      <a:pt x="22" y="23"/>
                    </a:lnTo>
                    <a:lnTo>
                      <a:pt x="21" y="24"/>
                    </a:lnTo>
                    <a:lnTo>
                      <a:pt x="18" y="26"/>
                    </a:lnTo>
                    <a:lnTo>
                      <a:pt x="16" y="26"/>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90" name="Freeform 186"/>
              <p:cNvSpPr>
                <a:spLocks noChangeAspect="1"/>
              </p:cNvSpPr>
              <p:nvPr/>
            </p:nvSpPr>
            <p:spPr bwMode="auto">
              <a:xfrm>
                <a:off x="2584" y="2815"/>
                <a:ext cx="18" cy="28"/>
              </a:xfrm>
              <a:custGeom>
                <a:avLst/>
                <a:gdLst>
                  <a:gd name="T0" fmla="*/ 9 w 18"/>
                  <a:gd name="T1" fmla="*/ 14 h 28"/>
                  <a:gd name="T2" fmla="*/ 14 w 18"/>
                  <a:gd name="T3" fmla="*/ 14 h 28"/>
                  <a:gd name="T4" fmla="*/ 15 w 18"/>
                  <a:gd name="T5" fmla="*/ 14 h 28"/>
                  <a:gd name="T6" fmla="*/ 16 w 18"/>
                  <a:gd name="T7" fmla="*/ 15 h 28"/>
                  <a:gd name="T8" fmla="*/ 16 w 18"/>
                  <a:gd name="T9" fmla="*/ 16 h 28"/>
                  <a:gd name="T10" fmla="*/ 17 w 18"/>
                  <a:gd name="T11" fmla="*/ 17 h 28"/>
                  <a:gd name="T12" fmla="*/ 17 w 18"/>
                  <a:gd name="T13" fmla="*/ 16 h 28"/>
                  <a:gd name="T14" fmla="*/ 17 w 18"/>
                  <a:gd name="T15" fmla="*/ 13 h 28"/>
                  <a:gd name="T16" fmla="*/ 17 w 18"/>
                  <a:gd name="T17" fmla="*/ 11 h 28"/>
                  <a:gd name="T18" fmla="*/ 16 w 18"/>
                  <a:gd name="T19" fmla="*/ 12 h 28"/>
                  <a:gd name="T20" fmla="*/ 15 w 18"/>
                  <a:gd name="T21" fmla="*/ 12 h 28"/>
                  <a:gd name="T22" fmla="*/ 13 w 18"/>
                  <a:gd name="T23" fmla="*/ 12 h 28"/>
                  <a:gd name="T24" fmla="*/ 9 w 18"/>
                  <a:gd name="T25" fmla="*/ 12 h 28"/>
                  <a:gd name="T26" fmla="*/ 9 w 18"/>
                  <a:gd name="T27" fmla="*/ 3 h 28"/>
                  <a:gd name="T28" fmla="*/ 9 w 18"/>
                  <a:gd name="T29" fmla="*/ 2 h 28"/>
                  <a:gd name="T30" fmla="*/ 14 w 18"/>
                  <a:gd name="T31" fmla="*/ 2 h 28"/>
                  <a:gd name="T32" fmla="*/ 16 w 18"/>
                  <a:gd name="T33" fmla="*/ 3 h 28"/>
                  <a:gd name="T34" fmla="*/ 17 w 18"/>
                  <a:gd name="T35" fmla="*/ 3 h 28"/>
                  <a:gd name="T36" fmla="*/ 17 w 18"/>
                  <a:gd name="T37" fmla="*/ 5 h 28"/>
                  <a:gd name="T38" fmla="*/ 18 w 18"/>
                  <a:gd name="T39" fmla="*/ 5 h 28"/>
                  <a:gd name="T40" fmla="*/ 18 w 18"/>
                  <a:gd name="T41" fmla="*/ 2 h 28"/>
                  <a:gd name="T42" fmla="*/ 18 w 18"/>
                  <a:gd name="T43" fmla="*/ 0 h 28"/>
                  <a:gd name="T44" fmla="*/ 17 w 18"/>
                  <a:gd name="T45" fmla="*/ 0 h 28"/>
                  <a:gd name="T46" fmla="*/ 16 w 18"/>
                  <a:gd name="T47" fmla="*/ 0 h 28"/>
                  <a:gd name="T48" fmla="*/ 6 w 18"/>
                  <a:gd name="T49" fmla="*/ 0 h 28"/>
                  <a:gd name="T50" fmla="*/ 1 w 18"/>
                  <a:gd name="T51" fmla="*/ 0 h 28"/>
                  <a:gd name="T52" fmla="*/ 0 w 18"/>
                  <a:gd name="T53" fmla="*/ 0 h 28"/>
                  <a:gd name="T54" fmla="*/ 1 w 18"/>
                  <a:gd name="T55" fmla="*/ 1 h 28"/>
                  <a:gd name="T56" fmla="*/ 2 w 18"/>
                  <a:gd name="T57" fmla="*/ 1 h 28"/>
                  <a:gd name="T58" fmla="*/ 4 w 18"/>
                  <a:gd name="T59" fmla="*/ 2 h 28"/>
                  <a:gd name="T60" fmla="*/ 4 w 18"/>
                  <a:gd name="T61" fmla="*/ 3 h 28"/>
                  <a:gd name="T62" fmla="*/ 4 w 18"/>
                  <a:gd name="T63" fmla="*/ 11 h 28"/>
                  <a:gd name="T64" fmla="*/ 4 w 18"/>
                  <a:gd name="T65" fmla="*/ 17 h 28"/>
                  <a:gd name="T66" fmla="*/ 4 w 18"/>
                  <a:gd name="T67" fmla="*/ 25 h 28"/>
                  <a:gd name="T68" fmla="*/ 4 w 18"/>
                  <a:gd name="T69" fmla="*/ 26 h 28"/>
                  <a:gd name="T70" fmla="*/ 3 w 18"/>
                  <a:gd name="T71" fmla="*/ 27 h 28"/>
                  <a:gd name="T72" fmla="*/ 1 w 18"/>
                  <a:gd name="T73" fmla="*/ 27 h 28"/>
                  <a:gd name="T74" fmla="*/ 2 w 18"/>
                  <a:gd name="T75" fmla="*/ 28 h 28"/>
                  <a:gd name="T76" fmla="*/ 6 w 18"/>
                  <a:gd name="T77" fmla="*/ 27 h 28"/>
                  <a:gd name="T78" fmla="*/ 12 w 18"/>
                  <a:gd name="T79" fmla="*/ 28 h 28"/>
                  <a:gd name="T80" fmla="*/ 13 w 18"/>
                  <a:gd name="T81" fmla="*/ 27 h 28"/>
                  <a:gd name="T82" fmla="*/ 12 w 18"/>
                  <a:gd name="T83" fmla="*/ 27 h 28"/>
                  <a:gd name="T84" fmla="*/ 10 w 18"/>
                  <a:gd name="T85" fmla="*/ 27 h 28"/>
                  <a:gd name="T86" fmla="*/ 9 w 18"/>
                  <a:gd name="T87" fmla="*/ 26 h 28"/>
                  <a:gd name="T88" fmla="*/ 9 w 18"/>
                  <a:gd name="T89" fmla="*/ 25 h 28"/>
                  <a:gd name="T90" fmla="*/ 9 w 18"/>
                  <a:gd name="T91" fmla="*/ 17 h 28"/>
                  <a:gd name="T92" fmla="*/ 9 w 18"/>
                  <a:gd name="T93" fmla="*/ 14 h 2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8" h="28">
                    <a:moveTo>
                      <a:pt x="9" y="14"/>
                    </a:moveTo>
                    <a:lnTo>
                      <a:pt x="14" y="14"/>
                    </a:lnTo>
                    <a:lnTo>
                      <a:pt x="15" y="14"/>
                    </a:lnTo>
                    <a:lnTo>
                      <a:pt x="16" y="15"/>
                    </a:lnTo>
                    <a:lnTo>
                      <a:pt x="16" y="16"/>
                    </a:lnTo>
                    <a:lnTo>
                      <a:pt x="17" y="17"/>
                    </a:lnTo>
                    <a:lnTo>
                      <a:pt x="17" y="16"/>
                    </a:lnTo>
                    <a:lnTo>
                      <a:pt x="17" y="13"/>
                    </a:lnTo>
                    <a:lnTo>
                      <a:pt x="17" y="11"/>
                    </a:lnTo>
                    <a:lnTo>
                      <a:pt x="16" y="12"/>
                    </a:lnTo>
                    <a:lnTo>
                      <a:pt x="15" y="12"/>
                    </a:lnTo>
                    <a:lnTo>
                      <a:pt x="13" y="12"/>
                    </a:lnTo>
                    <a:lnTo>
                      <a:pt x="9" y="12"/>
                    </a:lnTo>
                    <a:lnTo>
                      <a:pt x="9" y="3"/>
                    </a:lnTo>
                    <a:lnTo>
                      <a:pt x="9" y="2"/>
                    </a:lnTo>
                    <a:lnTo>
                      <a:pt x="14" y="2"/>
                    </a:lnTo>
                    <a:lnTo>
                      <a:pt x="16" y="3"/>
                    </a:lnTo>
                    <a:lnTo>
                      <a:pt x="17" y="3"/>
                    </a:lnTo>
                    <a:lnTo>
                      <a:pt x="17" y="5"/>
                    </a:lnTo>
                    <a:lnTo>
                      <a:pt x="18" y="5"/>
                    </a:lnTo>
                    <a:lnTo>
                      <a:pt x="18" y="2"/>
                    </a:lnTo>
                    <a:lnTo>
                      <a:pt x="18" y="0"/>
                    </a:lnTo>
                    <a:lnTo>
                      <a:pt x="17" y="0"/>
                    </a:lnTo>
                    <a:lnTo>
                      <a:pt x="16" y="0"/>
                    </a:lnTo>
                    <a:lnTo>
                      <a:pt x="6" y="0"/>
                    </a:lnTo>
                    <a:lnTo>
                      <a:pt x="1" y="0"/>
                    </a:lnTo>
                    <a:lnTo>
                      <a:pt x="0" y="0"/>
                    </a:lnTo>
                    <a:lnTo>
                      <a:pt x="1" y="1"/>
                    </a:lnTo>
                    <a:lnTo>
                      <a:pt x="2" y="1"/>
                    </a:lnTo>
                    <a:lnTo>
                      <a:pt x="4" y="2"/>
                    </a:lnTo>
                    <a:lnTo>
                      <a:pt x="4" y="3"/>
                    </a:lnTo>
                    <a:lnTo>
                      <a:pt x="4" y="11"/>
                    </a:lnTo>
                    <a:lnTo>
                      <a:pt x="4" y="17"/>
                    </a:lnTo>
                    <a:lnTo>
                      <a:pt x="4" y="25"/>
                    </a:lnTo>
                    <a:lnTo>
                      <a:pt x="4" y="26"/>
                    </a:lnTo>
                    <a:lnTo>
                      <a:pt x="3" y="27"/>
                    </a:lnTo>
                    <a:lnTo>
                      <a:pt x="1" y="27"/>
                    </a:lnTo>
                    <a:lnTo>
                      <a:pt x="2" y="28"/>
                    </a:lnTo>
                    <a:lnTo>
                      <a:pt x="6" y="27"/>
                    </a:lnTo>
                    <a:lnTo>
                      <a:pt x="12" y="28"/>
                    </a:lnTo>
                    <a:lnTo>
                      <a:pt x="13" y="27"/>
                    </a:lnTo>
                    <a:lnTo>
                      <a:pt x="12" y="27"/>
                    </a:lnTo>
                    <a:lnTo>
                      <a:pt x="10" y="27"/>
                    </a:lnTo>
                    <a:lnTo>
                      <a:pt x="9" y="26"/>
                    </a:lnTo>
                    <a:lnTo>
                      <a:pt x="9" y="25"/>
                    </a:lnTo>
                    <a:lnTo>
                      <a:pt x="9" y="17"/>
                    </a:lnTo>
                    <a:lnTo>
                      <a:pt x="9" y="14"/>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91" name="Freeform 187"/>
              <p:cNvSpPr>
                <a:spLocks noChangeAspect="1"/>
              </p:cNvSpPr>
              <p:nvPr/>
            </p:nvSpPr>
            <p:spPr bwMode="auto">
              <a:xfrm>
                <a:off x="2006" y="2875"/>
                <a:ext cx="103" cy="45"/>
              </a:xfrm>
              <a:custGeom>
                <a:avLst/>
                <a:gdLst>
                  <a:gd name="T0" fmla="*/ 76 w 103"/>
                  <a:gd name="T1" fmla="*/ 23 h 45"/>
                  <a:gd name="T2" fmla="*/ 80 w 103"/>
                  <a:gd name="T3" fmla="*/ 20 h 45"/>
                  <a:gd name="T4" fmla="*/ 80 w 103"/>
                  <a:gd name="T5" fmla="*/ 15 h 45"/>
                  <a:gd name="T6" fmla="*/ 85 w 103"/>
                  <a:gd name="T7" fmla="*/ 8 h 45"/>
                  <a:gd name="T8" fmla="*/ 90 w 103"/>
                  <a:gd name="T9" fmla="*/ 2 h 45"/>
                  <a:gd name="T10" fmla="*/ 93 w 103"/>
                  <a:gd name="T11" fmla="*/ 0 h 45"/>
                  <a:gd name="T12" fmla="*/ 97 w 103"/>
                  <a:gd name="T13" fmla="*/ 0 h 45"/>
                  <a:gd name="T14" fmla="*/ 99 w 103"/>
                  <a:gd name="T15" fmla="*/ 1 h 45"/>
                  <a:gd name="T16" fmla="*/ 101 w 103"/>
                  <a:gd name="T17" fmla="*/ 3 h 45"/>
                  <a:gd name="T18" fmla="*/ 102 w 103"/>
                  <a:gd name="T19" fmla="*/ 8 h 45"/>
                  <a:gd name="T20" fmla="*/ 101 w 103"/>
                  <a:gd name="T21" fmla="*/ 13 h 45"/>
                  <a:gd name="T22" fmla="*/ 101 w 103"/>
                  <a:gd name="T23" fmla="*/ 22 h 45"/>
                  <a:gd name="T24" fmla="*/ 100 w 103"/>
                  <a:gd name="T25" fmla="*/ 26 h 45"/>
                  <a:gd name="T26" fmla="*/ 100 w 103"/>
                  <a:gd name="T27" fmla="*/ 29 h 45"/>
                  <a:gd name="T28" fmla="*/ 102 w 103"/>
                  <a:gd name="T29" fmla="*/ 36 h 45"/>
                  <a:gd name="T30" fmla="*/ 102 w 103"/>
                  <a:gd name="T31" fmla="*/ 41 h 45"/>
                  <a:gd name="T32" fmla="*/ 100 w 103"/>
                  <a:gd name="T33" fmla="*/ 45 h 45"/>
                  <a:gd name="T34" fmla="*/ 96 w 103"/>
                  <a:gd name="T35" fmla="*/ 45 h 45"/>
                  <a:gd name="T36" fmla="*/ 82 w 103"/>
                  <a:gd name="T37" fmla="*/ 44 h 45"/>
                  <a:gd name="T38" fmla="*/ 81 w 103"/>
                  <a:gd name="T39" fmla="*/ 43 h 45"/>
                  <a:gd name="T40" fmla="*/ 82 w 103"/>
                  <a:gd name="T41" fmla="*/ 40 h 45"/>
                  <a:gd name="T42" fmla="*/ 87 w 103"/>
                  <a:gd name="T43" fmla="*/ 35 h 45"/>
                  <a:gd name="T44" fmla="*/ 74 w 103"/>
                  <a:gd name="T45" fmla="*/ 40 h 45"/>
                  <a:gd name="T46" fmla="*/ 60 w 103"/>
                  <a:gd name="T47" fmla="*/ 43 h 45"/>
                  <a:gd name="T48" fmla="*/ 57 w 103"/>
                  <a:gd name="T49" fmla="*/ 41 h 45"/>
                  <a:gd name="T50" fmla="*/ 55 w 103"/>
                  <a:gd name="T51" fmla="*/ 39 h 45"/>
                  <a:gd name="T52" fmla="*/ 51 w 103"/>
                  <a:gd name="T53" fmla="*/ 37 h 45"/>
                  <a:gd name="T54" fmla="*/ 47 w 103"/>
                  <a:gd name="T55" fmla="*/ 39 h 45"/>
                  <a:gd name="T56" fmla="*/ 46 w 103"/>
                  <a:gd name="T57" fmla="*/ 41 h 45"/>
                  <a:gd name="T58" fmla="*/ 43 w 103"/>
                  <a:gd name="T59" fmla="*/ 43 h 45"/>
                  <a:gd name="T60" fmla="*/ 35 w 103"/>
                  <a:gd name="T61" fmla="*/ 42 h 45"/>
                  <a:gd name="T62" fmla="*/ 22 w 103"/>
                  <a:gd name="T63" fmla="*/ 38 h 45"/>
                  <a:gd name="T64" fmla="*/ 15 w 103"/>
                  <a:gd name="T65" fmla="*/ 38 h 45"/>
                  <a:gd name="T66" fmla="*/ 21 w 103"/>
                  <a:gd name="T67" fmla="*/ 41 h 45"/>
                  <a:gd name="T68" fmla="*/ 21 w 103"/>
                  <a:gd name="T69" fmla="*/ 44 h 45"/>
                  <a:gd name="T70" fmla="*/ 7 w 103"/>
                  <a:gd name="T71" fmla="*/ 45 h 45"/>
                  <a:gd name="T72" fmla="*/ 3 w 103"/>
                  <a:gd name="T73" fmla="*/ 45 h 45"/>
                  <a:gd name="T74" fmla="*/ 0 w 103"/>
                  <a:gd name="T75" fmla="*/ 41 h 45"/>
                  <a:gd name="T76" fmla="*/ 0 w 103"/>
                  <a:gd name="T77" fmla="*/ 36 h 45"/>
                  <a:gd name="T78" fmla="*/ 3 w 103"/>
                  <a:gd name="T79" fmla="*/ 29 h 45"/>
                  <a:gd name="T80" fmla="*/ 3 w 103"/>
                  <a:gd name="T81" fmla="*/ 26 h 45"/>
                  <a:gd name="T82" fmla="*/ 1 w 103"/>
                  <a:gd name="T83" fmla="*/ 22 h 45"/>
                  <a:gd name="T84" fmla="*/ 1 w 103"/>
                  <a:gd name="T85" fmla="*/ 13 h 45"/>
                  <a:gd name="T86" fmla="*/ 0 w 103"/>
                  <a:gd name="T87" fmla="*/ 8 h 45"/>
                  <a:gd name="T88" fmla="*/ 1 w 103"/>
                  <a:gd name="T89" fmla="*/ 5 h 45"/>
                  <a:gd name="T90" fmla="*/ 2 w 103"/>
                  <a:gd name="T91" fmla="*/ 2 h 45"/>
                  <a:gd name="T92" fmla="*/ 8 w 103"/>
                  <a:gd name="T93" fmla="*/ 0 h 45"/>
                  <a:gd name="T94" fmla="*/ 11 w 103"/>
                  <a:gd name="T95" fmla="*/ 1 h 45"/>
                  <a:gd name="T96" fmla="*/ 17 w 103"/>
                  <a:gd name="T97" fmla="*/ 8 h 45"/>
                  <a:gd name="T98" fmla="*/ 23 w 103"/>
                  <a:gd name="T99" fmla="*/ 15 h 45"/>
                  <a:gd name="T100" fmla="*/ 23 w 103"/>
                  <a:gd name="T101" fmla="*/ 19 h 45"/>
                  <a:gd name="T102" fmla="*/ 22 w 103"/>
                  <a:gd name="T103" fmla="*/ 21 h 45"/>
                  <a:gd name="T104" fmla="*/ 32 w 103"/>
                  <a:gd name="T105" fmla="*/ 25 h 45"/>
                  <a:gd name="T106" fmla="*/ 68 w 103"/>
                  <a:gd name="T107" fmla="*/ 13 h 4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03" h="45">
                    <a:moveTo>
                      <a:pt x="70" y="25"/>
                    </a:moveTo>
                    <a:lnTo>
                      <a:pt x="76" y="23"/>
                    </a:lnTo>
                    <a:lnTo>
                      <a:pt x="81" y="21"/>
                    </a:lnTo>
                    <a:lnTo>
                      <a:pt x="80" y="20"/>
                    </a:lnTo>
                    <a:lnTo>
                      <a:pt x="80" y="17"/>
                    </a:lnTo>
                    <a:lnTo>
                      <a:pt x="80" y="15"/>
                    </a:lnTo>
                    <a:lnTo>
                      <a:pt x="81" y="13"/>
                    </a:lnTo>
                    <a:lnTo>
                      <a:pt x="85" y="8"/>
                    </a:lnTo>
                    <a:lnTo>
                      <a:pt x="89" y="4"/>
                    </a:lnTo>
                    <a:lnTo>
                      <a:pt x="90" y="2"/>
                    </a:lnTo>
                    <a:lnTo>
                      <a:pt x="92" y="1"/>
                    </a:lnTo>
                    <a:lnTo>
                      <a:pt x="93" y="0"/>
                    </a:lnTo>
                    <a:lnTo>
                      <a:pt x="95" y="0"/>
                    </a:lnTo>
                    <a:lnTo>
                      <a:pt x="97" y="0"/>
                    </a:lnTo>
                    <a:lnTo>
                      <a:pt x="98" y="0"/>
                    </a:lnTo>
                    <a:lnTo>
                      <a:pt x="99" y="1"/>
                    </a:lnTo>
                    <a:lnTo>
                      <a:pt x="100" y="2"/>
                    </a:lnTo>
                    <a:lnTo>
                      <a:pt x="101" y="3"/>
                    </a:lnTo>
                    <a:lnTo>
                      <a:pt x="102" y="5"/>
                    </a:lnTo>
                    <a:lnTo>
                      <a:pt x="102" y="8"/>
                    </a:lnTo>
                    <a:lnTo>
                      <a:pt x="102" y="9"/>
                    </a:lnTo>
                    <a:lnTo>
                      <a:pt x="101" y="13"/>
                    </a:lnTo>
                    <a:lnTo>
                      <a:pt x="101" y="18"/>
                    </a:lnTo>
                    <a:lnTo>
                      <a:pt x="101" y="22"/>
                    </a:lnTo>
                    <a:lnTo>
                      <a:pt x="101" y="24"/>
                    </a:lnTo>
                    <a:lnTo>
                      <a:pt x="100" y="26"/>
                    </a:lnTo>
                    <a:lnTo>
                      <a:pt x="99" y="27"/>
                    </a:lnTo>
                    <a:lnTo>
                      <a:pt x="100" y="29"/>
                    </a:lnTo>
                    <a:lnTo>
                      <a:pt x="102" y="33"/>
                    </a:lnTo>
                    <a:lnTo>
                      <a:pt x="102" y="36"/>
                    </a:lnTo>
                    <a:lnTo>
                      <a:pt x="103" y="38"/>
                    </a:lnTo>
                    <a:lnTo>
                      <a:pt x="102" y="41"/>
                    </a:lnTo>
                    <a:lnTo>
                      <a:pt x="101" y="43"/>
                    </a:lnTo>
                    <a:lnTo>
                      <a:pt x="100" y="45"/>
                    </a:lnTo>
                    <a:lnTo>
                      <a:pt x="98" y="45"/>
                    </a:lnTo>
                    <a:lnTo>
                      <a:pt x="96" y="45"/>
                    </a:lnTo>
                    <a:lnTo>
                      <a:pt x="83" y="45"/>
                    </a:lnTo>
                    <a:lnTo>
                      <a:pt x="82" y="44"/>
                    </a:lnTo>
                    <a:lnTo>
                      <a:pt x="81" y="44"/>
                    </a:lnTo>
                    <a:lnTo>
                      <a:pt x="81" y="43"/>
                    </a:lnTo>
                    <a:lnTo>
                      <a:pt x="81" y="41"/>
                    </a:lnTo>
                    <a:lnTo>
                      <a:pt x="82" y="40"/>
                    </a:lnTo>
                    <a:lnTo>
                      <a:pt x="87" y="38"/>
                    </a:lnTo>
                    <a:lnTo>
                      <a:pt x="87" y="35"/>
                    </a:lnTo>
                    <a:lnTo>
                      <a:pt x="81" y="38"/>
                    </a:lnTo>
                    <a:lnTo>
                      <a:pt x="74" y="40"/>
                    </a:lnTo>
                    <a:lnTo>
                      <a:pt x="67" y="42"/>
                    </a:lnTo>
                    <a:lnTo>
                      <a:pt x="60" y="43"/>
                    </a:lnTo>
                    <a:lnTo>
                      <a:pt x="58" y="42"/>
                    </a:lnTo>
                    <a:lnTo>
                      <a:pt x="57" y="41"/>
                    </a:lnTo>
                    <a:lnTo>
                      <a:pt x="56" y="40"/>
                    </a:lnTo>
                    <a:lnTo>
                      <a:pt x="55" y="39"/>
                    </a:lnTo>
                    <a:lnTo>
                      <a:pt x="55" y="37"/>
                    </a:lnTo>
                    <a:lnTo>
                      <a:pt x="51" y="37"/>
                    </a:lnTo>
                    <a:lnTo>
                      <a:pt x="47" y="37"/>
                    </a:lnTo>
                    <a:lnTo>
                      <a:pt x="47" y="39"/>
                    </a:lnTo>
                    <a:lnTo>
                      <a:pt x="47" y="40"/>
                    </a:lnTo>
                    <a:lnTo>
                      <a:pt x="46" y="41"/>
                    </a:lnTo>
                    <a:lnTo>
                      <a:pt x="44" y="42"/>
                    </a:lnTo>
                    <a:lnTo>
                      <a:pt x="43" y="43"/>
                    </a:lnTo>
                    <a:lnTo>
                      <a:pt x="42" y="43"/>
                    </a:lnTo>
                    <a:lnTo>
                      <a:pt x="35" y="42"/>
                    </a:lnTo>
                    <a:lnTo>
                      <a:pt x="29" y="40"/>
                    </a:lnTo>
                    <a:lnTo>
                      <a:pt x="22" y="38"/>
                    </a:lnTo>
                    <a:lnTo>
                      <a:pt x="16" y="35"/>
                    </a:lnTo>
                    <a:lnTo>
                      <a:pt x="15" y="38"/>
                    </a:lnTo>
                    <a:lnTo>
                      <a:pt x="20" y="40"/>
                    </a:lnTo>
                    <a:lnTo>
                      <a:pt x="21" y="41"/>
                    </a:lnTo>
                    <a:lnTo>
                      <a:pt x="22" y="43"/>
                    </a:lnTo>
                    <a:lnTo>
                      <a:pt x="21" y="44"/>
                    </a:lnTo>
                    <a:lnTo>
                      <a:pt x="19" y="45"/>
                    </a:lnTo>
                    <a:lnTo>
                      <a:pt x="7" y="45"/>
                    </a:lnTo>
                    <a:lnTo>
                      <a:pt x="5" y="45"/>
                    </a:lnTo>
                    <a:lnTo>
                      <a:pt x="3" y="45"/>
                    </a:lnTo>
                    <a:lnTo>
                      <a:pt x="1" y="43"/>
                    </a:lnTo>
                    <a:lnTo>
                      <a:pt x="0" y="41"/>
                    </a:lnTo>
                    <a:lnTo>
                      <a:pt x="0" y="38"/>
                    </a:lnTo>
                    <a:lnTo>
                      <a:pt x="0" y="36"/>
                    </a:lnTo>
                    <a:lnTo>
                      <a:pt x="1" y="33"/>
                    </a:lnTo>
                    <a:lnTo>
                      <a:pt x="3" y="29"/>
                    </a:lnTo>
                    <a:lnTo>
                      <a:pt x="4" y="27"/>
                    </a:lnTo>
                    <a:lnTo>
                      <a:pt x="3" y="26"/>
                    </a:lnTo>
                    <a:lnTo>
                      <a:pt x="2" y="24"/>
                    </a:lnTo>
                    <a:lnTo>
                      <a:pt x="1" y="22"/>
                    </a:lnTo>
                    <a:lnTo>
                      <a:pt x="1" y="18"/>
                    </a:lnTo>
                    <a:lnTo>
                      <a:pt x="1" y="13"/>
                    </a:lnTo>
                    <a:lnTo>
                      <a:pt x="1" y="9"/>
                    </a:lnTo>
                    <a:lnTo>
                      <a:pt x="0" y="8"/>
                    </a:lnTo>
                    <a:lnTo>
                      <a:pt x="0" y="6"/>
                    </a:lnTo>
                    <a:lnTo>
                      <a:pt x="1" y="5"/>
                    </a:lnTo>
                    <a:lnTo>
                      <a:pt x="1" y="3"/>
                    </a:lnTo>
                    <a:lnTo>
                      <a:pt x="2" y="2"/>
                    </a:lnTo>
                    <a:lnTo>
                      <a:pt x="4" y="0"/>
                    </a:lnTo>
                    <a:lnTo>
                      <a:pt x="8" y="0"/>
                    </a:lnTo>
                    <a:lnTo>
                      <a:pt x="9" y="0"/>
                    </a:lnTo>
                    <a:lnTo>
                      <a:pt x="11" y="1"/>
                    </a:lnTo>
                    <a:lnTo>
                      <a:pt x="14" y="4"/>
                    </a:lnTo>
                    <a:lnTo>
                      <a:pt x="17" y="8"/>
                    </a:lnTo>
                    <a:lnTo>
                      <a:pt x="21" y="13"/>
                    </a:lnTo>
                    <a:lnTo>
                      <a:pt x="23" y="15"/>
                    </a:lnTo>
                    <a:lnTo>
                      <a:pt x="23" y="17"/>
                    </a:lnTo>
                    <a:lnTo>
                      <a:pt x="23" y="19"/>
                    </a:lnTo>
                    <a:lnTo>
                      <a:pt x="22" y="20"/>
                    </a:lnTo>
                    <a:lnTo>
                      <a:pt x="22" y="21"/>
                    </a:lnTo>
                    <a:lnTo>
                      <a:pt x="27" y="23"/>
                    </a:lnTo>
                    <a:lnTo>
                      <a:pt x="32" y="25"/>
                    </a:lnTo>
                    <a:lnTo>
                      <a:pt x="34" y="13"/>
                    </a:lnTo>
                    <a:lnTo>
                      <a:pt x="68" y="13"/>
                    </a:lnTo>
                    <a:lnTo>
                      <a:pt x="70" y="25"/>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92" name="Freeform 188"/>
              <p:cNvSpPr>
                <a:spLocks noChangeAspect="1"/>
              </p:cNvSpPr>
              <p:nvPr/>
            </p:nvSpPr>
            <p:spPr bwMode="auto">
              <a:xfrm>
                <a:off x="2007" y="2876"/>
                <a:ext cx="20" cy="43"/>
              </a:xfrm>
              <a:custGeom>
                <a:avLst/>
                <a:gdLst>
                  <a:gd name="T0" fmla="*/ 11 w 20"/>
                  <a:gd name="T1" fmla="*/ 3 h 43"/>
                  <a:gd name="T2" fmla="*/ 15 w 20"/>
                  <a:gd name="T3" fmla="*/ 8 h 43"/>
                  <a:gd name="T4" fmla="*/ 19 w 20"/>
                  <a:gd name="T5" fmla="*/ 13 h 43"/>
                  <a:gd name="T6" fmla="*/ 20 w 20"/>
                  <a:gd name="T7" fmla="*/ 14 h 43"/>
                  <a:gd name="T8" fmla="*/ 20 w 20"/>
                  <a:gd name="T9" fmla="*/ 16 h 43"/>
                  <a:gd name="T10" fmla="*/ 20 w 20"/>
                  <a:gd name="T11" fmla="*/ 18 h 43"/>
                  <a:gd name="T12" fmla="*/ 17 w 20"/>
                  <a:gd name="T13" fmla="*/ 23 h 43"/>
                  <a:gd name="T14" fmla="*/ 14 w 20"/>
                  <a:gd name="T15" fmla="*/ 30 h 43"/>
                  <a:gd name="T16" fmla="*/ 13 w 20"/>
                  <a:gd name="T17" fmla="*/ 34 h 43"/>
                  <a:gd name="T18" fmla="*/ 12 w 20"/>
                  <a:gd name="T19" fmla="*/ 36 h 43"/>
                  <a:gd name="T20" fmla="*/ 7 w 20"/>
                  <a:gd name="T21" fmla="*/ 34 h 43"/>
                  <a:gd name="T22" fmla="*/ 8 w 20"/>
                  <a:gd name="T23" fmla="*/ 36 h 43"/>
                  <a:gd name="T24" fmla="*/ 8 w 20"/>
                  <a:gd name="T25" fmla="*/ 37 h 43"/>
                  <a:gd name="T26" fmla="*/ 8 w 20"/>
                  <a:gd name="T27" fmla="*/ 39 h 43"/>
                  <a:gd name="T28" fmla="*/ 7 w 20"/>
                  <a:gd name="T29" fmla="*/ 41 h 43"/>
                  <a:gd name="T30" fmla="*/ 6 w 20"/>
                  <a:gd name="T31" fmla="*/ 42 h 43"/>
                  <a:gd name="T32" fmla="*/ 5 w 20"/>
                  <a:gd name="T33" fmla="*/ 43 h 43"/>
                  <a:gd name="T34" fmla="*/ 3 w 20"/>
                  <a:gd name="T35" fmla="*/ 42 h 43"/>
                  <a:gd name="T36" fmla="*/ 2 w 20"/>
                  <a:gd name="T37" fmla="*/ 41 h 43"/>
                  <a:gd name="T38" fmla="*/ 1 w 20"/>
                  <a:gd name="T39" fmla="*/ 39 h 43"/>
                  <a:gd name="T40" fmla="*/ 0 w 20"/>
                  <a:gd name="T41" fmla="*/ 37 h 43"/>
                  <a:gd name="T42" fmla="*/ 1 w 20"/>
                  <a:gd name="T43" fmla="*/ 33 h 43"/>
                  <a:gd name="T44" fmla="*/ 3 w 20"/>
                  <a:gd name="T45" fmla="*/ 29 h 43"/>
                  <a:gd name="T46" fmla="*/ 7 w 20"/>
                  <a:gd name="T47" fmla="*/ 22 h 43"/>
                  <a:gd name="T48" fmla="*/ 9 w 20"/>
                  <a:gd name="T49" fmla="*/ 18 h 43"/>
                  <a:gd name="T50" fmla="*/ 10 w 20"/>
                  <a:gd name="T51" fmla="*/ 15 h 43"/>
                  <a:gd name="T52" fmla="*/ 11 w 20"/>
                  <a:gd name="T53" fmla="*/ 13 h 43"/>
                  <a:gd name="T54" fmla="*/ 11 w 20"/>
                  <a:gd name="T55" fmla="*/ 10 h 43"/>
                  <a:gd name="T56" fmla="*/ 11 w 20"/>
                  <a:gd name="T57" fmla="*/ 6 h 43"/>
                  <a:gd name="T58" fmla="*/ 10 w 20"/>
                  <a:gd name="T59" fmla="*/ 4 h 43"/>
                  <a:gd name="T60" fmla="*/ 8 w 20"/>
                  <a:gd name="T61" fmla="*/ 3 h 43"/>
                  <a:gd name="T62" fmla="*/ 7 w 20"/>
                  <a:gd name="T63" fmla="*/ 2 h 43"/>
                  <a:gd name="T64" fmla="*/ 5 w 20"/>
                  <a:gd name="T65" fmla="*/ 2 h 43"/>
                  <a:gd name="T66" fmla="*/ 4 w 20"/>
                  <a:gd name="T67" fmla="*/ 3 h 43"/>
                  <a:gd name="T68" fmla="*/ 3 w 20"/>
                  <a:gd name="T69" fmla="*/ 4 h 43"/>
                  <a:gd name="T70" fmla="*/ 3 w 20"/>
                  <a:gd name="T71" fmla="*/ 5 h 43"/>
                  <a:gd name="T72" fmla="*/ 3 w 20"/>
                  <a:gd name="T73" fmla="*/ 6 h 43"/>
                  <a:gd name="T74" fmla="*/ 3 w 20"/>
                  <a:gd name="T75" fmla="*/ 8 h 43"/>
                  <a:gd name="T76" fmla="*/ 4 w 20"/>
                  <a:gd name="T77" fmla="*/ 10 h 43"/>
                  <a:gd name="T78" fmla="*/ 5 w 20"/>
                  <a:gd name="T79" fmla="*/ 12 h 43"/>
                  <a:gd name="T80" fmla="*/ 9 w 20"/>
                  <a:gd name="T81" fmla="*/ 15 h 43"/>
                  <a:gd name="T82" fmla="*/ 6 w 20"/>
                  <a:gd name="T83" fmla="*/ 20 h 43"/>
                  <a:gd name="T84" fmla="*/ 4 w 20"/>
                  <a:gd name="T85" fmla="*/ 24 h 43"/>
                  <a:gd name="T86" fmla="*/ 3 w 20"/>
                  <a:gd name="T87" fmla="*/ 24 h 43"/>
                  <a:gd name="T88" fmla="*/ 2 w 20"/>
                  <a:gd name="T89" fmla="*/ 23 h 43"/>
                  <a:gd name="T90" fmla="*/ 2 w 20"/>
                  <a:gd name="T91" fmla="*/ 20 h 43"/>
                  <a:gd name="T92" fmla="*/ 1 w 20"/>
                  <a:gd name="T93" fmla="*/ 18 h 43"/>
                  <a:gd name="T94" fmla="*/ 2 w 20"/>
                  <a:gd name="T95" fmla="*/ 14 h 43"/>
                  <a:gd name="T96" fmla="*/ 1 w 20"/>
                  <a:gd name="T97" fmla="*/ 7 h 43"/>
                  <a:gd name="T98" fmla="*/ 1 w 20"/>
                  <a:gd name="T99" fmla="*/ 4 h 43"/>
                  <a:gd name="T100" fmla="*/ 2 w 20"/>
                  <a:gd name="T101" fmla="*/ 2 h 43"/>
                  <a:gd name="T102" fmla="*/ 4 w 20"/>
                  <a:gd name="T103" fmla="*/ 1 h 43"/>
                  <a:gd name="T104" fmla="*/ 6 w 20"/>
                  <a:gd name="T105" fmla="*/ 0 h 43"/>
                  <a:gd name="T106" fmla="*/ 8 w 20"/>
                  <a:gd name="T107" fmla="*/ 1 h 43"/>
                  <a:gd name="T108" fmla="*/ 9 w 20"/>
                  <a:gd name="T109" fmla="*/ 1 h 43"/>
                  <a:gd name="T110" fmla="*/ 11 w 20"/>
                  <a:gd name="T111" fmla="*/ 3 h 4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0" h="43">
                    <a:moveTo>
                      <a:pt x="11" y="3"/>
                    </a:moveTo>
                    <a:lnTo>
                      <a:pt x="15" y="8"/>
                    </a:lnTo>
                    <a:lnTo>
                      <a:pt x="19" y="13"/>
                    </a:lnTo>
                    <a:lnTo>
                      <a:pt x="20" y="14"/>
                    </a:lnTo>
                    <a:lnTo>
                      <a:pt x="20" y="16"/>
                    </a:lnTo>
                    <a:lnTo>
                      <a:pt x="20" y="18"/>
                    </a:lnTo>
                    <a:lnTo>
                      <a:pt x="17" y="23"/>
                    </a:lnTo>
                    <a:lnTo>
                      <a:pt x="14" y="30"/>
                    </a:lnTo>
                    <a:lnTo>
                      <a:pt x="13" y="34"/>
                    </a:lnTo>
                    <a:lnTo>
                      <a:pt x="12" y="36"/>
                    </a:lnTo>
                    <a:lnTo>
                      <a:pt x="7" y="34"/>
                    </a:lnTo>
                    <a:lnTo>
                      <a:pt x="8" y="36"/>
                    </a:lnTo>
                    <a:lnTo>
                      <a:pt x="8" y="37"/>
                    </a:lnTo>
                    <a:lnTo>
                      <a:pt x="8" y="39"/>
                    </a:lnTo>
                    <a:lnTo>
                      <a:pt x="7" y="41"/>
                    </a:lnTo>
                    <a:lnTo>
                      <a:pt x="6" y="42"/>
                    </a:lnTo>
                    <a:lnTo>
                      <a:pt x="5" y="43"/>
                    </a:lnTo>
                    <a:lnTo>
                      <a:pt x="3" y="42"/>
                    </a:lnTo>
                    <a:lnTo>
                      <a:pt x="2" y="41"/>
                    </a:lnTo>
                    <a:lnTo>
                      <a:pt x="1" y="39"/>
                    </a:lnTo>
                    <a:lnTo>
                      <a:pt x="0" y="37"/>
                    </a:lnTo>
                    <a:lnTo>
                      <a:pt x="1" y="33"/>
                    </a:lnTo>
                    <a:lnTo>
                      <a:pt x="3" y="29"/>
                    </a:lnTo>
                    <a:lnTo>
                      <a:pt x="7" y="22"/>
                    </a:lnTo>
                    <a:lnTo>
                      <a:pt x="9" y="18"/>
                    </a:lnTo>
                    <a:lnTo>
                      <a:pt x="10" y="15"/>
                    </a:lnTo>
                    <a:lnTo>
                      <a:pt x="11" y="13"/>
                    </a:lnTo>
                    <a:lnTo>
                      <a:pt x="11" y="10"/>
                    </a:lnTo>
                    <a:lnTo>
                      <a:pt x="11" y="6"/>
                    </a:lnTo>
                    <a:lnTo>
                      <a:pt x="10" y="4"/>
                    </a:lnTo>
                    <a:lnTo>
                      <a:pt x="8" y="3"/>
                    </a:lnTo>
                    <a:lnTo>
                      <a:pt x="7" y="2"/>
                    </a:lnTo>
                    <a:lnTo>
                      <a:pt x="5" y="2"/>
                    </a:lnTo>
                    <a:lnTo>
                      <a:pt x="4" y="3"/>
                    </a:lnTo>
                    <a:lnTo>
                      <a:pt x="3" y="4"/>
                    </a:lnTo>
                    <a:lnTo>
                      <a:pt x="3" y="5"/>
                    </a:lnTo>
                    <a:lnTo>
                      <a:pt x="3" y="6"/>
                    </a:lnTo>
                    <a:lnTo>
                      <a:pt x="3" y="8"/>
                    </a:lnTo>
                    <a:lnTo>
                      <a:pt x="4" y="10"/>
                    </a:lnTo>
                    <a:lnTo>
                      <a:pt x="5" y="12"/>
                    </a:lnTo>
                    <a:lnTo>
                      <a:pt x="9" y="15"/>
                    </a:lnTo>
                    <a:lnTo>
                      <a:pt x="6" y="20"/>
                    </a:lnTo>
                    <a:lnTo>
                      <a:pt x="4" y="24"/>
                    </a:lnTo>
                    <a:lnTo>
                      <a:pt x="3" y="24"/>
                    </a:lnTo>
                    <a:lnTo>
                      <a:pt x="2" y="23"/>
                    </a:lnTo>
                    <a:lnTo>
                      <a:pt x="2" y="20"/>
                    </a:lnTo>
                    <a:lnTo>
                      <a:pt x="1" y="18"/>
                    </a:lnTo>
                    <a:lnTo>
                      <a:pt x="2" y="14"/>
                    </a:lnTo>
                    <a:lnTo>
                      <a:pt x="1" y="7"/>
                    </a:lnTo>
                    <a:lnTo>
                      <a:pt x="1" y="4"/>
                    </a:lnTo>
                    <a:lnTo>
                      <a:pt x="2" y="2"/>
                    </a:lnTo>
                    <a:lnTo>
                      <a:pt x="4" y="1"/>
                    </a:lnTo>
                    <a:lnTo>
                      <a:pt x="6" y="0"/>
                    </a:lnTo>
                    <a:lnTo>
                      <a:pt x="8" y="1"/>
                    </a:lnTo>
                    <a:lnTo>
                      <a:pt x="9" y="1"/>
                    </a:lnTo>
                    <a:lnTo>
                      <a:pt x="11" y="3"/>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93" name="Freeform 189"/>
              <p:cNvSpPr>
                <a:spLocks noChangeAspect="1"/>
              </p:cNvSpPr>
              <p:nvPr/>
            </p:nvSpPr>
            <p:spPr bwMode="auto">
              <a:xfrm>
                <a:off x="2095" y="2904"/>
                <a:ext cx="12" cy="15"/>
              </a:xfrm>
              <a:custGeom>
                <a:avLst/>
                <a:gdLst>
                  <a:gd name="T0" fmla="*/ 9 w 12"/>
                  <a:gd name="T1" fmla="*/ 0 h 15"/>
                  <a:gd name="T2" fmla="*/ 4 w 12"/>
                  <a:gd name="T3" fmla="*/ 3 h 15"/>
                  <a:gd name="T4" fmla="*/ 0 w 12"/>
                  <a:gd name="T5" fmla="*/ 5 h 15"/>
                  <a:gd name="T6" fmla="*/ 0 w 12"/>
                  <a:gd name="T7" fmla="*/ 8 h 15"/>
                  <a:gd name="T8" fmla="*/ 5 w 12"/>
                  <a:gd name="T9" fmla="*/ 6 h 15"/>
                  <a:gd name="T10" fmla="*/ 4 w 12"/>
                  <a:gd name="T11" fmla="*/ 8 h 15"/>
                  <a:gd name="T12" fmla="*/ 4 w 12"/>
                  <a:gd name="T13" fmla="*/ 9 h 15"/>
                  <a:gd name="T14" fmla="*/ 4 w 12"/>
                  <a:gd name="T15" fmla="*/ 11 h 15"/>
                  <a:gd name="T16" fmla="*/ 5 w 12"/>
                  <a:gd name="T17" fmla="*/ 13 h 15"/>
                  <a:gd name="T18" fmla="*/ 6 w 12"/>
                  <a:gd name="T19" fmla="*/ 14 h 15"/>
                  <a:gd name="T20" fmla="*/ 8 w 12"/>
                  <a:gd name="T21" fmla="*/ 15 h 15"/>
                  <a:gd name="T22" fmla="*/ 9 w 12"/>
                  <a:gd name="T23" fmla="*/ 14 h 15"/>
                  <a:gd name="T24" fmla="*/ 11 w 12"/>
                  <a:gd name="T25" fmla="*/ 13 h 15"/>
                  <a:gd name="T26" fmla="*/ 12 w 12"/>
                  <a:gd name="T27" fmla="*/ 11 h 15"/>
                  <a:gd name="T28" fmla="*/ 12 w 12"/>
                  <a:gd name="T29" fmla="*/ 9 h 15"/>
                  <a:gd name="T30" fmla="*/ 11 w 12"/>
                  <a:gd name="T31" fmla="*/ 5 h 15"/>
                  <a:gd name="T32" fmla="*/ 9 w 12"/>
                  <a:gd name="T33" fmla="*/ 1 h 15"/>
                  <a:gd name="T34" fmla="*/ 9 w 12"/>
                  <a:gd name="T35" fmla="*/ 0 h 1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 h="15">
                    <a:moveTo>
                      <a:pt x="9" y="0"/>
                    </a:moveTo>
                    <a:lnTo>
                      <a:pt x="4" y="3"/>
                    </a:lnTo>
                    <a:lnTo>
                      <a:pt x="0" y="5"/>
                    </a:lnTo>
                    <a:lnTo>
                      <a:pt x="0" y="8"/>
                    </a:lnTo>
                    <a:lnTo>
                      <a:pt x="5" y="6"/>
                    </a:lnTo>
                    <a:lnTo>
                      <a:pt x="4" y="8"/>
                    </a:lnTo>
                    <a:lnTo>
                      <a:pt x="4" y="9"/>
                    </a:lnTo>
                    <a:lnTo>
                      <a:pt x="4" y="11"/>
                    </a:lnTo>
                    <a:lnTo>
                      <a:pt x="5" y="13"/>
                    </a:lnTo>
                    <a:lnTo>
                      <a:pt x="6" y="14"/>
                    </a:lnTo>
                    <a:lnTo>
                      <a:pt x="8" y="15"/>
                    </a:lnTo>
                    <a:lnTo>
                      <a:pt x="9" y="14"/>
                    </a:lnTo>
                    <a:lnTo>
                      <a:pt x="11" y="13"/>
                    </a:lnTo>
                    <a:lnTo>
                      <a:pt x="12" y="11"/>
                    </a:lnTo>
                    <a:lnTo>
                      <a:pt x="12" y="9"/>
                    </a:lnTo>
                    <a:lnTo>
                      <a:pt x="11" y="5"/>
                    </a:lnTo>
                    <a:lnTo>
                      <a:pt x="9" y="1"/>
                    </a:lnTo>
                    <a:lnTo>
                      <a:pt x="9" y="0"/>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94" name="Freeform 190"/>
              <p:cNvSpPr>
                <a:spLocks noChangeAspect="1"/>
              </p:cNvSpPr>
              <p:nvPr/>
            </p:nvSpPr>
            <p:spPr bwMode="auto">
              <a:xfrm>
                <a:off x="2023" y="2898"/>
                <a:ext cx="29" cy="18"/>
              </a:xfrm>
              <a:custGeom>
                <a:avLst/>
                <a:gdLst>
                  <a:gd name="T0" fmla="*/ 5 w 29"/>
                  <a:gd name="T1" fmla="*/ 0 h 18"/>
                  <a:gd name="T2" fmla="*/ 1 w 29"/>
                  <a:gd name="T3" fmla="*/ 9 h 18"/>
                  <a:gd name="T4" fmla="*/ 0 w 29"/>
                  <a:gd name="T5" fmla="*/ 10 h 18"/>
                  <a:gd name="T6" fmla="*/ 6 w 29"/>
                  <a:gd name="T7" fmla="*/ 13 h 18"/>
                  <a:gd name="T8" fmla="*/ 12 w 29"/>
                  <a:gd name="T9" fmla="*/ 15 h 18"/>
                  <a:gd name="T10" fmla="*/ 19 w 29"/>
                  <a:gd name="T11" fmla="*/ 17 h 18"/>
                  <a:gd name="T12" fmla="*/ 26 w 29"/>
                  <a:gd name="T13" fmla="*/ 18 h 18"/>
                  <a:gd name="T14" fmla="*/ 28 w 29"/>
                  <a:gd name="T15" fmla="*/ 17 h 18"/>
                  <a:gd name="T16" fmla="*/ 28 w 29"/>
                  <a:gd name="T17" fmla="*/ 16 h 18"/>
                  <a:gd name="T18" fmla="*/ 29 w 29"/>
                  <a:gd name="T19" fmla="*/ 5 h 18"/>
                  <a:gd name="T20" fmla="*/ 27 w 29"/>
                  <a:gd name="T21" fmla="*/ 6 h 18"/>
                  <a:gd name="T22" fmla="*/ 24 w 29"/>
                  <a:gd name="T23" fmla="*/ 5 h 18"/>
                  <a:gd name="T24" fmla="*/ 19 w 29"/>
                  <a:gd name="T25" fmla="*/ 4 h 18"/>
                  <a:gd name="T26" fmla="*/ 14 w 29"/>
                  <a:gd name="T27" fmla="*/ 3 h 18"/>
                  <a:gd name="T28" fmla="*/ 5 w 29"/>
                  <a:gd name="T29" fmla="*/ 0 h 1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9" h="18">
                    <a:moveTo>
                      <a:pt x="5" y="0"/>
                    </a:moveTo>
                    <a:lnTo>
                      <a:pt x="1" y="9"/>
                    </a:lnTo>
                    <a:lnTo>
                      <a:pt x="0" y="10"/>
                    </a:lnTo>
                    <a:lnTo>
                      <a:pt x="6" y="13"/>
                    </a:lnTo>
                    <a:lnTo>
                      <a:pt x="12" y="15"/>
                    </a:lnTo>
                    <a:lnTo>
                      <a:pt x="19" y="17"/>
                    </a:lnTo>
                    <a:lnTo>
                      <a:pt x="26" y="18"/>
                    </a:lnTo>
                    <a:lnTo>
                      <a:pt x="28" y="17"/>
                    </a:lnTo>
                    <a:lnTo>
                      <a:pt x="28" y="16"/>
                    </a:lnTo>
                    <a:lnTo>
                      <a:pt x="29" y="5"/>
                    </a:lnTo>
                    <a:lnTo>
                      <a:pt x="27" y="6"/>
                    </a:lnTo>
                    <a:lnTo>
                      <a:pt x="24" y="5"/>
                    </a:lnTo>
                    <a:lnTo>
                      <a:pt x="19" y="4"/>
                    </a:lnTo>
                    <a:lnTo>
                      <a:pt x="14" y="3"/>
                    </a:lnTo>
                    <a:lnTo>
                      <a:pt x="5" y="0"/>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95" name="Freeform 191"/>
              <p:cNvSpPr>
                <a:spLocks noChangeAspect="1"/>
              </p:cNvSpPr>
              <p:nvPr/>
            </p:nvSpPr>
            <p:spPr bwMode="auto">
              <a:xfrm>
                <a:off x="2062" y="2876"/>
                <a:ext cx="44" cy="40"/>
              </a:xfrm>
              <a:custGeom>
                <a:avLst/>
                <a:gdLst>
                  <a:gd name="T0" fmla="*/ 41 w 44"/>
                  <a:gd name="T1" fmla="*/ 25 h 40"/>
                  <a:gd name="T2" fmla="*/ 37 w 44"/>
                  <a:gd name="T3" fmla="*/ 28 h 40"/>
                  <a:gd name="T4" fmla="*/ 33 w 44"/>
                  <a:gd name="T5" fmla="*/ 30 h 40"/>
                  <a:gd name="T6" fmla="*/ 29 w 44"/>
                  <a:gd name="T7" fmla="*/ 33 h 40"/>
                  <a:gd name="T8" fmla="*/ 24 w 44"/>
                  <a:gd name="T9" fmla="*/ 35 h 40"/>
                  <a:gd name="T10" fmla="*/ 14 w 44"/>
                  <a:gd name="T11" fmla="*/ 38 h 40"/>
                  <a:gd name="T12" fmla="*/ 4 w 44"/>
                  <a:gd name="T13" fmla="*/ 40 h 40"/>
                  <a:gd name="T14" fmla="*/ 2 w 44"/>
                  <a:gd name="T15" fmla="*/ 39 h 40"/>
                  <a:gd name="T16" fmla="*/ 1 w 44"/>
                  <a:gd name="T17" fmla="*/ 39 h 40"/>
                  <a:gd name="T18" fmla="*/ 1 w 44"/>
                  <a:gd name="T19" fmla="*/ 38 h 40"/>
                  <a:gd name="T20" fmla="*/ 0 w 44"/>
                  <a:gd name="T21" fmla="*/ 27 h 40"/>
                  <a:gd name="T22" fmla="*/ 3 w 44"/>
                  <a:gd name="T23" fmla="*/ 28 h 40"/>
                  <a:gd name="T24" fmla="*/ 6 w 44"/>
                  <a:gd name="T25" fmla="*/ 27 h 40"/>
                  <a:gd name="T26" fmla="*/ 10 w 44"/>
                  <a:gd name="T27" fmla="*/ 27 h 40"/>
                  <a:gd name="T28" fmla="*/ 14 w 44"/>
                  <a:gd name="T29" fmla="*/ 26 h 40"/>
                  <a:gd name="T30" fmla="*/ 23 w 44"/>
                  <a:gd name="T31" fmla="*/ 23 h 40"/>
                  <a:gd name="T32" fmla="*/ 30 w 44"/>
                  <a:gd name="T33" fmla="*/ 19 h 40"/>
                  <a:gd name="T34" fmla="*/ 37 w 44"/>
                  <a:gd name="T35" fmla="*/ 15 h 40"/>
                  <a:gd name="T36" fmla="*/ 40 w 44"/>
                  <a:gd name="T37" fmla="*/ 12 h 40"/>
                  <a:gd name="T38" fmla="*/ 42 w 44"/>
                  <a:gd name="T39" fmla="*/ 10 h 40"/>
                  <a:gd name="T40" fmla="*/ 42 w 44"/>
                  <a:gd name="T41" fmla="*/ 8 h 40"/>
                  <a:gd name="T42" fmla="*/ 43 w 44"/>
                  <a:gd name="T43" fmla="*/ 6 h 40"/>
                  <a:gd name="T44" fmla="*/ 43 w 44"/>
                  <a:gd name="T45" fmla="*/ 5 h 40"/>
                  <a:gd name="T46" fmla="*/ 42 w 44"/>
                  <a:gd name="T47" fmla="*/ 3 h 40"/>
                  <a:gd name="T48" fmla="*/ 40 w 44"/>
                  <a:gd name="T49" fmla="*/ 2 h 40"/>
                  <a:gd name="T50" fmla="*/ 39 w 44"/>
                  <a:gd name="T51" fmla="*/ 2 h 40"/>
                  <a:gd name="T52" fmla="*/ 37 w 44"/>
                  <a:gd name="T53" fmla="*/ 3 h 40"/>
                  <a:gd name="T54" fmla="*/ 36 w 44"/>
                  <a:gd name="T55" fmla="*/ 4 h 40"/>
                  <a:gd name="T56" fmla="*/ 35 w 44"/>
                  <a:gd name="T57" fmla="*/ 6 h 40"/>
                  <a:gd name="T58" fmla="*/ 34 w 44"/>
                  <a:gd name="T59" fmla="*/ 10 h 40"/>
                  <a:gd name="T60" fmla="*/ 34 w 44"/>
                  <a:gd name="T61" fmla="*/ 13 h 40"/>
                  <a:gd name="T62" fmla="*/ 35 w 44"/>
                  <a:gd name="T63" fmla="*/ 14 h 40"/>
                  <a:gd name="T64" fmla="*/ 31 w 44"/>
                  <a:gd name="T65" fmla="*/ 17 h 40"/>
                  <a:gd name="T66" fmla="*/ 26 w 44"/>
                  <a:gd name="T67" fmla="*/ 19 h 40"/>
                  <a:gd name="T68" fmla="*/ 26 w 44"/>
                  <a:gd name="T69" fmla="*/ 18 h 40"/>
                  <a:gd name="T70" fmla="*/ 25 w 44"/>
                  <a:gd name="T71" fmla="*/ 16 h 40"/>
                  <a:gd name="T72" fmla="*/ 25 w 44"/>
                  <a:gd name="T73" fmla="*/ 14 h 40"/>
                  <a:gd name="T74" fmla="*/ 26 w 44"/>
                  <a:gd name="T75" fmla="*/ 13 h 40"/>
                  <a:gd name="T76" fmla="*/ 31 w 44"/>
                  <a:gd name="T77" fmla="*/ 8 h 40"/>
                  <a:gd name="T78" fmla="*/ 34 w 44"/>
                  <a:gd name="T79" fmla="*/ 3 h 40"/>
                  <a:gd name="T80" fmla="*/ 37 w 44"/>
                  <a:gd name="T81" fmla="*/ 1 h 40"/>
                  <a:gd name="T82" fmla="*/ 38 w 44"/>
                  <a:gd name="T83" fmla="*/ 1 h 40"/>
                  <a:gd name="T84" fmla="*/ 40 w 44"/>
                  <a:gd name="T85" fmla="*/ 0 h 40"/>
                  <a:gd name="T86" fmla="*/ 42 w 44"/>
                  <a:gd name="T87" fmla="*/ 1 h 40"/>
                  <a:gd name="T88" fmla="*/ 43 w 44"/>
                  <a:gd name="T89" fmla="*/ 1 h 40"/>
                  <a:gd name="T90" fmla="*/ 43 w 44"/>
                  <a:gd name="T91" fmla="*/ 2 h 40"/>
                  <a:gd name="T92" fmla="*/ 44 w 44"/>
                  <a:gd name="T93" fmla="*/ 4 h 40"/>
                  <a:gd name="T94" fmla="*/ 44 w 44"/>
                  <a:gd name="T95" fmla="*/ 7 h 40"/>
                  <a:gd name="T96" fmla="*/ 44 w 44"/>
                  <a:gd name="T97" fmla="*/ 14 h 40"/>
                  <a:gd name="T98" fmla="*/ 44 w 44"/>
                  <a:gd name="T99" fmla="*/ 18 h 40"/>
                  <a:gd name="T100" fmla="*/ 44 w 44"/>
                  <a:gd name="T101" fmla="*/ 20 h 40"/>
                  <a:gd name="T102" fmla="*/ 44 w 44"/>
                  <a:gd name="T103" fmla="*/ 22 h 40"/>
                  <a:gd name="T104" fmla="*/ 43 w 44"/>
                  <a:gd name="T105" fmla="*/ 23 h 40"/>
                  <a:gd name="T106" fmla="*/ 42 w 44"/>
                  <a:gd name="T107" fmla="*/ 24 h 40"/>
                  <a:gd name="T108" fmla="*/ 41 w 44"/>
                  <a:gd name="T109" fmla="*/ 25 h 4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4" h="40">
                    <a:moveTo>
                      <a:pt x="41" y="25"/>
                    </a:moveTo>
                    <a:lnTo>
                      <a:pt x="37" y="28"/>
                    </a:lnTo>
                    <a:lnTo>
                      <a:pt x="33" y="30"/>
                    </a:lnTo>
                    <a:lnTo>
                      <a:pt x="29" y="33"/>
                    </a:lnTo>
                    <a:lnTo>
                      <a:pt x="24" y="35"/>
                    </a:lnTo>
                    <a:lnTo>
                      <a:pt x="14" y="38"/>
                    </a:lnTo>
                    <a:lnTo>
                      <a:pt x="4" y="40"/>
                    </a:lnTo>
                    <a:lnTo>
                      <a:pt x="2" y="39"/>
                    </a:lnTo>
                    <a:lnTo>
                      <a:pt x="1" y="39"/>
                    </a:lnTo>
                    <a:lnTo>
                      <a:pt x="1" y="38"/>
                    </a:lnTo>
                    <a:lnTo>
                      <a:pt x="0" y="27"/>
                    </a:lnTo>
                    <a:lnTo>
                      <a:pt x="3" y="28"/>
                    </a:lnTo>
                    <a:lnTo>
                      <a:pt x="6" y="27"/>
                    </a:lnTo>
                    <a:lnTo>
                      <a:pt x="10" y="27"/>
                    </a:lnTo>
                    <a:lnTo>
                      <a:pt x="14" y="26"/>
                    </a:lnTo>
                    <a:lnTo>
                      <a:pt x="23" y="23"/>
                    </a:lnTo>
                    <a:lnTo>
                      <a:pt x="30" y="19"/>
                    </a:lnTo>
                    <a:lnTo>
                      <a:pt x="37" y="15"/>
                    </a:lnTo>
                    <a:lnTo>
                      <a:pt x="40" y="12"/>
                    </a:lnTo>
                    <a:lnTo>
                      <a:pt x="42" y="10"/>
                    </a:lnTo>
                    <a:lnTo>
                      <a:pt x="42" y="8"/>
                    </a:lnTo>
                    <a:lnTo>
                      <a:pt x="43" y="6"/>
                    </a:lnTo>
                    <a:lnTo>
                      <a:pt x="43" y="5"/>
                    </a:lnTo>
                    <a:lnTo>
                      <a:pt x="42" y="3"/>
                    </a:lnTo>
                    <a:lnTo>
                      <a:pt x="40" y="2"/>
                    </a:lnTo>
                    <a:lnTo>
                      <a:pt x="39" y="2"/>
                    </a:lnTo>
                    <a:lnTo>
                      <a:pt x="37" y="3"/>
                    </a:lnTo>
                    <a:lnTo>
                      <a:pt x="36" y="4"/>
                    </a:lnTo>
                    <a:lnTo>
                      <a:pt x="35" y="6"/>
                    </a:lnTo>
                    <a:lnTo>
                      <a:pt x="34" y="10"/>
                    </a:lnTo>
                    <a:lnTo>
                      <a:pt x="34" y="13"/>
                    </a:lnTo>
                    <a:lnTo>
                      <a:pt x="35" y="14"/>
                    </a:lnTo>
                    <a:lnTo>
                      <a:pt x="31" y="17"/>
                    </a:lnTo>
                    <a:lnTo>
                      <a:pt x="26" y="19"/>
                    </a:lnTo>
                    <a:lnTo>
                      <a:pt x="26" y="18"/>
                    </a:lnTo>
                    <a:lnTo>
                      <a:pt x="25" y="16"/>
                    </a:lnTo>
                    <a:lnTo>
                      <a:pt x="25" y="14"/>
                    </a:lnTo>
                    <a:lnTo>
                      <a:pt x="26" y="13"/>
                    </a:lnTo>
                    <a:lnTo>
                      <a:pt x="31" y="8"/>
                    </a:lnTo>
                    <a:lnTo>
                      <a:pt x="34" y="3"/>
                    </a:lnTo>
                    <a:lnTo>
                      <a:pt x="37" y="1"/>
                    </a:lnTo>
                    <a:lnTo>
                      <a:pt x="38" y="1"/>
                    </a:lnTo>
                    <a:lnTo>
                      <a:pt x="40" y="0"/>
                    </a:lnTo>
                    <a:lnTo>
                      <a:pt x="42" y="1"/>
                    </a:lnTo>
                    <a:lnTo>
                      <a:pt x="43" y="1"/>
                    </a:lnTo>
                    <a:lnTo>
                      <a:pt x="43" y="2"/>
                    </a:lnTo>
                    <a:lnTo>
                      <a:pt x="44" y="4"/>
                    </a:lnTo>
                    <a:lnTo>
                      <a:pt x="44" y="7"/>
                    </a:lnTo>
                    <a:lnTo>
                      <a:pt x="44" y="14"/>
                    </a:lnTo>
                    <a:lnTo>
                      <a:pt x="44" y="18"/>
                    </a:lnTo>
                    <a:lnTo>
                      <a:pt x="44" y="20"/>
                    </a:lnTo>
                    <a:lnTo>
                      <a:pt x="44" y="22"/>
                    </a:lnTo>
                    <a:lnTo>
                      <a:pt x="43" y="23"/>
                    </a:lnTo>
                    <a:lnTo>
                      <a:pt x="42" y="24"/>
                    </a:lnTo>
                    <a:lnTo>
                      <a:pt x="41" y="25"/>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96" name="Freeform 192"/>
              <p:cNvSpPr>
                <a:spLocks noChangeAspect="1" noEditPoints="1"/>
              </p:cNvSpPr>
              <p:nvPr/>
            </p:nvSpPr>
            <p:spPr bwMode="auto">
              <a:xfrm>
                <a:off x="2088" y="2899"/>
                <a:ext cx="7" cy="6"/>
              </a:xfrm>
              <a:custGeom>
                <a:avLst/>
                <a:gdLst>
                  <a:gd name="T0" fmla="*/ 5 w 7"/>
                  <a:gd name="T1" fmla="*/ 6 h 6"/>
                  <a:gd name="T2" fmla="*/ 6 w 7"/>
                  <a:gd name="T3" fmla="*/ 5 h 6"/>
                  <a:gd name="T4" fmla="*/ 7 w 7"/>
                  <a:gd name="T5" fmla="*/ 4 h 6"/>
                  <a:gd name="T6" fmla="*/ 7 w 7"/>
                  <a:gd name="T7" fmla="*/ 3 h 6"/>
                  <a:gd name="T8" fmla="*/ 7 w 7"/>
                  <a:gd name="T9" fmla="*/ 2 h 6"/>
                  <a:gd name="T10" fmla="*/ 6 w 7"/>
                  <a:gd name="T11" fmla="*/ 1 h 6"/>
                  <a:gd name="T12" fmla="*/ 5 w 7"/>
                  <a:gd name="T13" fmla="*/ 0 h 6"/>
                  <a:gd name="T14" fmla="*/ 2 w 7"/>
                  <a:gd name="T15" fmla="*/ 0 h 6"/>
                  <a:gd name="T16" fmla="*/ 1 w 7"/>
                  <a:gd name="T17" fmla="*/ 1 h 6"/>
                  <a:gd name="T18" fmla="*/ 1 w 7"/>
                  <a:gd name="T19" fmla="*/ 2 h 6"/>
                  <a:gd name="T20" fmla="*/ 0 w 7"/>
                  <a:gd name="T21" fmla="*/ 3 h 6"/>
                  <a:gd name="T22" fmla="*/ 1 w 7"/>
                  <a:gd name="T23" fmla="*/ 5 h 6"/>
                  <a:gd name="T24" fmla="*/ 2 w 7"/>
                  <a:gd name="T25" fmla="*/ 6 h 6"/>
                  <a:gd name="T26" fmla="*/ 3 w 7"/>
                  <a:gd name="T27" fmla="*/ 6 h 6"/>
                  <a:gd name="T28" fmla="*/ 5 w 7"/>
                  <a:gd name="T29" fmla="*/ 6 h 6"/>
                  <a:gd name="T30" fmla="*/ 2 w 7"/>
                  <a:gd name="T31" fmla="*/ 4 h 6"/>
                  <a:gd name="T32" fmla="*/ 2 w 7"/>
                  <a:gd name="T33" fmla="*/ 3 h 6"/>
                  <a:gd name="T34" fmla="*/ 2 w 7"/>
                  <a:gd name="T35" fmla="*/ 2 h 6"/>
                  <a:gd name="T36" fmla="*/ 2 w 7"/>
                  <a:gd name="T37" fmla="*/ 1 h 6"/>
                  <a:gd name="T38" fmla="*/ 3 w 7"/>
                  <a:gd name="T39" fmla="*/ 1 h 6"/>
                  <a:gd name="T40" fmla="*/ 4 w 7"/>
                  <a:gd name="T41" fmla="*/ 1 h 6"/>
                  <a:gd name="T42" fmla="*/ 5 w 7"/>
                  <a:gd name="T43" fmla="*/ 1 h 6"/>
                  <a:gd name="T44" fmla="*/ 5 w 7"/>
                  <a:gd name="T45" fmla="*/ 2 h 6"/>
                  <a:gd name="T46" fmla="*/ 6 w 7"/>
                  <a:gd name="T47" fmla="*/ 3 h 6"/>
                  <a:gd name="T48" fmla="*/ 6 w 7"/>
                  <a:gd name="T49" fmla="*/ 4 h 6"/>
                  <a:gd name="T50" fmla="*/ 5 w 7"/>
                  <a:gd name="T51" fmla="*/ 5 h 6"/>
                  <a:gd name="T52" fmla="*/ 3 w 7"/>
                  <a:gd name="T53" fmla="*/ 5 h 6"/>
                  <a:gd name="T54" fmla="*/ 2 w 7"/>
                  <a:gd name="T55" fmla="*/ 5 h 6"/>
                  <a:gd name="T56" fmla="*/ 2 w 7"/>
                  <a:gd name="T57" fmla="*/ 4 h 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7" h="6">
                    <a:moveTo>
                      <a:pt x="5" y="6"/>
                    </a:moveTo>
                    <a:lnTo>
                      <a:pt x="6" y="5"/>
                    </a:lnTo>
                    <a:lnTo>
                      <a:pt x="7" y="4"/>
                    </a:lnTo>
                    <a:lnTo>
                      <a:pt x="7" y="3"/>
                    </a:lnTo>
                    <a:lnTo>
                      <a:pt x="7" y="2"/>
                    </a:lnTo>
                    <a:lnTo>
                      <a:pt x="6" y="1"/>
                    </a:lnTo>
                    <a:lnTo>
                      <a:pt x="5" y="0"/>
                    </a:lnTo>
                    <a:lnTo>
                      <a:pt x="2" y="0"/>
                    </a:lnTo>
                    <a:lnTo>
                      <a:pt x="1" y="1"/>
                    </a:lnTo>
                    <a:lnTo>
                      <a:pt x="1" y="2"/>
                    </a:lnTo>
                    <a:lnTo>
                      <a:pt x="0" y="3"/>
                    </a:lnTo>
                    <a:lnTo>
                      <a:pt x="1" y="5"/>
                    </a:lnTo>
                    <a:lnTo>
                      <a:pt x="2" y="6"/>
                    </a:lnTo>
                    <a:lnTo>
                      <a:pt x="3" y="6"/>
                    </a:lnTo>
                    <a:lnTo>
                      <a:pt x="5" y="6"/>
                    </a:lnTo>
                    <a:close/>
                    <a:moveTo>
                      <a:pt x="2" y="4"/>
                    </a:moveTo>
                    <a:lnTo>
                      <a:pt x="2" y="3"/>
                    </a:lnTo>
                    <a:lnTo>
                      <a:pt x="2" y="2"/>
                    </a:lnTo>
                    <a:lnTo>
                      <a:pt x="2" y="1"/>
                    </a:lnTo>
                    <a:lnTo>
                      <a:pt x="3" y="1"/>
                    </a:lnTo>
                    <a:lnTo>
                      <a:pt x="4" y="1"/>
                    </a:lnTo>
                    <a:lnTo>
                      <a:pt x="5" y="1"/>
                    </a:lnTo>
                    <a:lnTo>
                      <a:pt x="5" y="2"/>
                    </a:lnTo>
                    <a:lnTo>
                      <a:pt x="6" y="3"/>
                    </a:lnTo>
                    <a:lnTo>
                      <a:pt x="6" y="4"/>
                    </a:lnTo>
                    <a:lnTo>
                      <a:pt x="5" y="5"/>
                    </a:lnTo>
                    <a:lnTo>
                      <a:pt x="3" y="5"/>
                    </a:lnTo>
                    <a:lnTo>
                      <a:pt x="2" y="5"/>
                    </a:lnTo>
                    <a:lnTo>
                      <a:pt x="2" y="4"/>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97" name="Freeform 193"/>
              <p:cNvSpPr>
                <a:spLocks noChangeAspect="1"/>
              </p:cNvSpPr>
              <p:nvPr/>
            </p:nvSpPr>
            <p:spPr bwMode="auto">
              <a:xfrm>
                <a:off x="2088" y="2899"/>
                <a:ext cx="7" cy="6"/>
              </a:xfrm>
              <a:custGeom>
                <a:avLst/>
                <a:gdLst>
                  <a:gd name="T0" fmla="*/ 5 w 7"/>
                  <a:gd name="T1" fmla="*/ 6 h 6"/>
                  <a:gd name="T2" fmla="*/ 6 w 7"/>
                  <a:gd name="T3" fmla="*/ 5 h 6"/>
                  <a:gd name="T4" fmla="*/ 7 w 7"/>
                  <a:gd name="T5" fmla="*/ 4 h 6"/>
                  <a:gd name="T6" fmla="*/ 7 w 7"/>
                  <a:gd name="T7" fmla="*/ 3 h 6"/>
                  <a:gd name="T8" fmla="*/ 7 w 7"/>
                  <a:gd name="T9" fmla="*/ 2 h 6"/>
                  <a:gd name="T10" fmla="*/ 6 w 7"/>
                  <a:gd name="T11" fmla="*/ 1 h 6"/>
                  <a:gd name="T12" fmla="*/ 5 w 7"/>
                  <a:gd name="T13" fmla="*/ 0 h 6"/>
                  <a:gd name="T14" fmla="*/ 2 w 7"/>
                  <a:gd name="T15" fmla="*/ 0 h 6"/>
                  <a:gd name="T16" fmla="*/ 1 w 7"/>
                  <a:gd name="T17" fmla="*/ 1 h 6"/>
                  <a:gd name="T18" fmla="*/ 1 w 7"/>
                  <a:gd name="T19" fmla="*/ 2 h 6"/>
                  <a:gd name="T20" fmla="*/ 0 w 7"/>
                  <a:gd name="T21" fmla="*/ 3 h 6"/>
                  <a:gd name="T22" fmla="*/ 1 w 7"/>
                  <a:gd name="T23" fmla="*/ 5 h 6"/>
                  <a:gd name="T24" fmla="*/ 2 w 7"/>
                  <a:gd name="T25" fmla="*/ 6 h 6"/>
                  <a:gd name="T26" fmla="*/ 3 w 7"/>
                  <a:gd name="T27" fmla="*/ 6 h 6"/>
                  <a:gd name="T28" fmla="*/ 5 w 7"/>
                  <a:gd name="T29" fmla="*/ 6 h 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7" h="6">
                    <a:moveTo>
                      <a:pt x="5" y="6"/>
                    </a:moveTo>
                    <a:lnTo>
                      <a:pt x="6" y="5"/>
                    </a:lnTo>
                    <a:lnTo>
                      <a:pt x="7" y="4"/>
                    </a:lnTo>
                    <a:lnTo>
                      <a:pt x="7" y="3"/>
                    </a:lnTo>
                    <a:lnTo>
                      <a:pt x="7" y="2"/>
                    </a:lnTo>
                    <a:lnTo>
                      <a:pt x="6" y="1"/>
                    </a:lnTo>
                    <a:lnTo>
                      <a:pt x="5" y="0"/>
                    </a:lnTo>
                    <a:lnTo>
                      <a:pt x="2" y="0"/>
                    </a:lnTo>
                    <a:lnTo>
                      <a:pt x="1" y="1"/>
                    </a:lnTo>
                    <a:lnTo>
                      <a:pt x="1" y="2"/>
                    </a:lnTo>
                    <a:lnTo>
                      <a:pt x="0" y="3"/>
                    </a:lnTo>
                    <a:lnTo>
                      <a:pt x="1" y="5"/>
                    </a:lnTo>
                    <a:lnTo>
                      <a:pt x="2" y="6"/>
                    </a:lnTo>
                    <a:lnTo>
                      <a:pt x="3" y="6"/>
                    </a:lnTo>
                    <a:lnTo>
                      <a:pt x="5" y="6"/>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98" name="Freeform 194"/>
              <p:cNvSpPr>
                <a:spLocks noChangeAspect="1"/>
              </p:cNvSpPr>
              <p:nvPr/>
            </p:nvSpPr>
            <p:spPr bwMode="auto">
              <a:xfrm>
                <a:off x="2090" y="2900"/>
                <a:ext cx="4" cy="4"/>
              </a:xfrm>
              <a:custGeom>
                <a:avLst/>
                <a:gdLst>
                  <a:gd name="T0" fmla="*/ 0 w 4"/>
                  <a:gd name="T1" fmla="*/ 3 h 4"/>
                  <a:gd name="T2" fmla="*/ 0 w 4"/>
                  <a:gd name="T3" fmla="*/ 2 h 4"/>
                  <a:gd name="T4" fmla="*/ 0 w 4"/>
                  <a:gd name="T5" fmla="*/ 1 h 4"/>
                  <a:gd name="T6" fmla="*/ 0 w 4"/>
                  <a:gd name="T7" fmla="*/ 0 h 4"/>
                  <a:gd name="T8" fmla="*/ 1 w 4"/>
                  <a:gd name="T9" fmla="*/ 0 h 4"/>
                  <a:gd name="T10" fmla="*/ 2 w 4"/>
                  <a:gd name="T11" fmla="*/ 0 h 4"/>
                  <a:gd name="T12" fmla="*/ 3 w 4"/>
                  <a:gd name="T13" fmla="*/ 0 h 4"/>
                  <a:gd name="T14" fmla="*/ 3 w 4"/>
                  <a:gd name="T15" fmla="*/ 1 h 4"/>
                  <a:gd name="T16" fmla="*/ 4 w 4"/>
                  <a:gd name="T17" fmla="*/ 2 h 4"/>
                  <a:gd name="T18" fmla="*/ 4 w 4"/>
                  <a:gd name="T19" fmla="*/ 3 h 4"/>
                  <a:gd name="T20" fmla="*/ 3 w 4"/>
                  <a:gd name="T21" fmla="*/ 4 h 4"/>
                  <a:gd name="T22" fmla="*/ 1 w 4"/>
                  <a:gd name="T23" fmla="*/ 4 h 4"/>
                  <a:gd name="T24" fmla="*/ 0 w 4"/>
                  <a:gd name="T25" fmla="*/ 4 h 4"/>
                  <a:gd name="T26" fmla="*/ 0 w 4"/>
                  <a:gd name="T27" fmla="*/ 3 h 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 h="4">
                    <a:moveTo>
                      <a:pt x="0" y="3"/>
                    </a:moveTo>
                    <a:lnTo>
                      <a:pt x="0" y="2"/>
                    </a:lnTo>
                    <a:lnTo>
                      <a:pt x="0" y="1"/>
                    </a:lnTo>
                    <a:lnTo>
                      <a:pt x="0" y="0"/>
                    </a:lnTo>
                    <a:lnTo>
                      <a:pt x="1" y="0"/>
                    </a:lnTo>
                    <a:lnTo>
                      <a:pt x="2" y="0"/>
                    </a:lnTo>
                    <a:lnTo>
                      <a:pt x="3" y="0"/>
                    </a:lnTo>
                    <a:lnTo>
                      <a:pt x="3" y="1"/>
                    </a:lnTo>
                    <a:lnTo>
                      <a:pt x="4" y="2"/>
                    </a:lnTo>
                    <a:lnTo>
                      <a:pt x="4" y="3"/>
                    </a:lnTo>
                    <a:lnTo>
                      <a:pt x="3" y="4"/>
                    </a:lnTo>
                    <a:lnTo>
                      <a:pt x="1" y="4"/>
                    </a:lnTo>
                    <a:lnTo>
                      <a:pt x="0" y="4"/>
                    </a:lnTo>
                    <a:lnTo>
                      <a:pt x="0" y="3"/>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99" name="Freeform 195"/>
              <p:cNvSpPr>
                <a:spLocks noChangeAspect="1" noEditPoints="1"/>
              </p:cNvSpPr>
              <p:nvPr/>
            </p:nvSpPr>
            <p:spPr bwMode="auto">
              <a:xfrm>
                <a:off x="2081" y="2902"/>
                <a:ext cx="7" cy="7"/>
              </a:xfrm>
              <a:custGeom>
                <a:avLst/>
                <a:gdLst>
                  <a:gd name="T0" fmla="*/ 2 w 7"/>
                  <a:gd name="T1" fmla="*/ 1 h 7"/>
                  <a:gd name="T2" fmla="*/ 3 w 7"/>
                  <a:gd name="T3" fmla="*/ 1 h 7"/>
                  <a:gd name="T4" fmla="*/ 4 w 7"/>
                  <a:gd name="T5" fmla="*/ 1 h 7"/>
                  <a:gd name="T6" fmla="*/ 5 w 7"/>
                  <a:gd name="T7" fmla="*/ 3 h 7"/>
                  <a:gd name="T8" fmla="*/ 6 w 7"/>
                  <a:gd name="T9" fmla="*/ 5 h 7"/>
                  <a:gd name="T10" fmla="*/ 4 w 7"/>
                  <a:gd name="T11" fmla="*/ 6 h 7"/>
                  <a:gd name="T12" fmla="*/ 2 w 7"/>
                  <a:gd name="T13" fmla="*/ 1 h 7"/>
                  <a:gd name="T14" fmla="*/ 4 w 7"/>
                  <a:gd name="T15" fmla="*/ 7 h 7"/>
                  <a:gd name="T16" fmla="*/ 6 w 7"/>
                  <a:gd name="T17" fmla="*/ 6 h 7"/>
                  <a:gd name="T18" fmla="*/ 7 w 7"/>
                  <a:gd name="T19" fmla="*/ 4 h 7"/>
                  <a:gd name="T20" fmla="*/ 7 w 7"/>
                  <a:gd name="T21" fmla="*/ 2 h 7"/>
                  <a:gd name="T22" fmla="*/ 6 w 7"/>
                  <a:gd name="T23" fmla="*/ 1 h 7"/>
                  <a:gd name="T24" fmla="*/ 5 w 7"/>
                  <a:gd name="T25" fmla="*/ 0 h 7"/>
                  <a:gd name="T26" fmla="*/ 4 w 7"/>
                  <a:gd name="T27" fmla="*/ 0 h 7"/>
                  <a:gd name="T28" fmla="*/ 2 w 7"/>
                  <a:gd name="T29" fmla="*/ 0 h 7"/>
                  <a:gd name="T30" fmla="*/ 0 w 7"/>
                  <a:gd name="T31" fmla="*/ 1 h 7"/>
                  <a:gd name="T32" fmla="*/ 1 w 7"/>
                  <a:gd name="T33" fmla="*/ 2 h 7"/>
                  <a:gd name="T34" fmla="*/ 2 w 7"/>
                  <a:gd name="T35" fmla="*/ 6 h 7"/>
                  <a:gd name="T36" fmla="*/ 3 w 7"/>
                  <a:gd name="T37" fmla="*/ 7 h 7"/>
                  <a:gd name="T38" fmla="*/ 4 w 7"/>
                  <a:gd name="T39" fmla="*/ 7 h 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7" h="7">
                    <a:moveTo>
                      <a:pt x="2" y="1"/>
                    </a:moveTo>
                    <a:lnTo>
                      <a:pt x="3" y="1"/>
                    </a:lnTo>
                    <a:lnTo>
                      <a:pt x="4" y="1"/>
                    </a:lnTo>
                    <a:lnTo>
                      <a:pt x="5" y="3"/>
                    </a:lnTo>
                    <a:lnTo>
                      <a:pt x="6" y="5"/>
                    </a:lnTo>
                    <a:lnTo>
                      <a:pt x="4" y="6"/>
                    </a:lnTo>
                    <a:lnTo>
                      <a:pt x="2" y="1"/>
                    </a:lnTo>
                    <a:close/>
                    <a:moveTo>
                      <a:pt x="4" y="7"/>
                    </a:moveTo>
                    <a:lnTo>
                      <a:pt x="6" y="6"/>
                    </a:lnTo>
                    <a:lnTo>
                      <a:pt x="7" y="4"/>
                    </a:lnTo>
                    <a:lnTo>
                      <a:pt x="7" y="2"/>
                    </a:lnTo>
                    <a:lnTo>
                      <a:pt x="6" y="1"/>
                    </a:lnTo>
                    <a:lnTo>
                      <a:pt x="5" y="0"/>
                    </a:lnTo>
                    <a:lnTo>
                      <a:pt x="4" y="0"/>
                    </a:lnTo>
                    <a:lnTo>
                      <a:pt x="2" y="0"/>
                    </a:lnTo>
                    <a:lnTo>
                      <a:pt x="0" y="1"/>
                    </a:lnTo>
                    <a:lnTo>
                      <a:pt x="1" y="2"/>
                    </a:lnTo>
                    <a:lnTo>
                      <a:pt x="2" y="6"/>
                    </a:lnTo>
                    <a:lnTo>
                      <a:pt x="3" y="7"/>
                    </a:lnTo>
                    <a:lnTo>
                      <a:pt x="4" y="7"/>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100" name="Freeform 196"/>
              <p:cNvSpPr>
                <a:spLocks noChangeAspect="1"/>
              </p:cNvSpPr>
              <p:nvPr/>
            </p:nvSpPr>
            <p:spPr bwMode="auto">
              <a:xfrm>
                <a:off x="2083" y="2903"/>
                <a:ext cx="4" cy="5"/>
              </a:xfrm>
              <a:custGeom>
                <a:avLst/>
                <a:gdLst>
                  <a:gd name="T0" fmla="*/ 0 w 4"/>
                  <a:gd name="T1" fmla="*/ 0 h 5"/>
                  <a:gd name="T2" fmla="*/ 1 w 4"/>
                  <a:gd name="T3" fmla="*/ 0 h 5"/>
                  <a:gd name="T4" fmla="*/ 2 w 4"/>
                  <a:gd name="T5" fmla="*/ 0 h 5"/>
                  <a:gd name="T6" fmla="*/ 3 w 4"/>
                  <a:gd name="T7" fmla="*/ 2 h 5"/>
                  <a:gd name="T8" fmla="*/ 4 w 4"/>
                  <a:gd name="T9" fmla="*/ 4 h 5"/>
                  <a:gd name="T10" fmla="*/ 2 w 4"/>
                  <a:gd name="T11" fmla="*/ 5 h 5"/>
                  <a:gd name="T12" fmla="*/ 0 w 4"/>
                  <a:gd name="T13" fmla="*/ 0 h 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5">
                    <a:moveTo>
                      <a:pt x="0" y="0"/>
                    </a:moveTo>
                    <a:lnTo>
                      <a:pt x="1" y="0"/>
                    </a:lnTo>
                    <a:lnTo>
                      <a:pt x="2" y="0"/>
                    </a:lnTo>
                    <a:lnTo>
                      <a:pt x="3" y="2"/>
                    </a:lnTo>
                    <a:lnTo>
                      <a:pt x="4" y="4"/>
                    </a:lnTo>
                    <a:lnTo>
                      <a:pt x="2" y="5"/>
                    </a:lnTo>
                    <a:lnTo>
                      <a:pt x="0" y="0"/>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101" name="Freeform 197"/>
              <p:cNvSpPr>
                <a:spLocks noChangeAspect="1"/>
              </p:cNvSpPr>
              <p:nvPr/>
            </p:nvSpPr>
            <p:spPr bwMode="auto">
              <a:xfrm>
                <a:off x="2081" y="2902"/>
                <a:ext cx="7" cy="7"/>
              </a:xfrm>
              <a:custGeom>
                <a:avLst/>
                <a:gdLst>
                  <a:gd name="T0" fmla="*/ 4 w 7"/>
                  <a:gd name="T1" fmla="*/ 7 h 7"/>
                  <a:gd name="T2" fmla="*/ 6 w 7"/>
                  <a:gd name="T3" fmla="*/ 6 h 7"/>
                  <a:gd name="T4" fmla="*/ 7 w 7"/>
                  <a:gd name="T5" fmla="*/ 4 h 7"/>
                  <a:gd name="T6" fmla="*/ 7 w 7"/>
                  <a:gd name="T7" fmla="*/ 2 h 7"/>
                  <a:gd name="T8" fmla="*/ 6 w 7"/>
                  <a:gd name="T9" fmla="*/ 1 h 7"/>
                  <a:gd name="T10" fmla="*/ 5 w 7"/>
                  <a:gd name="T11" fmla="*/ 0 h 7"/>
                  <a:gd name="T12" fmla="*/ 4 w 7"/>
                  <a:gd name="T13" fmla="*/ 0 h 7"/>
                  <a:gd name="T14" fmla="*/ 2 w 7"/>
                  <a:gd name="T15" fmla="*/ 0 h 7"/>
                  <a:gd name="T16" fmla="*/ 0 w 7"/>
                  <a:gd name="T17" fmla="*/ 1 h 7"/>
                  <a:gd name="T18" fmla="*/ 1 w 7"/>
                  <a:gd name="T19" fmla="*/ 2 h 7"/>
                  <a:gd name="T20" fmla="*/ 2 w 7"/>
                  <a:gd name="T21" fmla="*/ 6 h 7"/>
                  <a:gd name="T22" fmla="*/ 3 w 7"/>
                  <a:gd name="T23" fmla="*/ 7 h 7"/>
                  <a:gd name="T24" fmla="*/ 4 w 7"/>
                  <a:gd name="T25" fmla="*/ 7 h 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 h="7">
                    <a:moveTo>
                      <a:pt x="4" y="7"/>
                    </a:moveTo>
                    <a:lnTo>
                      <a:pt x="6" y="6"/>
                    </a:lnTo>
                    <a:lnTo>
                      <a:pt x="7" y="4"/>
                    </a:lnTo>
                    <a:lnTo>
                      <a:pt x="7" y="2"/>
                    </a:lnTo>
                    <a:lnTo>
                      <a:pt x="6" y="1"/>
                    </a:lnTo>
                    <a:lnTo>
                      <a:pt x="5" y="0"/>
                    </a:lnTo>
                    <a:lnTo>
                      <a:pt x="4" y="0"/>
                    </a:lnTo>
                    <a:lnTo>
                      <a:pt x="2" y="0"/>
                    </a:lnTo>
                    <a:lnTo>
                      <a:pt x="0" y="1"/>
                    </a:lnTo>
                    <a:lnTo>
                      <a:pt x="1" y="2"/>
                    </a:lnTo>
                    <a:lnTo>
                      <a:pt x="2" y="6"/>
                    </a:lnTo>
                    <a:lnTo>
                      <a:pt x="3" y="7"/>
                    </a:lnTo>
                    <a:lnTo>
                      <a:pt x="4" y="7"/>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102" name="Freeform 198"/>
              <p:cNvSpPr>
                <a:spLocks noChangeAspect="1"/>
              </p:cNvSpPr>
              <p:nvPr/>
            </p:nvSpPr>
            <p:spPr bwMode="auto">
              <a:xfrm>
                <a:off x="2026" y="2902"/>
                <a:ext cx="5" cy="6"/>
              </a:xfrm>
              <a:custGeom>
                <a:avLst/>
                <a:gdLst>
                  <a:gd name="T0" fmla="*/ 0 w 5"/>
                  <a:gd name="T1" fmla="*/ 5 h 6"/>
                  <a:gd name="T2" fmla="*/ 2 w 5"/>
                  <a:gd name="T3" fmla="*/ 6 h 6"/>
                  <a:gd name="T4" fmla="*/ 3 w 5"/>
                  <a:gd name="T5" fmla="*/ 6 h 6"/>
                  <a:gd name="T6" fmla="*/ 4 w 5"/>
                  <a:gd name="T7" fmla="*/ 5 h 6"/>
                  <a:gd name="T8" fmla="*/ 4 w 5"/>
                  <a:gd name="T9" fmla="*/ 4 h 6"/>
                  <a:gd name="T10" fmla="*/ 4 w 5"/>
                  <a:gd name="T11" fmla="*/ 3 h 6"/>
                  <a:gd name="T12" fmla="*/ 3 w 5"/>
                  <a:gd name="T13" fmla="*/ 2 h 6"/>
                  <a:gd name="T14" fmla="*/ 3 w 5"/>
                  <a:gd name="T15" fmla="*/ 1 h 6"/>
                  <a:gd name="T16" fmla="*/ 4 w 5"/>
                  <a:gd name="T17" fmla="*/ 1 h 6"/>
                  <a:gd name="T18" fmla="*/ 5 w 5"/>
                  <a:gd name="T19" fmla="*/ 1 h 6"/>
                  <a:gd name="T20" fmla="*/ 5 w 5"/>
                  <a:gd name="T21" fmla="*/ 0 h 6"/>
                  <a:gd name="T22" fmla="*/ 4 w 5"/>
                  <a:gd name="T23" fmla="*/ 0 h 6"/>
                  <a:gd name="T24" fmla="*/ 3 w 5"/>
                  <a:gd name="T25" fmla="*/ 0 h 6"/>
                  <a:gd name="T26" fmla="*/ 2 w 5"/>
                  <a:gd name="T27" fmla="*/ 1 h 6"/>
                  <a:gd name="T28" fmla="*/ 2 w 5"/>
                  <a:gd name="T29" fmla="*/ 2 h 6"/>
                  <a:gd name="T30" fmla="*/ 2 w 5"/>
                  <a:gd name="T31" fmla="*/ 3 h 6"/>
                  <a:gd name="T32" fmla="*/ 3 w 5"/>
                  <a:gd name="T33" fmla="*/ 5 h 6"/>
                  <a:gd name="T34" fmla="*/ 2 w 5"/>
                  <a:gd name="T35" fmla="*/ 5 h 6"/>
                  <a:gd name="T36" fmla="*/ 1 w 5"/>
                  <a:gd name="T37" fmla="*/ 5 h 6"/>
                  <a:gd name="T38" fmla="*/ 1 w 5"/>
                  <a:gd name="T39" fmla="*/ 4 h 6"/>
                  <a:gd name="T40" fmla="*/ 0 w 5"/>
                  <a:gd name="T41" fmla="*/ 5 h 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 h="6">
                    <a:moveTo>
                      <a:pt x="0" y="5"/>
                    </a:moveTo>
                    <a:lnTo>
                      <a:pt x="2" y="6"/>
                    </a:lnTo>
                    <a:lnTo>
                      <a:pt x="3" y="6"/>
                    </a:lnTo>
                    <a:lnTo>
                      <a:pt x="4" y="5"/>
                    </a:lnTo>
                    <a:lnTo>
                      <a:pt x="4" y="4"/>
                    </a:lnTo>
                    <a:lnTo>
                      <a:pt x="4" y="3"/>
                    </a:lnTo>
                    <a:lnTo>
                      <a:pt x="3" y="2"/>
                    </a:lnTo>
                    <a:lnTo>
                      <a:pt x="3" y="1"/>
                    </a:lnTo>
                    <a:lnTo>
                      <a:pt x="4" y="1"/>
                    </a:lnTo>
                    <a:lnTo>
                      <a:pt x="5" y="1"/>
                    </a:lnTo>
                    <a:lnTo>
                      <a:pt x="5" y="0"/>
                    </a:lnTo>
                    <a:lnTo>
                      <a:pt x="4" y="0"/>
                    </a:lnTo>
                    <a:lnTo>
                      <a:pt x="3" y="0"/>
                    </a:lnTo>
                    <a:lnTo>
                      <a:pt x="2" y="1"/>
                    </a:lnTo>
                    <a:lnTo>
                      <a:pt x="2" y="2"/>
                    </a:lnTo>
                    <a:lnTo>
                      <a:pt x="2" y="3"/>
                    </a:lnTo>
                    <a:lnTo>
                      <a:pt x="3" y="5"/>
                    </a:lnTo>
                    <a:lnTo>
                      <a:pt x="2" y="5"/>
                    </a:lnTo>
                    <a:lnTo>
                      <a:pt x="1" y="5"/>
                    </a:lnTo>
                    <a:lnTo>
                      <a:pt x="1" y="4"/>
                    </a:lnTo>
                    <a:lnTo>
                      <a:pt x="0" y="5"/>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103" name="Freeform 199"/>
              <p:cNvSpPr>
                <a:spLocks noChangeAspect="1"/>
              </p:cNvSpPr>
              <p:nvPr/>
            </p:nvSpPr>
            <p:spPr bwMode="auto">
              <a:xfrm>
                <a:off x="2026" y="2902"/>
                <a:ext cx="5" cy="6"/>
              </a:xfrm>
              <a:custGeom>
                <a:avLst/>
                <a:gdLst>
                  <a:gd name="T0" fmla="*/ 0 w 5"/>
                  <a:gd name="T1" fmla="*/ 5 h 6"/>
                  <a:gd name="T2" fmla="*/ 2 w 5"/>
                  <a:gd name="T3" fmla="*/ 6 h 6"/>
                  <a:gd name="T4" fmla="*/ 3 w 5"/>
                  <a:gd name="T5" fmla="*/ 6 h 6"/>
                  <a:gd name="T6" fmla="*/ 4 w 5"/>
                  <a:gd name="T7" fmla="*/ 5 h 6"/>
                  <a:gd name="T8" fmla="*/ 4 w 5"/>
                  <a:gd name="T9" fmla="*/ 4 h 6"/>
                  <a:gd name="T10" fmla="*/ 4 w 5"/>
                  <a:gd name="T11" fmla="*/ 3 h 6"/>
                  <a:gd name="T12" fmla="*/ 3 w 5"/>
                  <a:gd name="T13" fmla="*/ 2 h 6"/>
                  <a:gd name="T14" fmla="*/ 3 w 5"/>
                  <a:gd name="T15" fmla="*/ 1 h 6"/>
                  <a:gd name="T16" fmla="*/ 4 w 5"/>
                  <a:gd name="T17" fmla="*/ 1 h 6"/>
                  <a:gd name="T18" fmla="*/ 5 w 5"/>
                  <a:gd name="T19" fmla="*/ 1 h 6"/>
                  <a:gd name="T20" fmla="*/ 5 w 5"/>
                  <a:gd name="T21" fmla="*/ 0 h 6"/>
                  <a:gd name="T22" fmla="*/ 4 w 5"/>
                  <a:gd name="T23" fmla="*/ 0 h 6"/>
                  <a:gd name="T24" fmla="*/ 3 w 5"/>
                  <a:gd name="T25" fmla="*/ 0 h 6"/>
                  <a:gd name="T26" fmla="*/ 2 w 5"/>
                  <a:gd name="T27" fmla="*/ 1 h 6"/>
                  <a:gd name="T28" fmla="*/ 2 w 5"/>
                  <a:gd name="T29" fmla="*/ 2 h 6"/>
                  <a:gd name="T30" fmla="*/ 2 w 5"/>
                  <a:gd name="T31" fmla="*/ 3 h 6"/>
                  <a:gd name="T32" fmla="*/ 3 w 5"/>
                  <a:gd name="T33" fmla="*/ 5 h 6"/>
                  <a:gd name="T34" fmla="*/ 2 w 5"/>
                  <a:gd name="T35" fmla="*/ 5 h 6"/>
                  <a:gd name="T36" fmla="*/ 1 w 5"/>
                  <a:gd name="T37" fmla="*/ 5 h 6"/>
                  <a:gd name="T38" fmla="*/ 1 w 5"/>
                  <a:gd name="T39" fmla="*/ 4 h 6"/>
                  <a:gd name="T40" fmla="*/ 0 w 5"/>
                  <a:gd name="T41" fmla="*/ 5 h 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 h="6">
                    <a:moveTo>
                      <a:pt x="0" y="5"/>
                    </a:moveTo>
                    <a:lnTo>
                      <a:pt x="2" y="6"/>
                    </a:lnTo>
                    <a:lnTo>
                      <a:pt x="3" y="6"/>
                    </a:lnTo>
                    <a:lnTo>
                      <a:pt x="4" y="5"/>
                    </a:lnTo>
                    <a:lnTo>
                      <a:pt x="4" y="4"/>
                    </a:lnTo>
                    <a:lnTo>
                      <a:pt x="4" y="3"/>
                    </a:lnTo>
                    <a:lnTo>
                      <a:pt x="3" y="2"/>
                    </a:lnTo>
                    <a:lnTo>
                      <a:pt x="3" y="1"/>
                    </a:lnTo>
                    <a:lnTo>
                      <a:pt x="4" y="1"/>
                    </a:lnTo>
                    <a:lnTo>
                      <a:pt x="5" y="1"/>
                    </a:lnTo>
                    <a:lnTo>
                      <a:pt x="5" y="0"/>
                    </a:lnTo>
                    <a:lnTo>
                      <a:pt x="4" y="0"/>
                    </a:lnTo>
                    <a:lnTo>
                      <a:pt x="3" y="0"/>
                    </a:lnTo>
                    <a:lnTo>
                      <a:pt x="2" y="1"/>
                    </a:lnTo>
                    <a:lnTo>
                      <a:pt x="2" y="2"/>
                    </a:lnTo>
                    <a:lnTo>
                      <a:pt x="2" y="3"/>
                    </a:lnTo>
                    <a:lnTo>
                      <a:pt x="3" y="5"/>
                    </a:lnTo>
                    <a:lnTo>
                      <a:pt x="2" y="5"/>
                    </a:lnTo>
                    <a:lnTo>
                      <a:pt x="1" y="5"/>
                    </a:lnTo>
                    <a:lnTo>
                      <a:pt x="1" y="4"/>
                    </a:lnTo>
                    <a:lnTo>
                      <a:pt x="0" y="5"/>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104" name="Freeform 200"/>
              <p:cNvSpPr>
                <a:spLocks noChangeAspect="1"/>
              </p:cNvSpPr>
              <p:nvPr/>
            </p:nvSpPr>
            <p:spPr bwMode="auto">
              <a:xfrm>
                <a:off x="2031" y="2903"/>
                <a:ext cx="6" cy="7"/>
              </a:xfrm>
              <a:custGeom>
                <a:avLst/>
                <a:gdLst>
                  <a:gd name="T0" fmla="*/ 4 w 6"/>
                  <a:gd name="T1" fmla="*/ 7 h 7"/>
                  <a:gd name="T2" fmla="*/ 4 w 6"/>
                  <a:gd name="T3" fmla="*/ 6 h 7"/>
                  <a:gd name="T4" fmla="*/ 2 w 6"/>
                  <a:gd name="T5" fmla="*/ 6 h 7"/>
                  <a:gd name="T6" fmla="*/ 2 w 6"/>
                  <a:gd name="T7" fmla="*/ 4 h 7"/>
                  <a:gd name="T8" fmla="*/ 3 w 6"/>
                  <a:gd name="T9" fmla="*/ 4 h 7"/>
                  <a:gd name="T10" fmla="*/ 4 w 6"/>
                  <a:gd name="T11" fmla="*/ 5 h 7"/>
                  <a:gd name="T12" fmla="*/ 5 w 6"/>
                  <a:gd name="T13" fmla="*/ 4 h 7"/>
                  <a:gd name="T14" fmla="*/ 3 w 6"/>
                  <a:gd name="T15" fmla="*/ 3 h 7"/>
                  <a:gd name="T16" fmla="*/ 3 w 6"/>
                  <a:gd name="T17" fmla="*/ 1 h 7"/>
                  <a:gd name="T18" fmla="*/ 4 w 6"/>
                  <a:gd name="T19" fmla="*/ 1 h 7"/>
                  <a:gd name="T20" fmla="*/ 5 w 6"/>
                  <a:gd name="T21" fmla="*/ 2 h 7"/>
                  <a:gd name="T22" fmla="*/ 6 w 6"/>
                  <a:gd name="T23" fmla="*/ 1 h 7"/>
                  <a:gd name="T24" fmla="*/ 2 w 6"/>
                  <a:gd name="T25" fmla="*/ 0 h 7"/>
                  <a:gd name="T26" fmla="*/ 2 w 6"/>
                  <a:gd name="T27" fmla="*/ 1 h 7"/>
                  <a:gd name="T28" fmla="*/ 1 w 6"/>
                  <a:gd name="T29" fmla="*/ 5 h 7"/>
                  <a:gd name="T30" fmla="*/ 0 w 6"/>
                  <a:gd name="T31" fmla="*/ 6 h 7"/>
                  <a:gd name="T32" fmla="*/ 4 w 6"/>
                  <a:gd name="T33" fmla="*/ 7 h 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6" h="7">
                    <a:moveTo>
                      <a:pt x="4" y="7"/>
                    </a:moveTo>
                    <a:lnTo>
                      <a:pt x="4" y="6"/>
                    </a:lnTo>
                    <a:lnTo>
                      <a:pt x="2" y="6"/>
                    </a:lnTo>
                    <a:lnTo>
                      <a:pt x="2" y="4"/>
                    </a:lnTo>
                    <a:lnTo>
                      <a:pt x="3" y="4"/>
                    </a:lnTo>
                    <a:lnTo>
                      <a:pt x="4" y="5"/>
                    </a:lnTo>
                    <a:lnTo>
                      <a:pt x="5" y="4"/>
                    </a:lnTo>
                    <a:lnTo>
                      <a:pt x="3" y="3"/>
                    </a:lnTo>
                    <a:lnTo>
                      <a:pt x="3" y="1"/>
                    </a:lnTo>
                    <a:lnTo>
                      <a:pt x="4" y="1"/>
                    </a:lnTo>
                    <a:lnTo>
                      <a:pt x="5" y="2"/>
                    </a:lnTo>
                    <a:lnTo>
                      <a:pt x="6" y="1"/>
                    </a:lnTo>
                    <a:lnTo>
                      <a:pt x="2" y="0"/>
                    </a:lnTo>
                    <a:lnTo>
                      <a:pt x="2" y="1"/>
                    </a:lnTo>
                    <a:lnTo>
                      <a:pt x="1" y="5"/>
                    </a:lnTo>
                    <a:lnTo>
                      <a:pt x="0" y="6"/>
                    </a:lnTo>
                    <a:lnTo>
                      <a:pt x="4" y="7"/>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105" name="Freeform 201"/>
              <p:cNvSpPr>
                <a:spLocks noChangeAspect="1"/>
              </p:cNvSpPr>
              <p:nvPr/>
            </p:nvSpPr>
            <p:spPr bwMode="auto">
              <a:xfrm>
                <a:off x="2031" y="2903"/>
                <a:ext cx="6" cy="7"/>
              </a:xfrm>
              <a:custGeom>
                <a:avLst/>
                <a:gdLst>
                  <a:gd name="T0" fmla="*/ 4 w 6"/>
                  <a:gd name="T1" fmla="*/ 7 h 7"/>
                  <a:gd name="T2" fmla="*/ 4 w 6"/>
                  <a:gd name="T3" fmla="*/ 6 h 7"/>
                  <a:gd name="T4" fmla="*/ 2 w 6"/>
                  <a:gd name="T5" fmla="*/ 6 h 7"/>
                  <a:gd name="T6" fmla="*/ 2 w 6"/>
                  <a:gd name="T7" fmla="*/ 4 h 7"/>
                  <a:gd name="T8" fmla="*/ 3 w 6"/>
                  <a:gd name="T9" fmla="*/ 4 h 7"/>
                  <a:gd name="T10" fmla="*/ 4 w 6"/>
                  <a:gd name="T11" fmla="*/ 5 h 7"/>
                  <a:gd name="T12" fmla="*/ 5 w 6"/>
                  <a:gd name="T13" fmla="*/ 4 h 7"/>
                  <a:gd name="T14" fmla="*/ 3 w 6"/>
                  <a:gd name="T15" fmla="*/ 3 h 7"/>
                  <a:gd name="T16" fmla="*/ 3 w 6"/>
                  <a:gd name="T17" fmla="*/ 1 h 7"/>
                  <a:gd name="T18" fmla="*/ 4 w 6"/>
                  <a:gd name="T19" fmla="*/ 1 h 7"/>
                  <a:gd name="T20" fmla="*/ 5 w 6"/>
                  <a:gd name="T21" fmla="*/ 2 h 7"/>
                  <a:gd name="T22" fmla="*/ 6 w 6"/>
                  <a:gd name="T23" fmla="*/ 1 h 7"/>
                  <a:gd name="T24" fmla="*/ 2 w 6"/>
                  <a:gd name="T25" fmla="*/ 0 h 7"/>
                  <a:gd name="T26" fmla="*/ 2 w 6"/>
                  <a:gd name="T27" fmla="*/ 1 h 7"/>
                  <a:gd name="T28" fmla="*/ 1 w 6"/>
                  <a:gd name="T29" fmla="*/ 5 h 7"/>
                  <a:gd name="T30" fmla="*/ 0 w 6"/>
                  <a:gd name="T31" fmla="*/ 6 h 7"/>
                  <a:gd name="T32" fmla="*/ 4 w 6"/>
                  <a:gd name="T33" fmla="*/ 7 h 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6" h="7">
                    <a:moveTo>
                      <a:pt x="4" y="7"/>
                    </a:moveTo>
                    <a:lnTo>
                      <a:pt x="4" y="6"/>
                    </a:lnTo>
                    <a:lnTo>
                      <a:pt x="2" y="6"/>
                    </a:lnTo>
                    <a:lnTo>
                      <a:pt x="2" y="4"/>
                    </a:lnTo>
                    <a:lnTo>
                      <a:pt x="3" y="4"/>
                    </a:lnTo>
                    <a:lnTo>
                      <a:pt x="4" y="5"/>
                    </a:lnTo>
                    <a:lnTo>
                      <a:pt x="5" y="4"/>
                    </a:lnTo>
                    <a:lnTo>
                      <a:pt x="3" y="3"/>
                    </a:lnTo>
                    <a:lnTo>
                      <a:pt x="3" y="1"/>
                    </a:lnTo>
                    <a:lnTo>
                      <a:pt x="4" y="1"/>
                    </a:lnTo>
                    <a:lnTo>
                      <a:pt x="5" y="2"/>
                    </a:lnTo>
                    <a:lnTo>
                      <a:pt x="6" y="1"/>
                    </a:lnTo>
                    <a:lnTo>
                      <a:pt x="2" y="0"/>
                    </a:lnTo>
                    <a:lnTo>
                      <a:pt x="2" y="1"/>
                    </a:lnTo>
                    <a:lnTo>
                      <a:pt x="1" y="5"/>
                    </a:lnTo>
                    <a:lnTo>
                      <a:pt x="0" y="6"/>
                    </a:lnTo>
                    <a:lnTo>
                      <a:pt x="4" y="7"/>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106" name="Freeform 202"/>
              <p:cNvSpPr>
                <a:spLocks noChangeAspect="1"/>
              </p:cNvSpPr>
              <p:nvPr/>
            </p:nvSpPr>
            <p:spPr bwMode="auto">
              <a:xfrm>
                <a:off x="2037" y="2905"/>
                <a:ext cx="5" cy="7"/>
              </a:xfrm>
              <a:custGeom>
                <a:avLst/>
                <a:gdLst>
                  <a:gd name="T0" fmla="*/ 3 w 5"/>
                  <a:gd name="T1" fmla="*/ 7 h 7"/>
                  <a:gd name="T2" fmla="*/ 4 w 5"/>
                  <a:gd name="T3" fmla="*/ 6 h 7"/>
                  <a:gd name="T4" fmla="*/ 2 w 5"/>
                  <a:gd name="T5" fmla="*/ 6 h 7"/>
                  <a:gd name="T6" fmla="*/ 1 w 5"/>
                  <a:gd name="T7" fmla="*/ 5 h 7"/>
                  <a:gd name="T8" fmla="*/ 2 w 5"/>
                  <a:gd name="T9" fmla="*/ 3 h 7"/>
                  <a:gd name="T10" fmla="*/ 2 w 5"/>
                  <a:gd name="T11" fmla="*/ 4 h 7"/>
                  <a:gd name="T12" fmla="*/ 3 w 5"/>
                  <a:gd name="T13" fmla="*/ 4 h 7"/>
                  <a:gd name="T14" fmla="*/ 4 w 5"/>
                  <a:gd name="T15" fmla="*/ 3 h 7"/>
                  <a:gd name="T16" fmla="*/ 2 w 5"/>
                  <a:gd name="T17" fmla="*/ 3 h 7"/>
                  <a:gd name="T18" fmla="*/ 3 w 5"/>
                  <a:gd name="T19" fmla="*/ 1 h 7"/>
                  <a:gd name="T20" fmla="*/ 4 w 5"/>
                  <a:gd name="T21" fmla="*/ 1 h 7"/>
                  <a:gd name="T22" fmla="*/ 5 w 5"/>
                  <a:gd name="T23" fmla="*/ 0 h 7"/>
                  <a:gd name="T24" fmla="*/ 1 w 5"/>
                  <a:gd name="T25" fmla="*/ 0 h 7"/>
                  <a:gd name="T26" fmla="*/ 1 w 5"/>
                  <a:gd name="T27" fmla="*/ 1 h 7"/>
                  <a:gd name="T28" fmla="*/ 0 w 5"/>
                  <a:gd name="T29" fmla="*/ 5 h 7"/>
                  <a:gd name="T30" fmla="*/ 0 w 5"/>
                  <a:gd name="T31" fmla="*/ 6 h 7"/>
                  <a:gd name="T32" fmla="*/ 3 w 5"/>
                  <a:gd name="T33" fmla="*/ 7 h 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 h="7">
                    <a:moveTo>
                      <a:pt x="3" y="7"/>
                    </a:moveTo>
                    <a:lnTo>
                      <a:pt x="4" y="6"/>
                    </a:lnTo>
                    <a:lnTo>
                      <a:pt x="2" y="6"/>
                    </a:lnTo>
                    <a:lnTo>
                      <a:pt x="1" y="5"/>
                    </a:lnTo>
                    <a:lnTo>
                      <a:pt x="2" y="3"/>
                    </a:lnTo>
                    <a:lnTo>
                      <a:pt x="2" y="4"/>
                    </a:lnTo>
                    <a:lnTo>
                      <a:pt x="3" y="4"/>
                    </a:lnTo>
                    <a:lnTo>
                      <a:pt x="4" y="3"/>
                    </a:lnTo>
                    <a:lnTo>
                      <a:pt x="2" y="3"/>
                    </a:lnTo>
                    <a:lnTo>
                      <a:pt x="3" y="1"/>
                    </a:lnTo>
                    <a:lnTo>
                      <a:pt x="4" y="1"/>
                    </a:lnTo>
                    <a:lnTo>
                      <a:pt x="5" y="0"/>
                    </a:lnTo>
                    <a:lnTo>
                      <a:pt x="1" y="0"/>
                    </a:lnTo>
                    <a:lnTo>
                      <a:pt x="1" y="1"/>
                    </a:lnTo>
                    <a:lnTo>
                      <a:pt x="0" y="5"/>
                    </a:lnTo>
                    <a:lnTo>
                      <a:pt x="0" y="6"/>
                    </a:lnTo>
                    <a:lnTo>
                      <a:pt x="3" y="7"/>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107" name="Freeform 203"/>
              <p:cNvSpPr>
                <a:spLocks noChangeAspect="1"/>
              </p:cNvSpPr>
              <p:nvPr/>
            </p:nvSpPr>
            <p:spPr bwMode="auto">
              <a:xfrm>
                <a:off x="2037" y="2905"/>
                <a:ext cx="5" cy="7"/>
              </a:xfrm>
              <a:custGeom>
                <a:avLst/>
                <a:gdLst>
                  <a:gd name="T0" fmla="*/ 3 w 5"/>
                  <a:gd name="T1" fmla="*/ 7 h 7"/>
                  <a:gd name="T2" fmla="*/ 4 w 5"/>
                  <a:gd name="T3" fmla="*/ 6 h 7"/>
                  <a:gd name="T4" fmla="*/ 2 w 5"/>
                  <a:gd name="T5" fmla="*/ 6 h 7"/>
                  <a:gd name="T6" fmla="*/ 1 w 5"/>
                  <a:gd name="T7" fmla="*/ 5 h 7"/>
                  <a:gd name="T8" fmla="*/ 2 w 5"/>
                  <a:gd name="T9" fmla="*/ 3 h 7"/>
                  <a:gd name="T10" fmla="*/ 2 w 5"/>
                  <a:gd name="T11" fmla="*/ 4 h 7"/>
                  <a:gd name="T12" fmla="*/ 3 w 5"/>
                  <a:gd name="T13" fmla="*/ 4 h 7"/>
                  <a:gd name="T14" fmla="*/ 4 w 5"/>
                  <a:gd name="T15" fmla="*/ 3 h 7"/>
                  <a:gd name="T16" fmla="*/ 2 w 5"/>
                  <a:gd name="T17" fmla="*/ 3 h 7"/>
                  <a:gd name="T18" fmla="*/ 3 w 5"/>
                  <a:gd name="T19" fmla="*/ 1 h 7"/>
                  <a:gd name="T20" fmla="*/ 4 w 5"/>
                  <a:gd name="T21" fmla="*/ 1 h 7"/>
                  <a:gd name="T22" fmla="*/ 5 w 5"/>
                  <a:gd name="T23" fmla="*/ 0 h 7"/>
                  <a:gd name="T24" fmla="*/ 1 w 5"/>
                  <a:gd name="T25" fmla="*/ 0 h 7"/>
                  <a:gd name="T26" fmla="*/ 1 w 5"/>
                  <a:gd name="T27" fmla="*/ 1 h 7"/>
                  <a:gd name="T28" fmla="*/ 0 w 5"/>
                  <a:gd name="T29" fmla="*/ 5 h 7"/>
                  <a:gd name="T30" fmla="*/ 0 w 5"/>
                  <a:gd name="T31" fmla="*/ 6 h 7"/>
                  <a:gd name="T32" fmla="*/ 3 w 5"/>
                  <a:gd name="T33" fmla="*/ 7 h 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 h="7">
                    <a:moveTo>
                      <a:pt x="3" y="7"/>
                    </a:moveTo>
                    <a:lnTo>
                      <a:pt x="4" y="6"/>
                    </a:lnTo>
                    <a:lnTo>
                      <a:pt x="2" y="6"/>
                    </a:lnTo>
                    <a:lnTo>
                      <a:pt x="1" y="5"/>
                    </a:lnTo>
                    <a:lnTo>
                      <a:pt x="2" y="3"/>
                    </a:lnTo>
                    <a:lnTo>
                      <a:pt x="2" y="4"/>
                    </a:lnTo>
                    <a:lnTo>
                      <a:pt x="3" y="4"/>
                    </a:lnTo>
                    <a:lnTo>
                      <a:pt x="4" y="3"/>
                    </a:lnTo>
                    <a:lnTo>
                      <a:pt x="2" y="3"/>
                    </a:lnTo>
                    <a:lnTo>
                      <a:pt x="3" y="1"/>
                    </a:lnTo>
                    <a:lnTo>
                      <a:pt x="4" y="1"/>
                    </a:lnTo>
                    <a:lnTo>
                      <a:pt x="5" y="0"/>
                    </a:lnTo>
                    <a:lnTo>
                      <a:pt x="1" y="0"/>
                    </a:lnTo>
                    <a:lnTo>
                      <a:pt x="1" y="1"/>
                    </a:lnTo>
                    <a:lnTo>
                      <a:pt x="0" y="5"/>
                    </a:lnTo>
                    <a:lnTo>
                      <a:pt x="0" y="6"/>
                    </a:lnTo>
                    <a:lnTo>
                      <a:pt x="3" y="7"/>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108" name="Freeform 204"/>
              <p:cNvSpPr>
                <a:spLocks noChangeAspect="1"/>
              </p:cNvSpPr>
              <p:nvPr/>
            </p:nvSpPr>
            <p:spPr bwMode="auto">
              <a:xfrm>
                <a:off x="2042" y="2906"/>
                <a:ext cx="7" cy="7"/>
              </a:xfrm>
              <a:custGeom>
                <a:avLst/>
                <a:gdLst>
                  <a:gd name="T0" fmla="*/ 2 w 7"/>
                  <a:gd name="T1" fmla="*/ 7 h 7"/>
                  <a:gd name="T2" fmla="*/ 2 w 7"/>
                  <a:gd name="T3" fmla="*/ 5 h 7"/>
                  <a:gd name="T4" fmla="*/ 2 w 7"/>
                  <a:gd name="T5" fmla="*/ 4 h 7"/>
                  <a:gd name="T6" fmla="*/ 4 w 7"/>
                  <a:gd name="T7" fmla="*/ 7 h 7"/>
                  <a:gd name="T8" fmla="*/ 6 w 7"/>
                  <a:gd name="T9" fmla="*/ 7 h 7"/>
                  <a:gd name="T10" fmla="*/ 4 w 7"/>
                  <a:gd name="T11" fmla="*/ 3 h 7"/>
                  <a:gd name="T12" fmla="*/ 6 w 7"/>
                  <a:gd name="T13" fmla="*/ 1 h 7"/>
                  <a:gd name="T14" fmla="*/ 7 w 7"/>
                  <a:gd name="T15" fmla="*/ 1 h 7"/>
                  <a:gd name="T16" fmla="*/ 5 w 7"/>
                  <a:gd name="T17" fmla="*/ 1 h 7"/>
                  <a:gd name="T18" fmla="*/ 2 w 7"/>
                  <a:gd name="T19" fmla="*/ 3 h 7"/>
                  <a:gd name="T20" fmla="*/ 3 w 7"/>
                  <a:gd name="T21" fmla="*/ 1 h 7"/>
                  <a:gd name="T22" fmla="*/ 3 w 7"/>
                  <a:gd name="T23" fmla="*/ 0 h 7"/>
                  <a:gd name="T24" fmla="*/ 2 w 7"/>
                  <a:gd name="T25" fmla="*/ 0 h 7"/>
                  <a:gd name="T26" fmla="*/ 2 w 7"/>
                  <a:gd name="T27" fmla="*/ 1 h 7"/>
                  <a:gd name="T28" fmla="*/ 1 w 7"/>
                  <a:gd name="T29" fmla="*/ 5 h 7"/>
                  <a:gd name="T30" fmla="*/ 0 w 7"/>
                  <a:gd name="T31" fmla="*/ 6 h 7"/>
                  <a:gd name="T32" fmla="*/ 2 w 7"/>
                  <a:gd name="T33" fmla="*/ 7 h 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7" h="7">
                    <a:moveTo>
                      <a:pt x="2" y="7"/>
                    </a:moveTo>
                    <a:lnTo>
                      <a:pt x="2" y="5"/>
                    </a:lnTo>
                    <a:lnTo>
                      <a:pt x="2" y="4"/>
                    </a:lnTo>
                    <a:lnTo>
                      <a:pt x="4" y="7"/>
                    </a:lnTo>
                    <a:lnTo>
                      <a:pt x="6" y="7"/>
                    </a:lnTo>
                    <a:lnTo>
                      <a:pt x="4" y="3"/>
                    </a:lnTo>
                    <a:lnTo>
                      <a:pt x="6" y="1"/>
                    </a:lnTo>
                    <a:lnTo>
                      <a:pt x="7" y="1"/>
                    </a:lnTo>
                    <a:lnTo>
                      <a:pt x="5" y="1"/>
                    </a:lnTo>
                    <a:lnTo>
                      <a:pt x="2" y="3"/>
                    </a:lnTo>
                    <a:lnTo>
                      <a:pt x="3" y="1"/>
                    </a:lnTo>
                    <a:lnTo>
                      <a:pt x="3" y="0"/>
                    </a:lnTo>
                    <a:lnTo>
                      <a:pt x="2" y="0"/>
                    </a:lnTo>
                    <a:lnTo>
                      <a:pt x="2" y="1"/>
                    </a:lnTo>
                    <a:lnTo>
                      <a:pt x="1" y="5"/>
                    </a:lnTo>
                    <a:lnTo>
                      <a:pt x="0" y="6"/>
                    </a:lnTo>
                    <a:lnTo>
                      <a:pt x="2" y="7"/>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109" name="Freeform 205"/>
              <p:cNvSpPr>
                <a:spLocks noChangeAspect="1"/>
              </p:cNvSpPr>
              <p:nvPr/>
            </p:nvSpPr>
            <p:spPr bwMode="auto">
              <a:xfrm>
                <a:off x="2042" y="2906"/>
                <a:ext cx="7" cy="7"/>
              </a:xfrm>
              <a:custGeom>
                <a:avLst/>
                <a:gdLst>
                  <a:gd name="T0" fmla="*/ 2 w 7"/>
                  <a:gd name="T1" fmla="*/ 7 h 7"/>
                  <a:gd name="T2" fmla="*/ 2 w 7"/>
                  <a:gd name="T3" fmla="*/ 5 h 7"/>
                  <a:gd name="T4" fmla="*/ 2 w 7"/>
                  <a:gd name="T5" fmla="*/ 4 h 7"/>
                  <a:gd name="T6" fmla="*/ 4 w 7"/>
                  <a:gd name="T7" fmla="*/ 7 h 7"/>
                  <a:gd name="T8" fmla="*/ 6 w 7"/>
                  <a:gd name="T9" fmla="*/ 7 h 7"/>
                  <a:gd name="T10" fmla="*/ 4 w 7"/>
                  <a:gd name="T11" fmla="*/ 3 h 7"/>
                  <a:gd name="T12" fmla="*/ 6 w 7"/>
                  <a:gd name="T13" fmla="*/ 1 h 7"/>
                  <a:gd name="T14" fmla="*/ 7 w 7"/>
                  <a:gd name="T15" fmla="*/ 1 h 7"/>
                  <a:gd name="T16" fmla="*/ 5 w 7"/>
                  <a:gd name="T17" fmla="*/ 1 h 7"/>
                  <a:gd name="T18" fmla="*/ 2 w 7"/>
                  <a:gd name="T19" fmla="*/ 3 h 7"/>
                  <a:gd name="T20" fmla="*/ 3 w 7"/>
                  <a:gd name="T21" fmla="*/ 1 h 7"/>
                  <a:gd name="T22" fmla="*/ 3 w 7"/>
                  <a:gd name="T23" fmla="*/ 0 h 7"/>
                  <a:gd name="T24" fmla="*/ 2 w 7"/>
                  <a:gd name="T25" fmla="*/ 0 h 7"/>
                  <a:gd name="T26" fmla="*/ 2 w 7"/>
                  <a:gd name="T27" fmla="*/ 1 h 7"/>
                  <a:gd name="T28" fmla="*/ 1 w 7"/>
                  <a:gd name="T29" fmla="*/ 5 h 7"/>
                  <a:gd name="T30" fmla="*/ 0 w 7"/>
                  <a:gd name="T31" fmla="*/ 6 h 7"/>
                  <a:gd name="T32" fmla="*/ 2 w 7"/>
                  <a:gd name="T33" fmla="*/ 7 h 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7" h="7">
                    <a:moveTo>
                      <a:pt x="2" y="7"/>
                    </a:moveTo>
                    <a:lnTo>
                      <a:pt x="2" y="5"/>
                    </a:lnTo>
                    <a:lnTo>
                      <a:pt x="2" y="4"/>
                    </a:lnTo>
                    <a:lnTo>
                      <a:pt x="4" y="7"/>
                    </a:lnTo>
                    <a:lnTo>
                      <a:pt x="6" y="7"/>
                    </a:lnTo>
                    <a:lnTo>
                      <a:pt x="4" y="3"/>
                    </a:lnTo>
                    <a:lnTo>
                      <a:pt x="6" y="1"/>
                    </a:lnTo>
                    <a:lnTo>
                      <a:pt x="7" y="1"/>
                    </a:lnTo>
                    <a:lnTo>
                      <a:pt x="5" y="1"/>
                    </a:lnTo>
                    <a:lnTo>
                      <a:pt x="2" y="3"/>
                    </a:lnTo>
                    <a:lnTo>
                      <a:pt x="3" y="1"/>
                    </a:lnTo>
                    <a:lnTo>
                      <a:pt x="3" y="0"/>
                    </a:lnTo>
                    <a:lnTo>
                      <a:pt x="2" y="0"/>
                    </a:lnTo>
                    <a:lnTo>
                      <a:pt x="2" y="1"/>
                    </a:lnTo>
                    <a:lnTo>
                      <a:pt x="1" y="5"/>
                    </a:lnTo>
                    <a:lnTo>
                      <a:pt x="0" y="6"/>
                    </a:lnTo>
                    <a:lnTo>
                      <a:pt x="2" y="7"/>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110" name="Freeform 206"/>
              <p:cNvSpPr>
                <a:spLocks noChangeAspect="1"/>
              </p:cNvSpPr>
              <p:nvPr/>
            </p:nvSpPr>
            <p:spPr bwMode="auto">
              <a:xfrm>
                <a:off x="2064" y="2906"/>
                <a:ext cx="9" cy="7"/>
              </a:xfrm>
              <a:custGeom>
                <a:avLst/>
                <a:gdLst>
                  <a:gd name="T0" fmla="*/ 4 w 9"/>
                  <a:gd name="T1" fmla="*/ 7 h 7"/>
                  <a:gd name="T2" fmla="*/ 5 w 9"/>
                  <a:gd name="T3" fmla="*/ 7 h 7"/>
                  <a:gd name="T4" fmla="*/ 5 w 9"/>
                  <a:gd name="T5" fmla="*/ 4 h 7"/>
                  <a:gd name="T6" fmla="*/ 6 w 9"/>
                  <a:gd name="T7" fmla="*/ 7 h 7"/>
                  <a:gd name="T8" fmla="*/ 8 w 9"/>
                  <a:gd name="T9" fmla="*/ 6 h 7"/>
                  <a:gd name="T10" fmla="*/ 8 w 9"/>
                  <a:gd name="T11" fmla="*/ 3 h 7"/>
                  <a:gd name="T12" fmla="*/ 8 w 9"/>
                  <a:gd name="T13" fmla="*/ 1 h 7"/>
                  <a:gd name="T14" fmla="*/ 9 w 9"/>
                  <a:gd name="T15" fmla="*/ 0 h 7"/>
                  <a:gd name="T16" fmla="*/ 7 w 9"/>
                  <a:gd name="T17" fmla="*/ 0 h 7"/>
                  <a:gd name="T18" fmla="*/ 7 w 9"/>
                  <a:gd name="T19" fmla="*/ 1 h 7"/>
                  <a:gd name="T20" fmla="*/ 7 w 9"/>
                  <a:gd name="T21" fmla="*/ 5 h 7"/>
                  <a:gd name="T22" fmla="*/ 5 w 9"/>
                  <a:gd name="T23" fmla="*/ 1 h 7"/>
                  <a:gd name="T24" fmla="*/ 5 w 9"/>
                  <a:gd name="T25" fmla="*/ 0 h 7"/>
                  <a:gd name="T26" fmla="*/ 3 w 9"/>
                  <a:gd name="T27" fmla="*/ 1 h 7"/>
                  <a:gd name="T28" fmla="*/ 4 w 9"/>
                  <a:gd name="T29" fmla="*/ 2 h 7"/>
                  <a:gd name="T30" fmla="*/ 4 w 9"/>
                  <a:gd name="T31" fmla="*/ 5 h 7"/>
                  <a:gd name="T32" fmla="*/ 2 w 9"/>
                  <a:gd name="T33" fmla="*/ 2 h 7"/>
                  <a:gd name="T34" fmla="*/ 2 w 9"/>
                  <a:gd name="T35" fmla="*/ 1 h 7"/>
                  <a:gd name="T36" fmla="*/ 0 w 9"/>
                  <a:gd name="T37" fmla="*/ 1 h 7"/>
                  <a:gd name="T38" fmla="*/ 1 w 9"/>
                  <a:gd name="T39" fmla="*/ 2 h 7"/>
                  <a:gd name="T40" fmla="*/ 4 w 9"/>
                  <a:gd name="T41" fmla="*/ 7 h 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9" h="7">
                    <a:moveTo>
                      <a:pt x="4" y="7"/>
                    </a:moveTo>
                    <a:lnTo>
                      <a:pt x="5" y="7"/>
                    </a:lnTo>
                    <a:lnTo>
                      <a:pt x="5" y="4"/>
                    </a:lnTo>
                    <a:lnTo>
                      <a:pt x="6" y="7"/>
                    </a:lnTo>
                    <a:lnTo>
                      <a:pt x="8" y="6"/>
                    </a:lnTo>
                    <a:lnTo>
                      <a:pt x="8" y="3"/>
                    </a:lnTo>
                    <a:lnTo>
                      <a:pt x="8" y="1"/>
                    </a:lnTo>
                    <a:lnTo>
                      <a:pt x="9" y="0"/>
                    </a:lnTo>
                    <a:lnTo>
                      <a:pt x="7" y="0"/>
                    </a:lnTo>
                    <a:lnTo>
                      <a:pt x="7" y="1"/>
                    </a:lnTo>
                    <a:lnTo>
                      <a:pt x="7" y="5"/>
                    </a:lnTo>
                    <a:lnTo>
                      <a:pt x="5" y="1"/>
                    </a:lnTo>
                    <a:lnTo>
                      <a:pt x="5" y="0"/>
                    </a:lnTo>
                    <a:lnTo>
                      <a:pt x="3" y="1"/>
                    </a:lnTo>
                    <a:lnTo>
                      <a:pt x="4" y="2"/>
                    </a:lnTo>
                    <a:lnTo>
                      <a:pt x="4" y="5"/>
                    </a:lnTo>
                    <a:lnTo>
                      <a:pt x="2" y="2"/>
                    </a:lnTo>
                    <a:lnTo>
                      <a:pt x="2" y="1"/>
                    </a:lnTo>
                    <a:lnTo>
                      <a:pt x="0" y="1"/>
                    </a:lnTo>
                    <a:lnTo>
                      <a:pt x="1" y="2"/>
                    </a:lnTo>
                    <a:lnTo>
                      <a:pt x="4" y="7"/>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111" name="Freeform 207"/>
              <p:cNvSpPr>
                <a:spLocks noChangeAspect="1"/>
              </p:cNvSpPr>
              <p:nvPr/>
            </p:nvSpPr>
            <p:spPr bwMode="auto">
              <a:xfrm>
                <a:off x="2064" y="2906"/>
                <a:ext cx="9" cy="7"/>
              </a:xfrm>
              <a:custGeom>
                <a:avLst/>
                <a:gdLst>
                  <a:gd name="T0" fmla="*/ 4 w 9"/>
                  <a:gd name="T1" fmla="*/ 7 h 7"/>
                  <a:gd name="T2" fmla="*/ 5 w 9"/>
                  <a:gd name="T3" fmla="*/ 7 h 7"/>
                  <a:gd name="T4" fmla="*/ 5 w 9"/>
                  <a:gd name="T5" fmla="*/ 4 h 7"/>
                  <a:gd name="T6" fmla="*/ 6 w 9"/>
                  <a:gd name="T7" fmla="*/ 7 h 7"/>
                  <a:gd name="T8" fmla="*/ 8 w 9"/>
                  <a:gd name="T9" fmla="*/ 6 h 7"/>
                  <a:gd name="T10" fmla="*/ 8 w 9"/>
                  <a:gd name="T11" fmla="*/ 3 h 7"/>
                  <a:gd name="T12" fmla="*/ 8 w 9"/>
                  <a:gd name="T13" fmla="*/ 1 h 7"/>
                  <a:gd name="T14" fmla="*/ 9 w 9"/>
                  <a:gd name="T15" fmla="*/ 0 h 7"/>
                  <a:gd name="T16" fmla="*/ 7 w 9"/>
                  <a:gd name="T17" fmla="*/ 0 h 7"/>
                  <a:gd name="T18" fmla="*/ 7 w 9"/>
                  <a:gd name="T19" fmla="*/ 1 h 7"/>
                  <a:gd name="T20" fmla="*/ 7 w 9"/>
                  <a:gd name="T21" fmla="*/ 5 h 7"/>
                  <a:gd name="T22" fmla="*/ 5 w 9"/>
                  <a:gd name="T23" fmla="*/ 1 h 7"/>
                  <a:gd name="T24" fmla="*/ 5 w 9"/>
                  <a:gd name="T25" fmla="*/ 0 h 7"/>
                  <a:gd name="T26" fmla="*/ 3 w 9"/>
                  <a:gd name="T27" fmla="*/ 1 h 7"/>
                  <a:gd name="T28" fmla="*/ 4 w 9"/>
                  <a:gd name="T29" fmla="*/ 2 h 7"/>
                  <a:gd name="T30" fmla="*/ 4 w 9"/>
                  <a:gd name="T31" fmla="*/ 5 h 7"/>
                  <a:gd name="T32" fmla="*/ 2 w 9"/>
                  <a:gd name="T33" fmla="*/ 2 h 7"/>
                  <a:gd name="T34" fmla="*/ 2 w 9"/>
                  <a:gd name="T35" fmla="*/ 1 h 7"/>
                  <a:gd name="T36" fmla="*/ 0 w 9"/>
                  <a:gd name="T37" fmla="*/ 1 h 7"/>
                  <a:gd name="T38" fmla="*/ 1 w 9"/>
                  <a:gd name="T39" fmla="*/ 2 h 7"/>
                  <a:gd name="T40" fmla="*/ 4 w 9"/>
                  <a:gd name="T41" fmla="*/ 7 h 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9" h="7">
                    <a:moveTo>
                      <a:pt x="4" y="7"/>
                    </a:moveTo>
                    <a:lnTo>
                      <a:pt x="5" y="7"/>
                    </a:lnTo>
                    <a:lnTo>
                      <a:pt x="5" y="4"/>
                    </a:lnTo>
                    <a:lnTo>
                      <a:pt x="6" y="7"/>
                    </a:lnTo>
                    <a:lnTo>
                      <a:pt x="8" y="6"/>
                    </a:lnTo>
                    <a:lnTo>
                      <a:pt x="8" y="3"/>
                    </a:lnTo>
                    <a:lnTo>
                      <a:pt x="8" y="1"/>
                    </a:lnTo>
                    <a:lnTo>
                      <a:pt x="9" y="0"/>
                    </a:lnTo>
                    <a:lnTo>
                      <a:pt x="7" y="0"/>
                    </a:lnTo>
                    <a:lnTo>
                      <a:pt x="7" y="1"/>
                    </a:lnTo>
                    <a:lnTo>
                      <a:pt x="7" y="5"/>
                    </a:lnTo>
                    <a:lnTo>
                      <a:pt x="5" y="1"/>
                    </a:lnTo>
                    <a:lnTo>
                      <a:pt x="5" y="0"/>
                    </a:lnTo>
                    <a:lnTo>
                      <a:pt x="3" y="1"/>
                    </a:lnTo>
                    <a:lnTo>
                      <a:pt x="4" y="2"/>
                    </a:lnTo>
                    <a:lnTo>
                      <a:pt x="4" y="5"/>
                    </a:lnTo>
                    <a:lnTo>
                      <a:pt x="2" y="2"/>
                    </a:lnTo>
                    <a:lnTo>
                      <a:pt x="2" y="1"/>
                    </a:lnTo>
                    <a:lnTo>
                      <a:pt x="0" y="1"/>
                    </a:lnTo>
                    <a:lnTo>
                      <a:pt x="1" y="2"/>
                    </a:lnTo>
                    <a:lnTo>
                      <a:pt x="4" y="7"/>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112" name="Freeform 208"/>
              <p:cNvSpPr>
                <a:spLocks noChangeAspect="1"/>
              </p:cNvSpPr>
              <p:nvPr/>
            </p:nvSpPr>
            <p:spPr bwMode="auto">
              <a:xfrm>
                <a:off x="2074" y="2905"/>
                <a:ext cx="3" cy="7"/>
              </a:xfrm>
              <a:custGeom>
                <a:avLst/>
                <a:gdLst>
                  <a:gd name="T0" fmla="*/ 3 w 3"/>
                  <a:gd name="T1" fmla="*/ 6 h 7"/>
                  <a:gd name="T2" fmla="*/ 2 w 3"/>
                  <a:gd name="T3" fmla="*/ 5 h 7"/>
                  <a:gd name="T4" fmla="*/ 1 w 3"/>
                  <a:gd name="T5" fmla="*/ 1 h 7"/>
                  <a:gd name="T6" fmla="*/ 1 w 3"/>
                  <a:gd name="T7" fmla="*/ 0 h 7"/>
                  <a:gd name="T8" fmla="*/ 0 w 3"/>
                  <a:gd name="T9" fmla="*/ 0 h 7"/>
                  <a:gd name="T10" fmla="*/ 0 w 3"/>
                  <a:gd name="T11" fmla="*/ 1 h 7"/>
                  <a:gd name="T12" fmla="*/ 1 w 3"/>
                  <a:gd name="T13" fmla="*/ 6 h 7"/>
                  <a:gd name="T14" fmla="*/ 1 w 3"/>
                  <a:gd name="T15" fmla="*/ 7 h 7"/>
                  <a:gd name="T16" fmla="*/ 3 w 3"/>
                  <a:gd name="T17" fmla="*/ 6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 h="7">
                    <a:moveTo>
                      <a:pt x="3" y="6"/>
                    </a:moveTo>
                    <a:lnTo>
                      <a:pt x="2" y="5"/>
                    </a:lnTo>
                    <a:lnTo>
                      <a:pt x="1" y="1"/>
                    </a:lnTo>
                    <a:lnTo>
                      <a:pt x="1" y="0"/>
                    </a:lnTo>
                    <a:lnTo>
                      <a:pt x="0" y="0"/>
                    </a:lnTo>
                    <a:lnTo>
                      <a:pt x="0" y="1"/>
                    </a:lnTo>
                    <a:lnTo>
                      <a:pt x="1" y="6"/>
                    </a:lnTo>
                    <a:lnTo>
                      <a:pt x="1" y="7"/>
                    </a:lnTo>
                    <a:lnTo>
                      <a:pt x="3" y="6"/>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113" name="Freeform 209"/>
              <p:cNvSpPr>
                <a:spLocks noChangeAspect="1"/>
              </p:cNvSpPr>
              <p:nvPr/>
            </p:nvSpPr>
            <p:spPr bwMode="auto">
              <a:xfrm>
                <a:off x="2074" y="2905"/>
                <a:ext cx="3" cy="7"/>
              </a:xfrm>
              <a:custGeom>
                <a:avLst/>
                <a:gdLst>
                  <a:gd name="T0" fmla="*/ 3 w 3"/>
                  <a:gd name="T1" fmla="*/ 6 h 7"/>
                  <a:gd name="T2" fmla="*/ 2 w 3"/>
                  <a:gd name="T3" fmla="*/ 5 h 7"/>
                  <a:gd name="T4" fmla="*/ 1 w 3"/>
                  <a:gd name="T5" fmla="*/ 1 h 7"/>
                  <a:gd name="T6" fmla="*/ 1 w 3"/>
                  <a:gd name="T7" fmla="*/ 0 h 7"/>
                  <a:gd name="T8" fmla="*/ 0 w 3"/>
                  <a:gd name="T9" fmla="*/ 0 h 7"/>
                  <a:gd name="T10" fmla="*/ 0 w 3"/>
                  <a:gd name="T11" fmla="*/ 1 h 7"/>
                  <a:gd name="T12" fmla="*/ 1 w 3"/>
                  <a:gd name="T13" fmla="*/ 6 h 7"/>
                  <a:gd name="T14" fmla="*/ 1 w 3"/>
                  <a:gd name="T15" fmla="*/ 7 h 7"/>
                  <a:gd name="T16" fmla="*/ 3 w 3"/>
                  <a:gd name="T17" fmla="*/ 6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 h="7">
                    <a:moveTo>
                      <a:pt x="3" y="6"/>
                    </a:moveTo>
                    <a:lnTo>
                      <a:pt x="2" y="5"/>
                    </a:lnTo>
                    <a:lnTo>
                      <a:pt x="1" y="1"/>
                    </a:lnTo>
                    <a:lnTo>
                      <a:pt x="1" y="0"/>
                    </a:lnTo>
                    <a:lnTo>
                      <a:pt x="0" y="0"/>
                    </a:lnTo>
                    <a:lnTo>
                      <a:pt x="0" y="1"/>
                    </a:lnTo>
                    <a:lnTo>
                      <a:pt x="1" y="6"/>
                    </a:lnTo>
                    <a:lnTo>
                      <a:pt x="1" y="7"/>
                    </a:lnTo>
                    <a:lnTo>
                      <a:pt x="3" y="6"/>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114" name="Freeform 210"/>
              <p:cNvSpPr>
                <a:spLocks noChangeAspect="1"/>
              </p:cNvSpPr>
              <p:nvPr/>
            </p:nvSpPr>
            <p:spPr bwMode="auto">
              <a:xfrm>
                <a:off x="2077" y="2904"/>
                <a:ext cx="5" cy="7"/>
              </a:xfrm>
              <a:custGeom>
                <a:avLst/>
                <a:gdLst>
                  <a:gd name="T0" fmla="*/ 2 w 5"/>
                  <a:gd name="T1" fmla="*/ 7 h 7"/>
                  <a:gd name="T2" fmla="*/ 3 w 5"/>
                  <a:gd name="T3" fmla="*/ 6 h 7"/>
                  <a:gd name="T4" fmla="*/ 4 w 5"/>
                  <a:gd name="T5" fmla="*/ 5 h 7"/>
                  <a:gd name="T6" fmla="*/ 5 w 5"/>
                  <a:gd name="T7" fmla="*/ 4 h 7"/>
                  <a:gd name="T8" fmla="*/ 4 w 5"/>
                  <a:gd name="T9" fmla="*/ 3 h 7"/>
                  <a:gd name="T10" fmla="*/ 3 w 5"/>
                  <a:gd name="T11" fmla="*/ 3 h 7"/>
                  <a:gd name="T12" fmla="*/ 2 w 5"/>
                  <a:gd name="T13" fmla="*/ 2 h 7"/>
                  <a:gd name="T14" fmla="*/ 1 w 5"/>
                  <a:gd name="T15" fmla="*/ 2 h 7"/>
                  <a:gd name="T16" fmla="*/ 1 w 5"/>
                  <a:gd name="T17" fmla="*/ 1 h 7"/>
                  <a:gd name="T18" fmla="*/ 2 w 5"/>
                  <a:gd name="T19" fmla="*/ 1 h 7"/>
                  <a:gd name="T20" fmla="*/ 3 w 5"/>
                  <a:gd name="T21" fmla="*/ 1 h 7"/>
                  <a:gd name="T22" fmla="*/ 3 w 5"/>
                  <a:gd name="T23" fmla="*/ 0 h 7"/>
                  <a:gd name="T24" fmla="*/ 2 w 5"/>
                  <a:gd name="T25" fmla="*/ 0 h 7"/>
                  <a:gd name="T26" fmla="*/ 0 w 5"/>
                  <a:gd name="T27" fmla="*/ 1 h 7"/>
                  <a:gd name="T28" fmla="*/ 0 w 5"/>
                  <a:gd name="T29" fmla="*/ 2 h 7"/>
                  <a:gd name="T30" fmla="*/ 1 w 5"/>
                  <a:gd name="T31" fmla="*/ 3 h 7"/>
                  <a:gd name="T32" fmla="*/ 2 w 5"/>
                  <a:gd name="T33" fmla="*/ 4 h 7"/>
                  <a:gd name="T34" fmla="*/ 3 w 5"/>
                  <a:gd name="T35" fmla="*/ 4 h 7"/>
                  <a:gd name="T36" fmla="*/ 4 w 5"/>
                  <a:gd name="T37" fmla="*/ 4 h 7"/>
                  <a:gd name="T38" fmla="*/ 4 w 5"/>
                  <a:gd name="T39" fmla="*/ 5 h 7"/>
                  <a:gd name="T40" fmla="*/ 3 w 5"/>
                  <a:gd name="T41" fmla="*/ 6 h 7"/>
                  <a:gd name="T42" fmla="*/ 2 w 5"/>
                  <a:gd name="T43" fmla="*/ 6 h 7"/>
                  <a:gd name="T44" fmla="*/ 1 w 5"/>
                  <a:gd name="T45" fmla="*/ 6 h 7"/>
                  <a:gd name="T46" fmla="*/ 2 w 5"/>
                  <a:gd name="T47" fmla="*/ 7 h 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5" h="7">
                    <a:moveTo>
                      <a:pt x="2" y="7"/>
                    </a:moveTo>
                    <a:lnTo>
                      <a:pt x="3" y="6"/>
                    </a:lnTo>
                    <a:lnTo>
                      <a:pt x="4" y="5"/>
                    </a:lnTo>
                    <a:lnTo>
                      <a:pt x="5" y="4"/>
                    </a:lnTo>
                    <a:lnTo>
                      <a:pt x="4" y="3"/>
                    </a:lnTo>
                    <a:lnTo>
                      <a:pt x="3" y="3"/>
                    </a:lnTo>
                    <a:lnTo>
                      <a:pt x="2" y="2"/>
                    </a:lnTo>
                    <a:lnTo>
                      <a:pt x="1" y="2"/>
                    </a:lnTo>
                    <a:lnTo>
                      <a:pt x="1" y="1"/>
                    </a:lnTo>
                    <a:lnTo>
                      <a:pt x="2" y="1"/>
                    </a:lnTo>
                    <a:lnTo>
                      <a:pt x="3" y="1"/>
                    </a:lnTo>
                    <a:lnTo>
                      <a:pt x="3" y="0"/>
                    </a:lnTo>
                    <a:lnTo>
                      <a:pt x="2" y="0"/>
                    </a:lnTo>
                    <a:lnTo>
                      <a:pt x="0" y="1"/>
                    </a:lnTo>
                    <a:lnTo>
                      <a:pt x="0" y="2"/>
                    </a:lnTo>
                    <a:lnTo>
                      <a:pt x="1" y="3"/>
                    </a:lnTo>
                    <a:lnTo>
                      <a:pt x="2" y="4"/>
                    </a:lnTo>
                    <a:lnTo>
                      <a:pt x="3" y="4"/>
                    </a:lnTo>
                    <a:lnTo>
                      <a:pt x="4" y="4"/>
                    </a:lnTo>
                    <a:lnTo>
                      <a:pt x="4" y="5"/>
                    </a:lnTo>
                    <a:lnTo>
                      <a:pt x="3" y="6"/>
                    </a:lnTo>
                    <a:lnTo>
                      <a:pt x="2" y="6"/>
                    </a:lnTo>
                    <a:lnTo>
                      <a:pt x="1" y="6"/>
                    </a:lnTo>
                    <a:lnTo>
                      <a:pt x="2" y="7"/>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115" name="Freeform 211"/>
              <p:cNvSpPr>
                <a:spLocks noChangeAspect="1"/>
              </p:cNvSpPr>
              <p:nvPr/>
            </p:nvSpPr>
            <p:spPr bwMode="auto">
              <a:xfrm>
                <a:off x="2077" y="2904"/>
                <a:ext cx="5" cy="7"/>
              </a:xfrm>
              <a:custGeom>
                <a:avLst/>
                <a:gdLst>
                  <a:gd name="T0" fmla="*/ 2 w 5"/>
                  <a:gd name="T1" fmla="*/ 7 h 7"/>
                  <a:gd name="T2" fmla="*/ 3 w 5"/>
                  <a:gd name="T3" fmla="*/ 6 h 7"/>
                  <a:gd name="T4" fmla="*/ 4 w 5"/>
                  <a:gd name="T5" fmla="*/ 5 h 7"/>
                  <a:gd name="T6" fmla="*/ 5 w 5"/>
                  <a:gd name="T7" fmla="*/ 4 h 7"/>
                  <a:gd name="T8" fmla="*/ 4 w 5"/>
                  <a:gd name="T9" fmla="*/ 3 h 7"/>
                  <a:gd name="T10" fmla="*/ 3 w 5"/>
                  <a:gd name="T11" fmla="*/ 3 h 7"/>
                  <a:gd name="T12" fmla="*/ 2 w 5"/>
                  <a:gd name="T13" fmla="*/ 2 h 7"/>
                  <a:gd name="T14" fmla="*/ 1 w 5"/>
                  <a:gd name="T15" fmla="*/ 2 h 7"/>
                  <a:gd name="T16" fmla="*/ 1 w 5"/>
                  <a:gd name="T17" fmla="*/ 1 h 7"/>
                  <a:gd name="T18" fmla="*/ 2 w 5"/>
                  <a:gd name="T19" fmla="*/ 1 h 7"/>
                  <a:gd name="T20" fmla="*/ 3 w 5"/>
                  <a:gd name="T21" fmla="*/ 1 h 7"/>
                  <a:gd name="T22" fmla="*/ 3 w 5"/>
                  <a:gd name="T23" fmla="*/ 0 h 7"/>
                  <a:gd name="T24" fmla="*/ 2 w 5"/>
                  <a:gd name="T25" fmla="*/ 0 h 7"/>
                  <a:gd name="T26" fmla="*/ 0 w 5"/>
                  <a:gd name="T27" fmla="*/ 1 h 7"/>
                  <a:gd name="T28" fmla="*/ 0 w 5"/>
                  <a:gd name="T29" fmla="*/ 2 h 7"/>
                  <a:gd name="T30" fmla="*/ 1 w 5"/>
                  <a:gd name="T31" fmla="*/ 3 h 7"/>
                  <a:gd name="T32" fmla="*/ 2 w 5"/>
                  <a:gd name="T33" fmla="*/ 4 h 7"/>
                  <a:gd name="T34" fmla="*/ 3 w 5"/>
                  <a:gd name="T35" fmla="*/ 4 h 7"/>
                  <a:gd name="T36" fmla="*/ 4 w 5"/>
                  <a:gd name="T37" fmla="*/ 4 h 7"/>
                  <a:gd name="T38" fmla="*/ 4 w 5"/>
                  <a:gd name="T39" fmla="*/ 5 h 7"/>
                  <a:gd name="T40" fmla="*/ 3 w 5"/>
                  <a:gd name="T41" fmla="*/ 6 h 7"/>
                  <a:gd name="T42" fmla="*/ 2 w 5"/>
                  <a:gd name="T43" fmla="*/ 6 h 7"/>
                  <a:gd name="T44" fmla="*/ 1 w 5"/>
                  <a:gd name="T45" fmla="*/ 6 h 7"/>
                  <a:gd name="T46" fmla="*/ 2 w 5"/>
                  <a:gd name="T47" fmla="*/ 7 h 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5" h="7">
                    <a:moveTo>
                      <a:pt x="2" y="7"/>
                    </a:moveTo>
                    <a:lnTo>
                      <a:pt x="3" y="6"/>
                    </a:lnTo>
                    <a:lnTo>
                      <a:pt x="4" y="5"/>
                    </a:lnTo>
                    <a:lnTo>
                      <a:pt x="5" y="4"/>
                    </a:lnTo>
                    <a:lnTo>
                      <a:pt x="4" y="3"/>
                    </a:lnTo>
                    <a:lnTo>
                      <a:pt x="3" y="3"/>
                    </a:lnTo>
                    <a:lnTo>
                      <a:pt x="2" y="2"/>
                    </a:lnTo>
                    <a:lnTo>
                      <a:pt x="1" y="2"/>
                    </a:lnTo>
                    <a:lnTo>
                      <a:pt x="1" y="1"/>
                    </a:lnTo>
                    <a:lnTo>
                      <a:pt x="2" y="1"/>
                    </a:lnTo>
                    <a:lnTo>
                      <a:pt x="3" y="1"/>
                    </a:lnTo>
                    <a:lnTo>
                      <a:pt x="3" y="0"/>
                    </a:lnTo>
                    <a:lnTo>
                      <a:pt x="2" y="0"/>
                    </a:lnTo>
                    <a:lnTo>
                      <a:pt x="0" y="1"/>
                    </a:lnTo>
                    <a:lnTo>
                      <a:pt x="0" y="2"/>
                    </a:lnTo>
                    <a:lnTo>
                      <a:pt x="1" y="3"/>
                    </a:lnTo>
                    <a:lnTo>
                      <a:pt x="2" y="4"/>
                    </a:lnTo>
                    <a:lnTo>
                      <a:pt x="3" y="4"/>
                    </a:lnTo>
                    <a:lnTo>
                      <a:pt x="4" y="4"/>
                    </a:lnTo>
                    <a:lnTo>
                      <a:pt x="4" y="5"/>
                    </a:lnTo>
                    <a:lnTo>
                      <a:pt x="3" y="6"/>
                    </a:lnTo>
                    <a:lnTo>
                      <a:pt x="2" y="6"/>
                    </a:lnTo>
                    <a:lnTo>
                      <a:pt x="1" y="6"/>
                    </a:lnTo>
                    <a:lnTo>
                      <a:pt x="2" y="7"/>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116" name="Freeform 212"/>
              <p:cNvSpPr>
                <a:spLocks noChangeAspect="1"/>
              </p:cNvSpPr>
              <p:nvPr/>
            </p:nvSpPr>
            <p:spPr bwMode="auto">
              <a:xfrm>
                <a:off x="2094" y="2893"/>
                <a:ext cx="9" cy="10"/>
              </a:xfrm>
              <a:custGeom>
                <a:avLst/>
                <a:gdLst>
                  <a:gd name="T0" fmla="*/ 4 w 9"/>
                  <a:gd name="T1" fmla="*/ 9 h 10"/>
                  <a:gd name="T2" fmla="*/ 3 w 9"/>
                  <a:gd name="T3" fmla="*/ 8 h 10"/>
                  <a:gd name="T4" fmla="*/ 2 w 9"/>
                  <a:gd name="T5" fmla="*/ 5 h 10"/>
                  <a:gd name="T6" fmla="*/ 6 w 9"/>
                  <a:gd name="T7" fmla="*/ 8 h 10"/>
                  <a:gd name="T8" fmla="*/ 5 w 9"/>
                  <a:gd name="T9" fmla="*/ 2 h 10"/>
                  <a:gd name="T10" fmla="*/ 7 w 9"/>
                  <a:gd name="T11" fmla="*/ 5 h 10"/>
                  <a:gd name="T12" fmla="*/ 8 w 9"/>
                  <a:gd name="T13" fmla="*/ 7 h 10"/>
                  <a:gd name="T14" fmla="*/ 9 w 9"/>
                  <a:gd name="T15" fmla="*/ 6 h 10"/>
                  <a:gd name="T16" fmla="*/ 8 w 9"/>
                  <a:gd name="T17" fmla="*/ 5 h 10"/>
                  <a:gd name="T18" fmla="*/ 6 w 9"/>
                  <a:gd name="T19" fmla="*/ 1 h 10"/>
                  <a:gd name="T20" fmla="*/ 6 w 9"/>
                  <a:gd name="T21" fmla="*/ 0 h 10"/>
                  <a:gd name="T22" fmla="*/ 4 w 9"/>
                  <a:gd name="T23" fmla="*/ 1 h 10"/>
                  <a:gd name="T24" fmla="*/ 4 w 9"/>
                  <a:gd name="T25" fmla="*/ 2 h 10"/>
                  <a:gd name="T26" fmla="*/ 5 w 9"/>
                  <a:gd name="T27" fmla="*/ 6 h 10"/>
                  <a:gd name="T28" fmla="*/ 1 w 9"/>
                  <a:gd name="T29" fmla="*/ 3 h 10"/>
                  <a:gd name="T30" fmla="*/ 0 w 9"/>
                  <a:gd name="T31" fmla="*/ 4 h 10"/>
                  <a:gd name="T32" fmla="*/ 1 w 9"/>
                  <a:gd name="T33" fmla="*/ 4 h 10"/>
                  <a:gd name="T34" fmla="*/ 3 w 9"/>
                  <a:gd name="T35" fmla="*/ 8 h 10"/>
                  <a:gd name="T36" fmla="*/ 3 w 9"/>
                  <a:gd name="T37" fmla="*/ 10 h 10"/>
                  <a:gd name="T38" fmla="*/ 4 w 9"/>
                  <a:gd name="T39" fmla="*/ 9 h 1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9" h="10">
                    <a:moveTo>
                      <a:pt x="4" y="9"/>
                    </a:moveTo>
                    <a:lnTo>
                      <a:pt x="3" y="8"/>
                    </a:lnTo>
                    <a:lnTo>
                      <a:pt x="2" y="5"/>
                    </a:lnTo>
                    <a:lnTo>
                      <a:pt x="6" y="8"/>
                    </a:lnTo>
                    <a:lnTo>
                      <a:pt x="5" y="2"/>
                    </a:lnTo>
                    <a:lnTo>
                      <a:pt x="7" y="5"/>
                    </a:lnTo>
                    <a:lnTo>
                      <a:pt x="8" y="7"/>
                    </a:lnTo>
                    <a:lnTo>
                      <a:pt x="9" y="6"/>
                    </a:lnTo>
                    <a:lnTo>
                      <a:pt x="8" y="5"/>
                    </a:lnTo>
                    <a:lnTo>
                      <a:pt x="6" y="1"/>
                    </a:lnTo>
                    <a:lnTo>
                      <a:pt x="6" y="0"/>
                    </a:lnTo>
                    <a:lnTo>
                      <a:pt x="4" y="1"/>
                    </a:lnTo>
                    <a:lnTo>
                      <a:pt x="4" y="2"/>
                    </a:lnTo>
                    <a:lnTo>
                      <a:pt x="5" y="6"/>
                    </a:lnTo>
                    <a:lnTo>
                      <a:pt x="1" y="3"/>
                    </a:lnTo>
                    <a:lnTo>
                      <a:pt x="0" y="4"/>
                    </a:lnTo>
                    <a:lnTo>
                      <a:pt x="1" y="4"/>
                    </a:lnTo>
                    <a:lnTo>
                      <a:pt x="3" y="8"/>
                    </a:lnTo>
                    <a:lnTo>
                      <a:pt x="3" y="10"/>
                    </a:lnTo>
                    <a:lnTo>
                      <a:pt x="4" y="9"/>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117" name="Freeform 213"/>
              <p:cNvSpPr>
                <a:spLocks noChangeAspect="1"/>
              </p:cNvSpPr>
              <p:nvPr/>
            </p:nvSpPr>
            <p:spPr bwMode="auto">
              <a:xfrm>
                <a:off x="2094" y="2893"/>
                <a:ext cx="9" cy="10"/>
              </a:xfrm>
              <a:custGeom>
                <a:avLst/>
                <a:gdLst>
                  <a:gd name="T0" fmla="*/ 4 w 9"/>
                  <a:gd name="T1" fmla="*/ 9 h 10"/>
                  <a:gd name="T2" fmla="*/ 3 w 9"/>
                  <a:gd name="T3" fmla="*/ 8 h 10"/>
                  <a:gd name="T4" fmla="*/ 2 w 9"/>
                  <a:gd name="T5" fmla="*/ 5 h 10"/>
                  <a:gd name="T6" fmla="*/ 6 w 9"/>
                  <a:gd name="T7" fmla="*/ 8 h 10"/>
                  <a:gd name="T8" fmla="*/ 5 w 9"/>
                  <a:gd name="T9" fmla="*/ 2 h 10"/>
                  <a:gd name="T10" fmla="*/ 7 w 9"/>
                  <a:gd name="T11" fmla="*/ 5 h 10"/>
                  <a:gd name="T12" fmla="*/ 8 w 9"/>
                  <a:gd name="T13" fmla="*/ 7 h 10"/>
                  <a:gd name="T14" fmla="*/ 9 w 9"/>
                  <a:gd name="T15" fmla="*/ 6 h 10"/>
                  <a:gd name="T16" fmla="*/ 8 w 9"/>
                  <a:gd name="T17" fmla="*/ 5 h 10"/>
                  <a:gd name="T18" fmla="*/ 6 w 9"/>
                  <a:gd name="T19" fmla="*/ 1 h 10"/>
                  <a:gd name="T20" fmla="*/ 6 w 9"/>
                  <a:gd name="T21" fmla="*/ 0 h 10"/>
                  <a:gd name="T22" fmla="*/ 4 w 9"/>
                  <a:gd name="T23" fmla="*/ 1 h 10"/>
                  <a:gd name="T24" fmla="*/ 4 w 9"/>
                  <a:gd name="T25" fmla="*/ 2 h 10"/>
                  <a:gd name="T26" fmla="*/ 5 w 9"/>
                  <a:gd name="T27" fmla="*/ 6 h 10"/>
                  <a:gd name="T28" fmla="*/ 1 w 9"/>
                  <a:gd name="T29" fmla="*/ 3 h 10"/>
                  <a:gd name="T30" fmla="*/ 0 w 9"/>
                  <a:gd name="T31" fmla="*/ 4 h 10"/>
                  <a:gd name="T32" fmla="*/ 1 w 9"/>
                  <a:gd name="T33" fmla="*/ 4 h 10"/>
                  <a:gd name="T34" fmla="*/ 3 w 9"/>
                  <a:gd name="T35" fmla="*/ 8 h 10"/>
                  <a:gd name="T36" fmla="*/ 3 w 9"/>
                  <a:gd name="T37" fmla="*/ 10 h 10"/>
                  <a:gd name="T38" fmla="*/ 4 w 9"/>
                  <a:gd name="T39" fmla="*/ 9 h 1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9" h="10">
                    <a:moveTo>
                      <a:pt x="4" y="9"/>
                    </a:moveTo>
                    <a:lnTo>
                      <a:pt x="3" y="8"/>
                    </a:lnTo>
                    <a:lnTo>
                      <a:pt x="2" y="5"/>
                    </a:lnTo>
                    <a:lnTo>
                      <a:pt x="6" y="8"/>
                    </a:lnTo>
                    <a:lnTo>
                      <a:pt x="5" y="2"/>
                    </a:lnTo>
                    <a:lnTo>
                      <a:pt x="7" y="5"/>
                    </a:lnTo>
                    <a:lnTo>
                      <a:pt x="8" y="7"/>
                    </a:lnTo>
                    <a:lnTo>
                      <a:pt x="9" y="6"/>
                    </a:lnTo>
                    <a:lnTo>
                      <a:pt x="8" y="5"/>
                    </a:lnTo>
                    <a:lnTo>
                      <a:pt x="6" y="1"/>
                    </a:lnTo>
                    <a:lnTo>
                      <a:pt x="6" y="0"/>
                    </a:lnTo>
                    <a:lnTo>
                      <a:pt x="4" y="1"/>
                    </a:lnTo>
                    <a:lnTo>
                      <a:pt x="4" y="2"/>
                    </a:lnTo>
                    <a:lnTo>
                      <a:pt x="5" y="6"/>
                    </a:lnTo>
                    <a:lnTo>
                      <a:pt x="1" y="3"/>
                    </a:lnTo>
                    <a:lnTo>
                      <a:pt x="0" y="4"/>
                    </a:lnTo>
                    <a:lnTo>
                      <a:pt x="1" y="4"/>
                    </a:lnTo>
                    <a:lnTo>
                      <a:pt x="3" y="8"/>
                    </a:lnTo>
                    <a:lnTo>
                      <a:pt x="3" y="10"/>
                    </a:lnTo>
                    <a:lnTo>
                      <a:pt x="4" y="9"/>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118" name="Freeform 214"/>
              <p:cNvSpPr>
                <a:spLocks noChangeAspect="1"/>
              </p:cNvSpPr>
              <p:nvPr/>
            </p:nvSpPr>
            <p:spPr bwMode="auto">
              <a:xfrm>
                <a:off x="2009" y="2782"/>
                <a:ext cx="97" cy="120"/>
              </a:xfrm>
              <a:custGeom>
                <a:avLst/>
                <a:gdLst>
                  <a:gd name="T0" fmla="*/ 97 w 97"/>
                  <a:gd name="T1" fmla="*/ 36 h 120"/>
                  <a:gd name="T2" fmla="*/ 97 w 97"/>
                  <a:gd name="T3" fmla="*/ 42 h 120"/>
                  <a:gd name="T4" fmla="*/ 96 w 97"/>
                  <a:gd name="T5" fmla="*/ 50 h 120"/>
                  <a:gd name="T6" fmla="*/ 95 w 97"/>
                  <a:gd name="T7" fmla="*/ 60 h 120"/>
                  <a:gd name="T8" fmla="*/ 93 w 97"/>
                  <a:gd name="T9" fmla="*/ 65 h 120"/>
                  <a:gd name="T10" fmla="*/ 91 w 97"/>
                  <a:gd name="T11" fmla="*/ 71 h 120"/>
                  <a:gd name="T12" fmla="*/ 89 w 97"/>
                  <a:gd name="T13" fmla="*/ 77 h 120"/>
                  <a:gd name="T14" fmla="*/ 86 w 97"/>
                  <a:gd name="T15" fmla="*/ 83 h 120"/>
                  <a:gd name="T16" fmla="*/ 82 w 97"/>
                  <a:gd name="T17" fmla="*/ 89 h 120"/>
                  <a:gd name="T18" fmla="*/ 77 w 97"/>
                  <a:gd name="T19" fmla="*/ 96 h 120"/>
                  <a:gd name="T20" fmla="*/ 74 w 97"/>
                  <a:gd name="T21" fmla="*/ 99 h 120"/>
                  <a:gd name="T22" fmla="*/ 72 w 97"/>
                  <a:gd name="T23" fmla="*/ 102 h 120"/>
                  <a:gd name="T24" fmla="*/ 65 w 97"/>
                  <a:gd name="T25" fmla="*/ 108 h 120"/>
                  <a:gd name="T26" fmla="*/ 57 w 97"/>
                  <a:gd name="T27" fmla="*/ 114 h 120"/>
                  <a:gd name="T28" fmla="*/ 48 w 97"/>
                  <a:gd name="T29" fmla="*/ 120 h 120"/>
                  <a:gd name="T30" fmla="*/ 39 w 97"/>
                  <a:gd name="T31" fmla="*/ 114 h 120"/>
                  <a:gd name="T32" fmla="*/ 32 w 97"/>
                  <a:gd name="T33" fmla="*/ 108 h 120"/>
                  <a:gd name="T34" fmla="*/ 25 w 97"/>
                  <a:gd name="T35" fmla="*/ 102 h 120"/>
                  <a:gd name="T36" fmla="*/ 19 w 97"/>
                  <a:gd name="T37" fmla="*/ 96 h 120"/>
                  <a:gd name="T38" fmla="*/ 15 w 97"/>
                  <a:gd name="T39" fmla="*/ 89 h 120"/>
                  <a:gd name="T40" fmla="*/ 11 w 97"/>
                  <a:gd name="T41" fmla="*/ 83 h 120"/>
                  <a:gd name="T42" fmla="*/ 7 w 97"/>
                  <a:gd name="T43" fmla="*/ 77 h 120"/>
                  <a:gd name="T44" fmla="*/ 5 w 97"/>
                  <a:gd name="T45" fmla="*/ 71 h 120"/>
                  <a:gd name="T46" fmla="*/ 3 w 97"/>
                  <a:gd name="T47" fmla="*/ 65 h 120"/>
                  <a:gd name="T48" fmla="*/ 2 w 97"/>
                  <a:gd name="T49" fmla="*/ 60 h 120"/>
                  <a:gd name="T50" fmla="*/ 0 w 97"/>
                  <a:gd name="T51" fmla="*/ 50 h 120"/>
                  <a:gd name="T52" fmla="*/ 0 w 97"/>
                  <a:gd name="T53" fmla="*/ 42 h 120"/>
                  <a:gd name="T54" fmla="*/ 0 w 97"/>
                  <a:gd name="T55" fmla="*/ 36 h 120"/>
                  <a:gd name="T56" fmla="*/ 0 w 97"/>
                  <a:gd name="T57" fmla="*/ 0 h 120"/>
                  <a:gd name="T58" fmla="*/ 97 w 97"/>
                  <a:gd name="T59" fmla="*/ 0 h 120"/>
                  <a:gd name="T60" fmla="*/ 97 w 97"/>
                  <a:gd name="T61" fmla="*/ 36 h 12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97" h="120">
                    <a:moveTo>
                      <a:pt x="97" y="36"/>
                    </a:moveTo>
                    <a:lnTo>
                      <a:pt x="97" y="42"/>
                    </a:lnTo>
                    <a:lnTo>
                      <a:pt x="96" y="50"/>
                    </a:lnTo>
                    <a:lnTo>
                      <a:pt x="95" y="60"/>
                    </a:lnTo>
                    <a:lnTo>
                      <a:pt x="93" y="65"/>
                    </a:lnTo>
                    <a:lnTo>
                      <a:pt x="91" y="71"/>
                    </a:lnTo>
                    <a:lnTo>
                      <a:pt x="89" y="77"/>
                    </a:lnTo>
                    <a:lnTo>
                      <a:pt x="86" y="83"/>
                    </a:lnTo>
                    <a:lnTo>
                      <a:pt x="82" y="89"/>
                    </a:lnTo>
                    <a:lnTo>
                      <a:pt x="77" y="96"/>
                    </a:lnTo>
                    <a:lnTo>
                      <a:pt x="74" y="99"/>
                    </a:lnTo>
                    <a:lnTo>
                      <a:pt x="72" y="102"/>
                    </a:lnTo>
                    <a:lnTo>
                      <a:pt x="65" y="108"/>
                    </a:lnTo>
                    <a:lnTo>
                      <a:pt x="57" y="114"/>
                    </a:lnTo>
                    <a:lnTo>
                      <a:pt x="48" y="120"/>
                    </a:lnTo>
                    <a:lnTo>
                      <a:pt x="39" y="114"/>
                    </a:lnTo>
                    <a:lnTo>
                      <a:pt x="32" y="108"/>
                    </a:lnTo>
                    <a:lnTo>
                      <a:pt x="25" y="102"/>
                    </a:lnTo>
                    <a:lnTo>
                      <a:pt x="19" y="96"/>
                    </a:lnTo>
                    <a:lnTo>
                      <a:pt x="15" y="89"/>
                    </a:lnTo>
                    <a:lnTo>
                      <a:pt x="11" y="83"/>
                    </a:lnTo>
                    <a:lnTo>
                      <a:pt x="7" y="77"/>
                    </a:lnTo>
                    <a:lnTo>
                      <a:pt x="5" y="71"/>
                    </a:lnTo>
                    <a:lnTo>
                      <a:pt x="3" y="65"/>
                    </a:lnTo>
                    <a:lnTo>
                      <a:pt x="2" y="60"/>
                    </a:lnTo>
                    <a:lnTo>
                      <a:pt x="0" y="50"/>
                    </a:lnTo>
                    <a:lnTo>
                      <a:pt x="0" y="42"/>
                    </a:lnTo>
                    <a:lnTo>
                      <a:pt x="0" y="36"/>
                    </a:lnTo>
                    <a:lnTo>
                      <a:pt x="0" y="0"/>
                    </a:lnTo>
                    <a:lnTo>
                      <a:pt x="97" y="0"/>
                    </a:lnTo>
                    <a:lnTo>
                      <a:pt x="97" y="36"/>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119" name="Freeform 215"/>
              <p:cNvSpPr>
                <a:spLocks noChangeAspect="1"/>
              </p:cNvSpPr>
              <p:nvPr/>
            </p:nvSpPr>
            <p:spPr bwMode="auto">
              <a:xfrm>
                <a:off x="2055" y="2818"/>
                <a:ext cx="55" cy="88"/>
              </a:xfrm>
              <a:custGeom>
                <a:avLst/>
                <a:gdLst>
                  <a:gd name="T0" fmla="*/ 55 w 55"/>
                  <a:gd name="T1" fmla="*/ 0 h 88"/>
                  <a:gd name="T2" fmla="*/ 55 w 55"/>
                  <a:gd name="T3" fmla="*/ 6 h 88"/>
                  <a:gd name="T4" fmla="*/ 54 w 55"/>
                  <a:gd name="T5" fmla="*/ 14 h 88"/>
                  <a:gd name="T6" fmla="*/ 53 w 55"/>
                  <a:gd name="T7" fmla="*/ 25 h 88"/>
                  <a:gd name="T8" fmla="*/ 52 w 55"/>
                  <a:gd name="T9" fmla="*/ 30 h 88"/>
                  <a:gd name="T10" fmla="*/ 49 w 55"/>
                  <a:gd name="T11" fmla="*/ 36 h 88"/>
                  <a:gd name="T12" fmla="*/ 47 w 55"/>
                  <a:gd name="T13" fmla="*/ 43 h 88"/>
                  <a:gd name="T14" fmla="*/ 44 w 55"/>
                  <a:gd name="T15" fmla="*/ 49 h 88"/>
                  <a:gd name="T16" fmla="*/ 39 w 55"/>
                  <a:gd name="T17" fmla="*/ 56 h 88"/>
                  <a:gd name="T18" fmla="*/ 35 w 55"/>
                  <a:gd name="T19" fmla="*/ 63 h 88"/>
                  <a:gd name="T20" fmla="*/ 32 w 55"/>
                  <a:gd name="T21" fmla="*/ 66 h 88"/>
                  <a:gd name="T22" fmla="*/ 29 w 55"/>
                  <a:gd name="T23" fmla="*/ 69 h 88"/>
                  <a:gd name="T24" fmla="*/ 22 w 55"/>
                  <a:gd name="T25" fmla="*/ 75 h 88"/>
                  <a:gd name="T26" fmla="*/ 14 w 55"/>
                  <a:gd name="T27" fmla="*/ 82 h 88"/>
                  <a:gd name="T28" fmla="*/ 5 w 55"/>
                  <a:gd name="T29" fmla="*/ 88 h 88"/>
                  <a:gd name="T30" fmla="*/ 0 w 55"/>
                  <a:gd name="T31" fmla="*/ 80 h 88"/>
                  <a:gd name="T32" fmla="*/ 8 w 55"/>
                  <a:gd name="T33" fmla="*/ 75 h 88"/>
                  <a:gd name="T34" fmla="*/ 16 w 55"/>
                  <a:gd name="T35" fmla="*/ 69 h 88"/>
                  <a:gd name="T36" fmla="*/ 22 w 55"/>
                  <a:gd name="T37" fmla="*/ 63 h 88"/>
                  <a:gd name="T38" fmla="*/ 25 w 55"/>
                  <a:gd name="T39" fmla="*/ 60 h 88"/>
                  <a:gd name="T40" fmla="*/ 28 w 55"/>
                  <a:gd name="T41" fmla="*/ 57 h 88"/>
                  <a:gd name="T42" fmla="*/ 32 w 55"/>
                  <a:gd name="T43" fmla="*/ 51 h 88"/>
                  <a:gd name="T44" fmla="*/ 36 w 55"/>
                  <a:gd name="T45" fmla="*/ 45 h 88"/>
                  <a:gd name="T46" fmla="*/ 39 w 55"/>
                  <a:gd name="T47" fmla="*/ 39 h 88"/>
                  <a:gd name="T48" fmla="*/ 41 w 55"/>
                  <a:gd name="T49" fmla="*/ 33 h 88"/>
                  <a:gd name="T50" fmla="*/ 43 w 55"/>
                  <a:gd name="T51" fmla="*/ 28 h 88"/>
                  <a:gd name="T52" fmla="*/ 44 w 55"/>
                  <a:gd name="T53" fmla="*/ 23 h 88"/>
                  <a:gd name="T54" fmla="*/ 46 w 55"/>
                  <a:gd name="T55" fmla="*/ 13 h 88"/>
                  <a:gd name="T56" fmla="*/ 46 w 55"/>
                  <a:gd name="T57" fmla="*/ 6 h 88"/>
                  <a:gd name="T58" fmla="*/ 46 w 55"/>
                  <a:gd name="T59" fmla="*/ 0 h 88"/>
                  <a:gd name="T60" fmla="*/ 55 w 55"/>
                  <a:gd name="T61" fmla="*/ 0 h 8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5" h="88">
                    <a:moveTo>
                      <a:pt x="55" y="0"/>
                    </a:moveTo>
                    <a:lnTo>
                      <a:pt x="55" y="6"/>
                    </a:lnTo>
                    <a:lnTo>
                      <a:pt x="54" y="14"/>
                    </a:lnTo>
                    <a:lnTo>
                      <a:pt x="53" y="25"/>
                    </a:lnTo>
                    <a:lnTo>
                      <a:pt x="52" y="30"/>
                    </a:lnTo>
                    <a:lnTo>
                      <a:pt x="49" y="36"/>
                    </a:lnTo>
                    <a:lnTo>
                      <a:pt x="47" y="43"/>
                    </a:lnTo>
                    <a:lnTo>
                      <a:pt x="44" y="49"/>
                    </a:lnTo>
                    <a:lnTo>
                      <a:pt x="39" y="56"/>
                    </a:lnTo>
                    <a:lnTo>
                      <a:pt x="35" y="63"/>
                    </a:lnTo>
                    <a:lnTo>
                      <a:pt x="32" y="66"/>
                    </a:lnTo>
                    <a:lnTo>
                      <a:pt x="29" y="69"/>
                    </a:lnTo>
                    <a:lnTo>
                      <a:pt x="22" y="75"/>
                    </a:lnTo>
                    <a:lnTo>
                      <a:pt x="14" y="82"/>
                    </a:lnTo>
                    <a:lnTo>
                      <a:pt x="5" y="88"/>
                    </a:lnTo>
                    <a:lnTo>
                      <a:pt x="0" y="80"/>
                    </a:lnTo>
                    <a:lnTo>
                      <a:pt x="8" y="75"/>
                    </a:lnTo>
                    <a:lnTo>
                      <a:pt x="16" y="69"/>
                    </a:lnTo>
                    <a:lnTo>
                      <a:pt x="22" y="63"/>
                    </a:lnTo>
                    <a:lnTo>
                      <a:pt x="25" y="60"/>
                    </a:lnTo>
                    <a:lnTo>
                      <a:pt x="28" y="57"/>
                    </a:lnTo>
                    <a:lnTo>
                      <a:pt x="32" y="51"/>
                    </a:lnTo>
                    <a:lnTo>
                      <a:pt x="36" y="45"/>
                    </a:lnTo>
                    <a:lnTo>
                      <a:pt x="39" y="39"/>
                    </a:lnTo>
                    <a:lnTo>
                      <a:pt x="41" y="33"/>
                    </a:lnTo>
                    <a:lnTo>
                      <a:pt x="43" y="28"/>
                    </a:lnTo>
                    <a:lnTo>
                      <a:pt x="44" y="23"/>
                    </a:lnTo>
                    <a:lnTo>
                      <a:pt x="46" y="13"/>
                    </a:lnTo>
                    <a:lnTo>
                      <a:pt x="46" y="6"/>
                    </a:lnTo>
                    <a:lnTo>
                      <a:pt x="46" y="0"/>
                    </a:lnTo>
                    <a:lnTo>
                      <a:pt x="55" y="0"/>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120" name="Freeform 216"/>
              <p:cNvSpPr>
                <a:spLocks noChangeAspect="1"/>
              </p:cNvSpPr>
              <p:nvPr/>
            </p:nvSpPr>
            <p:spPr bwMode="auto">
              <a:xfrm>
                <a:off x="2004" y="2818"/>
                <a:ext cx="56" cy="88"/>
              </a:xfrm>
              <a:custGeom>
                <a:avLst/>
                <a:gdLst>
                  <a:gd name="T0" fmla="*/ 51 w 56"/>
                  <a:gd name="T1" fmla="*/ 88 h 88"/>
                  <a:gd name="T2" fmla="*/ 42 w 56"/>
                  <a:gd name="T3" fmla="*/ 82 h 88"/>
                  <a:gd name="T4" fmla="*/ 34 w 56"/>
                  <a:gd name="T5" fmla="*/ 75 h 88"/>
                  <a:gd name="T6" fmla="*/ 27 w 56"/>
                  <a:gd name="T7" fmla="*/ 69 h 88"/>
                  <a:gd name="T8" fmla="*/ 21 w 56"/>
                  <a:gd name="T9" fmla="*/ 63 h 88"/>
                  <a:gd name="T10" fmla="*/ 16 w 56"/>
                  <a:gd name="T11" fmla="*/ 56 h 88"/>
                  <a:gd name="T12" fmla="*/ 12 w 56"/>
                  <a:gd name="T13" fmla="*/ 49 h 88"/>
                  <a:gd name="T14" fmla="*/ 8 w 56"/>
                  <a:gd name="T15" fmla="*/ 43 h 88"/>
                  <a:gd name="T16" fmla="*/ 6 w 56"/>
                  <a:gd name="T17" fmla="*/ 37 h 88"/>
                  <a:gd name="T18" fmla="*/ 4 w 56"/>
                  <a:gd name="T19" fmla="*/ 30 h 88"/>
                  <a:gd name="T20" fmla="*/ 3 w 56"/>
                  <a:gd name="T21" fmla="*/ 25 h 88"/>
                  <a:gd name="T22" fmla="*/ 1 w 56"/>
                  <a:gd name="T23" fmla="*/ 14 h 88"/>
                  <a:gd name="T24" fmla="*/ 1 w 56"/>
                  <a:gd name="T25" fmla="*/ 6 h 88"/>
                  <a:gd name="T26" fmla="*/ 0 w 56"/>
                  <a:gd name="T27" fmla="*/ 0 h 88"/>
                  <a:gd name="T28" fmla="*/ 9 w 56"/>
                  <a:gd name="T29" fmla="*/ 0 h 88"/>
                  <a:gd name="T30" fmla="*/ 9 w 56"/>
                  <a:gd name="T31" fmla="*/ 6 h 88"/>
                  <a:gd name="T32" fmla="*/ 10 w 56"/>
                  <a:gd name="T33" fmla="*/ 13 h 88"/>
                  <a:gd name="T34" fmla="*/ 11 w 56"/>
                  <a:gd name="T35" fmla="*/ 23 h 88"/>
                  <a:gd name="T36" fmla="*/ 12 w 56"/>
                  <a:gd name="T37" fmla="*/ 28 h 88"/>
                  <a:gd name="T38" fmla="*/ 14 w 56"/>
                  <a:gd name="T39" fmla="*/ 33 h 88"/>
                  <a:gd name="T40" fmla="*/ 16 w 56"/>
                  <a:gd name="T41" fmla="*/ 39 h 88"/>
                  <a:gd name="T42" fmla="*/ 19 w 56"/>
                  <a:gd name="T43" fmla="*/ 45 h 88"/>
                  <a:gd name="T44" fmla="*/ 23 w 56"/>
                  <a:gd name="T45" fmla="*/ 51 h 88"/>
                  <a:gd name="T46" fmla="*/ 28 w 56"/>
                  <a:gd name="T47" fmla="*/ 57 h 88"/>
                  <a:gd name="T48" fmla="*/ 33 w 56"/>
                  <a:gd name="T49" fmla="*/ 63 h 88"/>
                  <a:gd name="T50" fmla="*/ 39 w 56"/>
                  <a:gd name="T51" fmla="*/ 69 h 88"/>
                  <a:gd name="T52" fmla="*/ 47 w 56"/>
                  <a:gd name="T53" fmla="*/ 75 h 88"/>
                  <a:gd name="T54" fmla="*/ 56 w 56"/>
                  <a:gd name="T55" fmla="*/ 80 h 88"/>
                  <a:gd name="T56" fmla="*/ 51 w 56"/>
                  <a:gd name="T57" fmla="*/ 88 h 8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56" h="88">
                    <a:moveTo>
                      <a:pt x="51" y="88"/>
                    </a:moveTo>
                    <a:lnTo>
                      <a:pt x="42" y="82"/>
                    </a:lnTo>
                    <a:lnTo>
                      <a:pt x="34" y="75"/>
                    </a:lnTo>
                    <a:lnTo>
                      <a:pt x="27" y="69"/>
                    </a:lnTo>
                    <a:lnTo>
                      <a:pt x="21" y="63"/>
                    </a:lnTo>
                    <a:lnTo>
                      <a:pt x="16" y="56"/>
                    </a:lnTo>
                    <a:lnTo>
                      <a:pt x="12" y="49"/>
                    </a:lnTo>
                    <a:lnTo>
                      <a:pt x="8" y="43"/>
                    </a:lnTo>
                    <a:lnTo>
                      <a:pt x="6" y="37"/>
                    </a:lnTo>
                    <a:lnTo>
                      <a:pt x="4" y="30"/>
                    </a:lnTo>
                    <a:lnTo>
                      <a:pt x="3" y="25"/>
                    </a:lnTo>
                    <a:lnTo>
                      <a:pt x="1" y="14"/>
                    </a:lnTo>
                    <a:lnTo>
                      <a:pt x="1" y="6"/>
                    </a:lnTo>
                    <a:lnTo>
                      <a:pt x="0" y="0"/>
                    </a:lnTo>
                    <a:lnTo>
                      <a:pt x="9" y="0"/>
                    </a:lnTo>
                    <a:lnTo>
                      <a:pt x="9" y="6"/>
                    </a:lnTo>
                    <a:lnTo>
                      <a:pt x="10" y="13"/>
                    </a:lnTo>
                    <a:lnTo>
                      <a:pt x="11" y="23"/>
                    </a:lnTo>
                    <a:lnTo>
                      <a:pt x="12" y="28"/>
                    </a:lnTo>
                    <a:lnTo>
                      <a:pt x="14" y="33"/>
                    </a:lnTo>
                    <a:lnTo>
                      <a:pt x="16" y="39"/>
                    </a:lnTo>
                    <a:lnTo>
                      <a:pt x="19" y="45"/>
                    </a:lnTo>
                    <a:lnTo>
                      <a:pt x="23" y="51"/>
                    </a:lnTo>
                    <a:lnTo>
                      <a:pt x="28" y="57"/>
                    </a:lnTo>
                    <a:lnTo>
                      <a:pt x="33" y="63"/>
                    </a:lnTo>
                    <a:lnTo>
                      <a:pt x="39" y="69"/>
                    </a:lnTo>
                    <a:lnTo>
                      <a:pt x="47" y="75"/>
                    </a:lnTo>
                    <a:lnTo>
                      <a:pt x="56" y="80"/>
                    </a:lnTo>
                    <a:lnTo>
                      <a:pt x="51" y="88"/>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121" name="Freeform 217"/>
              <p:cNvSpPr>
                <a:spLocks noChangeAspect="1"/>
              </p:cNvSpPr>
              <p:nvPr/>
            </p:nvSpPr>
            <p:spPr bwMode="auto">
              <a:xfrm>
                <a:off x="2055" y="2898"/>
                <a:ext cx="5" cy="9"/>
              </a:xfrm>
              <a:custGeom>
                <a:avLst/>
                <a:gdLst>
                  <a:gd name="T0" fmla="*/ 5 w 5"/>
                  <a:gd name="T1" fmla="*/ 8 h 9"/>
                  <a:gd name="T2" fmla="*/ 2 w 5"/>
                  <a:gd name="T3" fmla="*/ 9 h 9"/>
                  <a:gd name="T4" fmla="*/ 0 w 5"/>
                  <a:gd name="T5" fmla="*/ 8 h 9"/>
                  <a:gd name="T6" fmla="*/ 5 w 5"/>
                  <a:gd name="T7" fmla="*/ 0 h 9"/>
                  <a:gd name="T8" fmla="*/ 0 w 5"/>
                  <a:gd name="T9" fmla="*/ 0 h 9"/>
                  <a:gd name="T10" fmla="*/ 5 w 5"/>
                  <a:gd name="T11" fmla="*/ 8 h 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 h="9">
                    <a:moveTo>
                      <a:pt x="5" y="8"/>
                    </a:moveTo>
                    <a:lnTo>
                      <a:pt x="2" y="9"/>
                    </a:lnTo>
                    <a:lnTo>
                      <a:pt x="0" y="8"/>
                    </a:lnTo>
                    <a:lnTo>
                      <a:pt x="5" y="0"/>
                    </a:lnTo>
                    <a:lnTo>
                      <a:pt x="0" y="0"/>
                    </a:lnTo>
                    <a:lnTo>
                      <a:pt x="5" y="8"/>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122" name="Rectangle 218"/>
              <p:cNvSpPr>
                <a:spLocks noChangeAspect="1" noChangeArrowheads="1"/>
              </p:cNvSpPr>
              <p:nvPr/>
            </p:nvSpPr>
            <p:spPr bwMode="auto">
              <a:xfrm>
                <a:off x="2005" y="2782"/>
                <a:ext cx="8" cy="36"/>
              </a:xfrm>
              <a:prstGeom prst="rect">
                <a:avLst/>
              </a:prstGeom>
              <a:solidFill>
                <a:srgbClr val="000000"/>
              </a:solidFill>
              <a:ln w="9525">
                <a:noFill/>
                <a:miter lim="800000"/>
                <a:headEnd/>
                <a:tailEnd/>
              </a:ln>
            </p:spPr>
            <p:txBody>
              <a:bodyPr/>
              <a:lstStyle/>
              <a:p>
                <a:pPr>
                  <a:defRPr/>
                </a:pPr>
                <a:endParaRPr lang="en-US">
                  <a:ea typeface="ＭＳ Ｐゴシック" pitchFamily="-65" charset="-128"/>
                </a:endParaRPr>
              </a:p>
            </p:txBody>
          </p:sp>
          <p:sp>
            <p:nvSpPr>
              <p:cNvPr id="123" name="Freeform 219"/>
              <p:cNvSpPr>
                <a:spLocks noChangeAspect="1"/>
              </p:cNvSpPr>
              <p:nvPr/>
            </p:nvSpPr>
            <p:spPr bwMode="auto">
              <a:xfrm>
                <a:off x="2004" y="2818"/>
                <a:ext cx="9" cy="1"/>
              </a:xfrm>
              <a:custGeom>
                <a:avLst/>
                <a:gdLst>
                  <a:gd name="T0" fmla="*/ 0 w 9"/>
                  <a:gd name="T1" fmla="*/ 0 h 1"/>
                  <a:gd name="T2" fmla="*/ 1 w 9"/>
                  <a:gd name="T3" fmla="*/ 0 h 1"/>
                  <a:gd name="T4" fmla="*/ 9 w 9"/>
                  <a:gd name="T5" fmla="*/ 0 h 1"/>
                  <a:gd name="T6" fmla="*/ 0 w 9"/>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 h="1">
                    <a:moveTo>
                      <a:pt x="0" y="0"/>
                    </a:moveTo>
                    <a:lnTo>
                      <a:pt x="1" y="0"/>
                    </a:lnTo>
                    <a:lnTo>
                      <a:pt x="9" y="0"/>
                    </a:lnTo>
                    <a:lnTo>
                      <a:pt x="0" y="0"/>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124" name="Rectangle 220"/>
              <p:cNvSpPr>
                <a:spLocks noChangeAspect="1" noChangeArrowheads="1"/>
              </p:cNvSpPr>
              <p:nvPr/>
            </p:nvSpPr>
            <p:spPr bwMode="auto">
              <a:xfrm>
                <a:off x="2009" y="2778"/>
                <a:ext cx="97" cy="9"/>
              </a:xfrm>
              <a:prstGeom prst="rect">
                <a:avLst/>
              </a:prstGeom>
              <a:solidFill>
                <a:srgbClr val="000000"/>
              </a:solidFill>
              <a:ln w="9525">
                <a:noFill/>
                <a:miter lim="800000"/>
                <a:headEnd/>
                <a:tailEnd/>
              </a:ln>
            </p:spPr>
            <p:txBody>
              <a:bodyPr/>
              <a:lstStyle/>
              <a:p>
                <a:pPr>
                  <a:defRPr/>
                </a:pPr>
                <a:endParaRPr lang="en-US">
                  <a:ea typeface="ＭＳ Ｐゴシック" pitchFamily="-65" charset="-128"/>
                </a:endParaRPr>
              </a:p>
            </p:txBody>
          </p:sp>
          <p:sp>
            <p:nvSpPr>
              <p:cNvPr id="125" name="Freeform 221"/>
              <p:cNvSpPr>
                <a:spLocks noChangeAspect="1"/>
              </p:cNvSpPr>
              <p:nvPr/>
            </p:nvSpPr>
            <p:spPr bwMode="auto">
              <a:xfrm>
                <a:off x="2005" y="2778"/>
                <a:ext cx="8" cy="9"/>
              </a:xfrm>
              <a:custGeom>
                <a:avLst/>
                <a:gdLst>
                  <a:gd name="T0" fmla="*/ 0 w 8"/>
                  <a:gd name="T1" fmla="*/ 4 h 9"/>
                  <a:gd name="T2" fmla="*/ 0 w 8"/>
                  <a:gd name="T3" fmla="*/ 0 h 9"/>
                  <a:gd name="T4" fmla="*/ 4 w 8"/>
                  <a:gd name="T5" fmla="*/ 0 h 9"/>
                  <a:gd name="T6" fmla="*/ 4 w 8"/>
                  <a:gd name="T7" fmla="*/ 9 h 9"/>
                  <a:gd name="T8" fmla="*/ 8 w 8"/>
                  <a:gd name="T9" fmla="*/ 4 h 9"/>
                  <a:gd name="T10" fmla="*/ 0 w 8"/>
                  <a:gd name="T11" fmla="*/ 4 h 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 h="9">
                    <a:moveTo>
                      <a:pt x="0" y="4"/>
                    </a:moveTo>
                    <a:lnTo>
                      <a:pt x="0" y="0"/>
                    </a:lnTo>
                    <a:lnTo>
                      <a:pt x="4" y="0"/>
                    </a:lnTo>
                    <a:lnTo>
                      <a:pt x="4" y="9"/>
                    </a:lnTo>
                    <a:lnTo>
                      <a:pt x="8" y="4"/>
                    </a:lnTo>
                    <a:lnTo>
                      <a:pt x="0" y="4"/>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126" name="Rectangle 222"/>
              <p:cNvSpPr>
                <a:spLocks noChangeAspect="1" noChangeArrowheads="1"/>
              </p:cNvSpPr>
              <p:nvPr/>
            </p:nvSpPr>
            <p:spPr bwMode="auto">
              <a:xfrm>
                <a:off x="2101" y="2782"/>
                <a:ext cx="9" cy="36"/>
              </a:xfrm>
              <a:prstGeom prst="rect">
                <a:avLst/>
              </a:prstGeom>
              <a:solidFill>
                <a:srgbClr val="000000"/>
              </a:solidFill>
              <a:ln w="9525">
                <a:noFill/>
                <a:miter lim="800000"/>
                <a:headEnd/>
                <a:tailEnd/>
              </a:ln>
            </p:spPr>
            <p:txBody>
              <a:bodyPr/>
              <a:lstStyle/>
              <a:p>
                <a:pPr>
                  <a:defRPr/>
                </a:pPr>
                <a:endParaRPr lang="en-US">
                  <a:ea typeface="ＭＳ Ｐゴシック" pitchFamily="-65" charset="-128"/>
                </a:endParaRPr>
              </a:p>
            </p:txBody>
          </p:sp>
          <p:sp>
            <p:nvSpPr>
              <p:cNvPr id="127" name="Freeform 223"/>
              <p:cNvSpPr>
                <a:spLocks noChangeAspect="1"/>
              </p:cNvSpPr>
              <p:nvPr/>
            </p:nvSpPr>
            <p:spPr bwMode="auto">
              <a:xfrm>
                <a:off x="2101" y="2778"/>
                <a:ext cx="9" cy="9"/>
              </a:xfrm>
              <a:custGeom>
                <a:avLst/>
                <a:gdLst>
                  <a:gd name="T0" fmla="*/ 5 w 9"/>
                  <a:gd name="T1" fmla="*/ 0 h 9"/>
                  <a:gd name="T2" fmla="*/ 9 w 9"/>
                  <a:gd name="T3" fmla="*/ 0 h 9"/>
                  <a:gd name="T4" fmla="*/ 9 w 9"/>
                  <a:gd name="T5" fmla="*/ 4 h 9"/>
                  <a:gd name="T6" fmla="*/ 0 w 9"/>
                  <a:gd name="T7" fmla="*/ 4 h 9"/>
                  <a:gd name="T8" fmla="*/ 5 w 9"/>
                  <a:gd name="T9" fmla="*/ 9 h 9"/>
                  <a:gd name="T10" fmla="*/ 5 w 9"/>
                  <a:gd name="T11" fmla="*/ 0 h 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 h="9">
                    <a:moveTo>
                      <a:pt x="5" y="0"/>
                    </a:moveTo>
                    <a:lnTo>
                      <a:pt x="9" y="0"/>
                    </a:lnTo>
                    <a:lnTo>
                      <a:pt x="9" y="4"/>
                    </a:lnTo>
                    <a:lnTo>
                      <a:pt x="0" y="4"/>
                    </a:lnTo>
                    <a:lnTo>
                      <a:pt x="5" y="9"/>
                    </a:lnTo>
                    <a:lnTo>
                      <a:pt x="5" y="0"/>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128" name="Freeform 224"/>
              <p:cNvSpPr>
                <a:spLocks noChangeAspect="1"/>
              </p:cNvSpPr>
              <p:nvPr/>
            </p:nvSpPr>
            <p:spPr bwMode="auto">
              <a:xfrm>
                <a:off x="2101" y="2818"/>
                <a:ext cx="9" cy="1"/>
              </a:xfrm>
              <a:custGeom>
                <a:avLst/>
                <a:gdLst>
                  <a:gd name="T0" fmla="*/ 9 w 9"/>
                  <a:gd name="T1" fmla="*/ 0 h 1"/>
                  <a:gd name="T2" fmla="*/ 0 w 9"/>
                  <a:gd name="T3" fmla="*/ 0 h 1"/>
                  <a:gd name="T4" fmla="*/ 9 w 9"/>
                  <a:gd name="T5" fmla="*/ 0 h 1"/>
                  <a:gd name="T6" fmla="*/ 0 60000 65536"/>
                  <a:gd name="T7" fmla="*/ 0 60000 65536"/>
                  <a:gd name="T8" fmla="*/ 0 60000 65536"/>
                </a:gdLst>
                <a:ahLst/>
                <a:cxnLst>
                  <a:cxn ang="T6">
                    <a:pos x="T0" y="T1"/>
                  </a:cxn>
                  <a:cxn ang="T7">
                    <a:pos x="T2" y="T3"/>
                  </a:cxn>
                  <a:cxn ang="T8">
                    <a:pos x="T4" y="T5"/>
                  </a:cxn>
                </a:cxnLst>
                <a:rect l="0" t="0" r="r" b="b"/>
                <a:pathLst>
                  <a:path w="9" h="1">
                    <a:moveTo>
                      <a:pt x="9" y="0"/>
                    </a:moveTo>
                    <a:lnTo>
                      <a:pt x="0" y="0"/>
                    </a:lnTo>
                    <a:lnTo>
                      <a:pt x="9" y="0"/>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129" name="Freeform 225"/>
              <p:cNvSpPr>
                <a:spLocks noChangeAspect="1"/>
              </p:cNvSpPr>
              <p:nvPr/>
            </p:nvSpPr>
            <p:spPr bwMode="auto">
              <a:xfrm>
                <a:off x="2009" y="2782"/>
                <a:ext cx="97" cy="120"/>
              </a:xfrm>
              <a:custGeom>
                <a:avLst/>
                <a:gdLst>
                  <a:gd name="T0" fmla="*/ 97 w 97"/>
                  <a:gd name="T1" fmla="*/ 36 h 120"/>
                  <a:gd name="T2" fmla="*/ 97 w 97"/>
                  <a:gd name="T3" fmla="*/ 42 h 120"/>
                  <a:gd name="T4" fmla="*/ 96 w 97"/>
                  <a:gd name="T5" fmla="*/ 50 h 120"/>
                  <a:gd name="T6" fmla="*/ 95 w 97"/>
                  <a:gd name="T7" fmla="*/ 60 h 120"/>
                  <a:gd name="T8" fmla="*/ 93 w 97"/>
                  <a:gd name="T9" fmla="*/ 65 h 120"/>
                  <a:gd name="T10" fmla="*/ 91 w 97"/>
                  <a:gd name="T11" fmla="*/ 71 h 120"/>
                  <a:gd name="T12" fmla="*/ 89 w 97"/>
                  <a:gd name="T13" fmla="*/ 77 h 120"/>
                  <a:gd name="T14" fmla="*/ 86 w 97"/>
                  <a:gd name="T15" fmla="*/ 83 h 120"/>
                  <a:gd name="T16" fmla="*/ 82 w 97"/>
                  <a:gd name="T17" fmla="*/ 89 h 120"/>
                  <a:gd name="T18" fmla="*/ 77 w 97"/>
                  <a:gd name="T19" fmla="*/ 96 h 120"/>
                  <a:gd name="T20" fmla="*/ 74 w 97"/>
                  <a:gd name="T21" fmla="*/ 99 h 120"/>
                  <a:gd name="T22" fmla="*/ 72 w 97"/>
                  <a:gd name="T23" fmla="*/ 102 h 120"/>
                  <a:gd name="T24" fmla="*/ 65 w 97"/>
                  <a:gd name="T25" fmla="*/ 108 h 120"/>
                  <a:gd name="T26" fmla="*/ 57 w 97"/>
                  <a:gd name="T27" fmla="*/ 114 h 120"/>
                  <a:gd name="T28" fmla="*/ 48 w 97"/>
                  <a:gd name="T29" fmla="*/ 120 h 120"/>
                  <a:gd name="T30" fmla="*/ 39 w 97"/>
                  <a:gd name="T31" fmla="*/ 114 h 120"/>
                  <a:gd name="T32" fmla="*/ 32 w 97"/>
                  <a:gd name="T33" fmla="*/ 108 h 120"/>
                  <a:gd name="T34" fmla="*/ 25 w 97"/>
                  <a:gd name="T35" fmla="*/ 102 h 120"/>
                  <a:gd name="T36" fmla="*/ 19 w 97"/>
                  <a:gd name="T37" fmla="*/ 96 h 120"/>
                  <a:gd name="T38" fmla="*/ 15 w 97"/>
                  <a:gd name="T39" fmla="*/ 89 h 120"/>
                  <a:gd name="T40" fmla="*/ 11 w 97"/>
                  <a:gd name="T41" fmla="*/ 83 h 120"/>
                  <a:gd name="T42" fmla="*/ 7 w 97"/>
                  <a:gd name="T43" fmla="*/ 77 h 120"/>
                  <a:gd name="T44" fmla="*/ 5 w 97"/>
                  <a:gd name="T45" fmla="*/ 71 h 120"/>
                  <a:gd name="T46" fmla="*/ 3 w 97"/>
                  <a:gd name="T47" fmla="*/ 65 h 120"/>
                  <a:gd name="T48" fmla="*/ 2 w 97"/>
                  <a:gd name="T49" fmla="*/ 60 h 120"/>
                  <a:gd name="T50" fmla="*/ 0 w 97"/>
                  <a:gd name="T51" fmla="*/ 50 h 120"/>
                  <a:gd name="T52" fmla="*/ 0 w 97"/>
                  <a:gd name="T53" fmla="*/ 42 h 120"/>
                  <a:gd name="T54" fmla="*/ 0 w 97"/>
                  <a:gd name="T55" fmla="*/ 36 h 120"/>
                  <a:gd name="T56" fmla="*/ 0 w 97"/>
                  <a:gd name="T57" fmla="*/ 0 h 120"/>
                  <a:gd name="T58" fmla="*/ 97 w 97"/>
                  <a:gd name="T59" fmla="*/ 0 h 120"/>
                  <a:gd name="T60" fmla="*/ 97 w 97"/>
                  <a:gd name="T61" fmla="*/ 36 h 12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97" h="120">
                    <a:moveTo>
                      <a:pt x="97" y="36"/>
                    </a:moveTo>
                    <a:lnTo>
                      <a:pt x="97" y="42"/>
                    </a:lnTo>
                    <a:lnTo>
                      <a:pt x="96" y="50"/>
                    </a:lnTo>
                    <a:lnTo>
                      <a:pt x="95" y="60"/>
                    </a:lnTo>
                    <a:lnTo>
                      <a:pt x="93" y="65"/>
                    </a:lnTo>
                    <a:lnTo>
                      <a:pt x="91" y="71"/>
                    </a:lnTo>
                    <a:lnTo>
                      <a:pt x="89" y="77"/>
                    </a:lnTo>
                    <a:lnTo>
                      <a:pt x="86" y="83"/>
                    </a:lnTo>
                    <a:lnTo>
                      <a:pt x="82" y="89"/>
                    </a:lnTo>
                    <a:lnTo>
                      <a:pt x="77" y="96"/>
                    </a:lnTo>
                    <a:lnTo>
                      <a:pt x="74" y="99"/>
                    </a:lnTo>
                    <a:lnTo>
                      <a:pt x="72" y="102"/>
                    </a:lnTo>
                    <a:lnTo>
                      <a:pt x="65" y="108"/>
                    </a:lnTo>
                    <a:lnTo>
                      <a:pt x="57" y="114"/>
                    </a:lnTo>
                    <a:lnTo>
                      <a:pt x="48" y="120"/>
                    </a:lnTo>
                    <a:lnTo>
                      <a:pt x="39" y="114"/>
                    </a:lnTo>
                    <a:lnTo>
                      <a:pt x="32" y="108"/>
                    </a:lnTo>
                    <a:lnTo>
                      <a:pt x="25" y="102"/>
                    </a:lnTo>
                    <a:lnTo>
                      <a:pt x="19" y="96"/>
                    </a:lnTo>
                    <a:lnTo>
                      <a:pt x="15" y="89"/>
                    </a:lnTo>
                    <a:lnTo>
                      <a:pt x="11" y="83"/>
                    </a:lnTo>
                    <a:lnTo>
                      <a:pt x="7" y="77"/>
                    </a:lnTo>
                    <a:lnTo>
                      <a:pt x="5" y="71"/>
                    </a:lnTo>
                    <a:lnTo>
                      <a:pt x="3" y="65"/>
                    </a:lnTo>
                    <a:lnTo>
                      <a:pt x="2" y="60"/>
                    </a:lnTo>
                    <a:lnTo>
                      <a:pt x="0" y="50"/>
                    </a:lnTo>
                    <a:lnTo>
                      <a:pt x="0" y="42"/>
                    </a:lnTo>
                    <a:lnTo>
                      <a:pt x="0" y="36"/>
                    </a:lnTo>
                    <a:lnTo>
                      <a:pt x="0" y="0"/>
                    </a:lnTo>
                    <a:lnTo>
                      <a:pt x="97" y="0"/>
                    </a:lnTo>
                    <a:lnTo>
                      <a:pt x="97" y="36"/>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130" name="Freeform 226"/>
              <p:cNvSpPr>
                <a:spLocks noChangeAspect="1"/>
              </p:cNvSpPr>
              <p:nvPr/>
            </p:nvSpPr>
            <p:spPr bwMode="auto">
              <a:xfrm>
                <a:off x="2055" y="2818"/>
                <a:ext cx="53" cy="86"/>
              </a:xfrm>
              <a:custGeom>
                <a:avLst/>
                <a:gdLst>
                  <a:gd name="T0" fmla="*/ 53 w 53"/>
                  <a:gd name="T1" fmla="*/ 0 h 86"/>
                  <a:gd name="T2" fmla="*/ 53 w 53"/>
                  <a:gd name="T3" fmla="*/ 6 h 86"/>
                  <a:gd name="T4" fmla="*/ 53 w 53"/>
                  <a:gd name="T5" fmla="*/ 14 h 86"/>
                  <a:gd name="T6" fmla="*/ 51 w 53"/>
                  <a:gd name="T7" fmla="*/ 24 h 86"/>
                  <a:gd name="T8" fmla="*/ 50 w 53"/>
                  <a:gd name="T9" fmla="*/ 30 h 86"/>
                  <a:gd name="T10" fmla="*/ 48 w 53"/>
                  <a:gd name="T11" fmla="*/ 36 h 86"/>
                  <a:gd name="T12" fmla="*/ 45 w 53"/>
                  <a:gd name="T13" fmla="*/ 42 h 86"/>
                  <a:gd name="T14" fmla="*/ 42 w 53"/>
                  <a:gd name="T15" fmla="*/ 49 h 86"/>
                  <a:gd name="T16" fmla="*/ 38 w 53"/>
                  <a:gd name="T17" fmla="*/ 55 h 86"/>
                  <a:gd name="T18" fmla="*/ 33 w 53"/>
                  <a:gd name="T19" fmla="*/ 62 h 86"/>
                  <a:gd name="T20" fmla="*/ 30 w 53"/>
                  <a:gd name="T21" fmla="*/ 65 h 86"/>
                  <a:gd name="T22" fmla="*/ 27 w 53"/>
                  <a:gd name="T23" fmla="*/ 68 h 86"/>
                  <a:gd name="T24" fmla="*/ 21 w 53"/>
                  <a:gd name="T25" fmla="*/ 74 h 86"/>
                  <a:gd name="T26" fmla="*/ 13 w 53"/>
                  <a:gd name="T27" fmla="*/ 80 h 86"/>
                  <a:gd name="T28" fmla="*/ 4 w 53"/>
                  <a:gd name="T29" fmla="*/ 86 h 86"/>
                  <a:gd name="T30" fmla="*/ 0 w 53"/>
                  <a:gd name="T31" fmla="*/ 82 h 86"/>
                  <a:gd name="T32" fmla="*/ 9 w 53"/>
                  <a:gd name="T33" fmla="*/ 76 h 86"/>
                  <a:gd name="T34" fmla="*/ 17 w 53"/>
                  <a:gd name="T35" fmla="*/ 70 h 86"/>
                  <a:gd name="T36" fmla="*/ 24 w 53"/>
                  <a:gd name="T37" fmla="*/ 64 h 86"/>
                  <a:gd name="T38" fmla="*/ 26 w 53"/>
                  <a:gd name="T39" fmla="*/ 61 h 86"/>
                  <a:gd name="T40" fmla="*/ 29 w 53"/>
                  <a:gd name="T41" fmla="*/ 58 h 86"/>
                  <a:gd name="T42" fmla="*/ 34 w 53"/>
                  <a:gd name="T43" fmla="*/ 52 h 86"/>
                  <a:gd name="T44" fmla="*/ 37 w 53"/>
                  <a:gd name="T45" fmla="*/ 46 h 86"/>
                  <a:gd name="T46" fmla="*/ 40 w 53"/>
                  <a:gd name="T47" fmla="*/ 40 h 86"/>
                  <a:gd name="T48" fmla="*/ 43 w 53"/>
                  <a:gd name="T49" fmla="*/ 34 h 86"/>
                  <a:gd name="T50" fmla="*/ 45 w 53"/>
                  <a:gd name="T51" fmla="*/ 28 h 86"/>
                  <a:gd name="T52" fmla="*/ 46 w 53"/>
                  <a:gd name="T53" fmla="*/ 23 h 86"/>
                  <a:gd name="T54" fmla="*/ 47 w 53"/>
                  <a:gd name="T55" fmla="*/ 13 h 86"/>
                  <a:gd name="T56" fmla="*/ 48 w 53"/>
                  <a:gd name="T57" fmla="*/ 6 h 86"/>
                  <a:gd name="T58" fmla="*/ 48 w 53"/>
                  <a:gd name="T59" fmla="*/ 0 h 86"/>
                  <a:gd name="T60" fmla="*/ 53 w 53"/>
                  <a:gd name="T61" fmla="*/ 0 h 8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3" h="86">
                    <a:moveTo>
                      <a:pt x="53" y="0"/>
                    </a:moveTo>
                    <a:lnTo>
                      <a:pt x="53" y="6"/>
                    </a:lnTo>
                    <a:lnTo>
                      <a:pt x="53" y="14"/>
                    </a:lnTo>
                    <a:lnTo>
                      <a:pt x="51" y="24"/>
                    </a:lnTo>
                    <a:lnTo>
                      <a:pt x="50" y="30"/>
                    </a:lnTo>
                    <a:lnTo>
                      <a:pt x="48" y="36"/>
                    </a:lnTo>
                    <a:lnTo>
                      <a:pt x="45" y="42"/>
                    </a:lnTo>
                    <a:lnTo>
                      <a:pt x="42" y="49"/>
                    </a:lnTo>
                    <a:lnTo>
                      <a:pt x="38" y="55"/>
                    </a:lnTo>
                    <a:lnTo>
                      <a:pt x="33" y="62"/>
                    </a:lnTo>
                    <a:lnTo>
                      <a:pt x="30" y="65"/>
                    </a:lnTo>
                    <a:lnTo>
                      <a:pt x="27" y="68"/>
                    </a:lnTo>
                    <a:lnTo>
                      <a:pt x="21" y="74"/>
                    </a:lnTo>
                    <a:lnTo>
                      <a:pt x="13" y="80"/>
                    </a:lnTo>
                    <a:lnTo>
                      <a:pt x="4" y="86"/>
                    </a:lnTo>
                    <a:lnTo>
                      <a:pt x="0" y="82"/>
                    </a:lnTo>
                    <a:lnTo>
                      <a:pt x="9" y="76"/>
                    </a:lnTo>
                    <a:lnTo>
                      <a:pt x="17" y="70"/>
                    </a:lnTo>
                    <a:lnTo>
                      <a:pt x="24" y="64"/>
                    </a:lnTo>
                    <a:lnTo>
                      <a:pt x="26" y="61"/>
                    </a:lnTo>
                    <a:lnTo>
                      <a:pt x="29" y="58"/>
                    </a:lnTo>
                    <a:lnTo>
                      <a:pt x="34" y="52"/>
                    </a:lnTo>
                    <a:lnTo>
                      <a:pt x="37" y="46"/>
                    </a:lnTo>
                    <a:lnTo>
                      <a:pt x="40" y="40"/>
                    </a:lnTo>
                    <a:lnTo>
                      <a:pt x="43" y="34"/>
                    </a:lnTo>
                    <a:lnTo>
                      <a:pt x="45" y="28"/>
                    </a:lnTo>
                    <a:lnTo>
                      <a:pt x="46" y="23"/>
                    </a:lnTo>
                    <a:lnTo>
                      <a:pt x="47" y="13"/>
                    </a:lnTo>
                    <a:lnTo>
                      <a:pt x="48" y="6"/>
                    </a:lnTo>
                    <a:lnTo>
                      <a:pt x="48" y="0"/>
                    </a:lnTo>
                    <a:lnTo>
                      <a:pt x="53" y="0"/>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131" name="Freeform 227"/>
              <p:cNvSpPr>
                <a:spLocks noChangeAspect="1"/>
              </p:cNvSpPr>
              <p:nvPr/>
            </p:nvSpPr>
            <p:spPr bwMode="auto">
              <a:xfrm>
                <a:off x="2006" y="2818"/>
                <a:ext cx="53" cy="86"/>
              </a:xfrm>
              <a:custGeom>
                <a:avLst/>
                <a:gdLst>
                  <a:gd name="T0" fmla="*/ 50 w 53"/>
                  <a:gd name="T1" fmla="*/ 86 h 86"/>
                  <a:gd name="T2" fmla="*/ 41 w 53"/>
                  <a:gd name="T3" fmla="*/ 80 h 86"/>
                  <a:gd name="T4" fmla="*/ 33 w 53"/>
                  <a:gd name="T5" fmla="*/ 74 h 86"/>
                  <a:gd name="T6" fmla="*/ 26 w 53"/>
                  <a:gd name="T7" fmla="*/ 68 h 86"/>
                  <a:gd name="T8" fmla="*/ 20 w 53"/>
                  <a:gd name="T9" fmla="*/ 62 h 86"/>
                  <a:gd name="T10" fmla="*/ 15 w 53"/>
                  <a:gd name="T11" fmla="*/ 55 h 86"/>
                  <a:gd name="T12" fmla="*/ 11 w 53"/>
                  <a:gd name="T13" fmla="*/ 49 h 86"/>
                  <a:gd name="T14" fmla="*/ 8 w 53"/>
                  <a:gd name="T15" fmla="*/ 42 h 86"/>
                  <a:gd name="T16" fmla="*/ 6 w 53"/>
                  <a:gd name="T17" fmla="*/ 36 h 86"/>
                  <a:gd name="T18" fmla="*/ 3 w 53"/>
                  <a:gd name="T19" fmla="*/ 30 h 86"/>
                  <a:gd name="T20" fmla="*/ 2 w 53"/>
                  <a:gd name="T21" fmla="*/ 24 h 86"/>
                  <a:gd name="T22" fmla="*/ 1 w 53"/>
                  <a:gd name="T23" fmla="*/ 14 h 86"/>
                  <a:gd name="T24" fmla="*/ 0 w 53"/>
                  <a:gd name="T25" fmla="*/ 6 h 86"/>
                  <a:gd name="T26" fmla="*/ 0 w 53"/>
                  <a:gd name="T27" fmla="*/ 0 h 86"/>
                  <a:gd name="T28" fmla="*/ 6 w 53"/>
                  <a:gd name="T29" fmla="*/ 0 h 86"/>
                  <a:gd name="T30" fmla="*/ 5 w 53"/>
                  <a:gd name="T31" fmla="*/ 6 h 86"/>
                  <a:gd name="T32" fmla="*/ 6 w 53"/>
                  <a:gd name="T33" fmla="*/ 13 h 86"/>
                  <a:gd name="T34" fmla="*/ 7 w 53"/>
                  <a:gd name="T35" fmla="*/ 23 h 86"/>
                  <a:gd name="T36" fmla="*/ 9 w 53"/>
                  <a:gd name="T37" fmla="*/ 28 h 86"/>
                  <a:gd name="T38" fmla="*/ 11 w 53"/>
                  <a:gd name="T39" fmla="*/ 34 h 86"/>
                  <a:gd name="T40" fmla="*/ 13 w 53"/>
                  <a:gd name="T41" fmla="*/ 40 h 86"/>
                  <a:gd name="T42" fmla="*/ 16 w 53"/>
                  <a:gd name="T43" fmla="*/ 46 h 86"/>
                  <a:gd name="T44" fmla="*/ 20 w 53"/>
                  <a:gd name="T45" fmla="*/ 52 h 86"/>
                  <a:gd name="T46" fmla="*/ 24 w 53"/>
                  <a:gd name="T47" fmla="*/ 58 h 86"/>
                  <a:gd name="T48" fmla="*/ 30 w 53"/>
                  <a:gd name="T49" fmla="*/ 64 h 86"/>
                  <a:gd name="T50" fmla="*/ 36 w 53"/>
                  <a:gd name="T51" fmla="*/ 70 h 86"/>
                  <a:gd name="T52" fmla="*/ 44 w 53"/>
                  <a:gd name="T53" fmla="*/ 76 h 86"/>
                  <a:gd name="T54" fmla="*/ 53 w 53"/>
                  <a:gd name="T55" fmla="*/ 82 h 86"/>
                  <a:gd name="T56" fmla="*/ 50 w 53"/>
                  <a:gd name="T57" fmla="*/ 86 h 8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53" h="86">
                    <a:moveTo>
                      <a:pt x="50" y="86"/>
                    </a:moveTo>
                    <a:lnTo>
                      <a:pt x="41" y="80"/>
                    </a:lnTo>
                    <a:lnTo>
                      <a:pt x="33" y="74"/>
                    </a:lnTo>
                    <a:lnTo>
                      <a:pt x="26" y="68"/>
                    </a:lnTo>
                    <a:lnTo>
                      <a:pt x="20" y="62"/>
                    </a:lnTo>
                    <a:lnTo>
                      <a:pt x="15" y="55"/>
                    </a:lnTo>
                    <a:lnTo>
                      <a:pt x="11" y="49"/>
                    </a:lnTo>
                    <a:lnTo>
                      <a:pt x="8" y="42"/>
                    </a:lnTo>
                    <a:lnTo>
                      <a:pt x="6" y="36"/>
                    </a:lnTo>
                    <a:lnTo>
                      <a:pt x="3" y="30"/>
                    </a:lnTo>
                    <a:lnTo>
                      <a:pt x="2" y="24"/>
                    </a:lnTo>
                    <a:lnTo>
                      <a:pt x="1" y="14"/>
                    </a:lnTo>
                    <a:lnTo>
                      <a:pt x="0" y="6"/>
                    </a:lnTo>
                    <a:lnTo>
                      <a:pt x="0" y="0"/>
                    </a:lnTo>
                    <a:lnTo>
                      <a:pt x="6" y="0"/>
                    </a:lnTo>
                    <a:lnTo>
                      <a:pt x="5" y="6"/>
                    </a:lnTo>
                    <a:lnTo>
                      <a:pt x="6" y="13"/>
                    </a:lnTo>
                    <a:lnTo>
                      <a:pt x="7" y="23"/>
                    </a:lnTo>
                    <a:lnTo>
                      <a:pt x="9" y="28"/>
                    </a:lnTo>
                    <a:lnTo>
                      <a:pt x="11" y="34"/>
                    </a:lnTo>
                    <a:lnTo>
                      <a:pt x="13" y="40"/>
                    </a:lnTo>
                    <a:lnTo>
                      <a:pt x="16" y="46"/>
                    </a:lnTo>
                    <a:lnTo>
                      <a:pt x="20" y="52"/>
                    </a:lnTo>
                    <a:lnTo>
                      <a:pt x="24" y="58"/>
                    </a:lnTo>
                    <a:lnTo>
                      <a:pt x="30" y="64"/>
                    </a:lnTo>
                    <a:lnTo>
                      <a:pt x="36" y="70"/>
                    </a:lnTo>
                    <a:lnTo>
                      <a:pt x="44" y="76"/>
                    </a:lnTo>
                    <a:lnTo>
                      <a:pt x="53" y="82"/>
                    </a:lnTo>
                    <a:lnTo>
                      <a:pt x="50" y="86"/>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132" name="Freeform 228"/>
              <p:cNvSpPr>
                <a:spLocks noChangeAspect="1"/>
              </p:cNvSpPr>
              <p:nvPr/>
            </p:nvSpPr>
            <p:spPr bwMode="auto">
              <a:xfrm>
                <a:off x="2055" y="2900"/>
                <a:ext cx="4" cy="5"/>
              </a:xfrm>
              <a:custGeom>
                <a:avLst/>
                <a:gdLst>
                  <a:gd name="T0" fmla="*/ 4 w 4"/>
                  <a:gd name="T1" fmla="*/ 4 h 5"/>
                  <a:gd name="T2" fmla="*/ 2 w 4"/>
                  <a:gd name="T3" fmla="*/ 5 h 5"/>
                  <a:gd name="T4" fmla="*/ 1 w 4"/>
                  <a:gd name="T5" fmla="*/ 4 h 5"/>
                  <a:gd name="T6" fmla="*/ 4 w 4"/>
                  <a:gd name="T7" fmla="*/ 0 h 5"/>
                  <a:gd name="T8" fmla="*/ 0 w 4"/>
                  <a:gd name="T9" fmla="*/ 0 h 5"/>
                  <a:gd name="T10" fmla="*/ 4 w 4"/>
                  <a:gd name="T11" fmla="*/ 4 h 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 h="5">
                    <a:moveTo>
                      <a:pt x="4" y="4"/>
                    </a:moveTo>
                    <a:lnTo>
                      <a:pt x="2" y="5"/>
                    </a:lnTo>
                    <a:lnTo>
                      <a:pt x="1" y="4"/>
                    </a:lnTo>
                    <a:lnTo>
                      <a:pt x="4" y="0"/>
                    </a:lnTo>
                    <a:lnTo>
                      <a:pt x="0" y="0"/>
                    </a:lnTo>
                    <a:lnTo>
                      <a:pt x="4" y="4"/>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133" name="Rectangle 229"/>
              <p:cNvSpPr>
                <a:spLocks noChangeAspect="1" noChangeArrowheads="1"/>
              </p:cNvSpPr>
              <p:nvPr/>
            </p:nvSpPr>
            <p:spPr bwMode="auto">
              <a:xfrm>
                <a:off x="2006" y="2782"/>
                <a:ext cx="6" cy="36"/>
              </a:xfrm>
              <a:prstGeom prst="rect">
                <a:avLst/>
              </a:prstGeom>
              <a:solidFill>
                <a:srgbClr val="FFFFFF"/>
              </a:solidFill>
              <a:ln w="9525">
                <a:noFill/>
                <a:miter lim="800000"/>
                <a:headEnd/>
                <a:tailEnd/>
              </a:ln>
            </p:spPr>
            <p:txBody>
              <a:bodyPr/>
              <a:lstStyle/>
              <a:p>
                <a:pPr>
                  <a:defRPr/>
                </a:pPr>
                <a:endParaRPr lang="en-US">
                  <a:ea typeface="ＭＳ Ｐゴシック" pitchFamily="-65" charset="-128"/>
                </a:endParaRPr>
              </a:p>
            </p:txBody>
          </p:sp>
          <p:sp>
            <p:nvSpPr>
              <p:cNvPr id="134" name="Freeform 230"/>
              <p:cNvSpPr>
                <a:spLocks noChangeAspect="1"/>
              </p:cNvSpPr>
              <p:nvPr/>
            </p:nvSpPr>
            <p:spPr bwMode="auto">
              <a:xfrm>
                <a:off x="2006" y="2818"/>
                <a:ext cx="6" cy="1"/>
              </a:xfrm>
              <a:custGeom>
                <a:avLst/>
                <a:gdLst>
                  <a:gd name="T0" fmla="*/ 0 w 6"/>
                  <a:gd name="T1" fmla="*/ 0 h 1"/>
                  <a:gd name="T2" fmla="*/ 6 w 6"/>
                  <a:gd name="T3" fmla="*/ 0 h 1"/>
                  <a:gd name="T4" fmla="*/ 0 w 6"/>
                  <a:gd name="T5" fmla="*/ 0 h 1"/>
                  <a:gd name="T6" fmla="*/ 0 60000 65536"/>
                  <a:gd name="T7" fmla="*/ 0 60000 65536"/>
                  <a:gd name="T8" fmla="*/ 0 60000 65536"/>
                </a:gdLst>
                <a:ahLst/>
                <a:cxnLst>
                  <a:cxn ang="T6">
                    <a:pos x="T0" y="T1"/>
                  </a:cxn>
                  <a:cxn ang="T7">
                    <a:pos x="T2" y="T3"/>
                  </a:cxn>
                  <a:cxn ang="T8">
                    <a:pos x="T4" y="T5"/>
                  </a:cxn>
                </a:cxnLst>
                <a:rect l="0" t="0" r="r" b="b"/>
                <a:pathLst>
                  <a:path w="6" h="1">
                    <a:moveTo>
                      <a:pt x="0" y="0"/>
                    </a:moveTo>
                    <a:lnTo>
                      <a:pt x="6" y="0"/>
                    </a:lnTo>
                    <a:lnTo>
                      <a:pt x="0" y="0"/>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135" name="Rectangle 231"/>
              <p:cNvSpPr>
                <a:spLocks noChangeAspect="1" noChangeArrowheads="1"/>
              </p:cNvSpPr>
              <p:nvPr/>
            </p:nvSpPr>
            <p:spPr bwMode="auto">
              <a:xfrm>
                <a:off x="2009" y="2779"/>
                <a:ext cx="97" cy="6"/>
              </a:xfrm>
              <a:prstGeom prst="rect">
                <a:avLst/>
              </a:prstGeom>
              <a:solidFill>
                <a:srgbClr val="FFFFFF"/>
              </a:solidFill>
              <a:ln w="9525">
                <a:noFill/>
                <a:miter lim="800000"/>
                <a:headEnd/>
                <a:tailEnd/>
              </a:ln>
            </p:spPr>
            <p:txBody>
              <a:bodyPr/>
              <a:lstStyle/>
              <a:p>
                <a:pPr>
                  <a:defRPr/>
                </a:pPr>
                <a:endParaRPr lang="en-US">
                  <a:ea typeface="ＭＳ Ｐゴシック" pitchFamily="-65" charset="-128"/>
                </a:endParaRPr>
              </a:p>
            </p:txBody>
          </p:sp>
          <p:sp>
            <p:nvSpPr>
              <p:cNvPr id="136" name="Freeform 232"/>
              <p:cNvSpPr>
                <a:spLocks noChangeAspect="1"/>
              </p:cNvSpPr>
              <p:nvPr/>
            </p:nvSpPr>
            <p:spPr bwMode="auto">
              <a:xfrm>
                <a:off x="2006" y="2779"/>
                <a:ext cx="6" cy="6"/>
              </a:xfrm>
              <a:custGeom>
                <a:avLst/>
                <a:gdLst>
                  <a:gd name="T0" fmla="*/ 0 w 6"/>
                  <a:gd name="T1" fmla="*/ 3 h 6"/>
                  <a:gd name="T2" fmla="*/ 0 w 6"/>
                  <a:gd name="T3" fmla="*/ 0 h 6"/>
                  <a:gd name="T4" fmla="*/ 3 w 6"/>
                  <a:gd name="T5" fmla="*/ 0 h 6"/>
                  <a:gd name="T6" fmla="*/ 3 w 6"/>
                  <a:gd name="T7" fmla="*/ 6 h 6"/>
                  <a:gd name="T8" fmla="*/ 6 w 6"/>
                  <a:gd name="T9" fmla="*/ 3 h 6"/>
                  <a:gd name="T10" fmla="*/ 0 w 6"/>
                  <a:gd name="T11" fmla="*/ 3 h 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 h="6">
                    <a:moveTo>
                      <a:pt x="0" y="3"/>
                    </a:moveTo>
                    <a:lnTo>
                      <a:pt x="0" y="0"/>
                    </a:lnTo>
                    <a:lnTo>
                      <a:pt x="3" y="0"/>
                    </a:lnTo>
                    <a:lnTo>
                      <a:pt x="3" y="6"/>
                    </a:lnTo>
                    <a:lnTo>
                      <a:pt x="6" y="3"/>
                    </a:lnTo>
                    <a:lnTo>
                      <a:pt x="0" y="3"/>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137" name="Rectangle 233"/>
              <p:cNvSpPr>
                <a:spLocks noChangeAspect="1" noChangeArrowheads="1"/>
              </p:cNvSpPr>
              <p:nvPr/>
            </p:nvSpPr>
            <p:spPr bwMode="auto">
              <a:xfrm>
                <a:off x="2103" y="2782"/>
                <a:ext cx="5" cy="36"/>
              </a:xfrm>
              <a:prstGeom prst="rect">
                <a:avLst/>
              </a:prstGeom>
              <a:solidFill>
                <a:srgbClr val="FFFFFF"/>
              </a:solidFill>
              <a:ln w="9525">
                <a:noFill/>
                <a:miter lim="800000"/>
                <a:headEnd/>
                <a:tailEnd/>
              </a:ln>
            </p:spPr>
            <p:txBody>
              <a:bodyPr/>
              <a:lstStyle/>
              <a:p>
                <a:pPr>
                  <a:defRPr/>
                </a:pPr>
                <a:endParaRPr lang="en-US">
                  <a:ea typeface="ＭＳ Ｐゴシック" pitchFamily="-65" charset="-128"/>
                </a:endParaRPr>
              </a:p>
            </p:txBody>
          </p:sp>
          <p:sp>
            <p:nvSpPr>
              <p:cNvPr id="138" name="Freeform 234"/>
              <p:cNvSpPr>
                <a:spLocks noChangeAspect="1"/>
              </p:cNvSpPr>
              <p:nvPr/>
            </p:nvSpPr>
            <p:spPr bwMode="auto">
              <a:xfrm>
                <a:off x="2103" y="2779"/>
                <a:ext cx="5" cy="6"/>
              </a:xfrm>
              <a:custGeom>
                <a:avLst/>
                <a:gdLst>
                  <a:gd name="T0" fmla="*/ 3 w 5"/>
                  <a:gd name="T1" fmla="*/ 0 h 6"/>
                  <a:gd name="T2" fmla="*/ 5 w 5"/>
                  <a:gd name="T3" fmla="*/ 0 h 6"/>
                  <a:gd name="T4" fmla="*/ 5 w 5"/>
                  <a:gd name="T5" fmla="*/ 3 h 6"/>
                  <a:gd name="T6" fmla="*/ 0 w 5"/>
                  <a:gd name="T7" fmla="*/ 3 h 6"/>
                  <a:gd name="T8" fmla="*/ 3 w 5"/>
                  <a:gd name="T9" fmla="*/ 6 h 6"/>
                  <a:gd name="T10" fmla="*/ 3 w 5"/>
                  <a:gd name="T11" fmla="*/ 0 h 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 h="6">
                    <a:moveTo>
                      <a:pt x="3" y="0"/>
                    </a:moveTo>
                    <a:lnTo>
                      <a:pt x="5" y="0"/>
                    </a:lnTo>
                    <a:lnTo>
                      <a:pt x="5" y="3"/>
                    </a:lnTo>
                    <a:lnTo>
                      <a:pt x="0" y="3"/>
                    </a:lnTo>
                    <a:lnTo>
                      <a:pt x="3" y="6"/>
                    </a:lnTo>
                    <a:lnTo>
                      <a:pt x="3" y="0"/>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139" name="Freeform 235"/>
              <p:cNvSpPr>
                <a:spLocks noChangeAspect="1"/>
              </p:cNvSpPr>
              <p:nvPr/>
            </p:nvSpPr>
            <p:spPr bwMode="auto">
              <a:xfrm>
                <a:off x="2103" y="2818"/>
                <a:ext cx="5" cy="1"/>
              </a:xfrm>
              <a:custGeom>
                <a:avLst/>
                <a:gdLst>
                  <a:gd name="T0" fmla="*/ 5 w 5"/>
                  <a:gd name="T1" fmla="*/ 0 h 1"/>
                  <a:gd name="T2" fmla="*/ 0 w 5"/>
                  <a:gd name="T3" fmla="*/ 0 h 1"/>
                  <a:gd name="T4" fmla="*/ 5 w 5"/>
                  <a:gd name="T5" fmla="*/ 0 h 1"/>
                  <a:gd name="T6" fmla="*/ 0 60000 65536"/>
                  <a:gd name="T7" fmla="*/ 0 60000 65536"/>
                  <a:gd name="T8" fmla="*/ 0 60000 65536"/>
                </a:gdLst>
                <a:ahLst/>
                <a:cxnLst>
                  <a:cxn ang="T6">
                    <a:pos x="T0" y="T1"/>
                  </a:cxn>
                  <a:cxn ang="T7">
                    <a:pos x="T2" y="T3"/>
                  </a:cxn>
                  <a:cxn ang="T8">
                    <a:pos x="T4" y="T5"/>
                  </a:cxn>
                </a:cxnLst>
                <a:rect l="0" t="0" r="r" b="b"/>
                <a:pathLst>
                  <a:path w="5" h="1">
                    <a:moveTo>
                      <a:pt x="5" y="0"/>
                    </a:moveTo>
                    <a:lnTo>
                      <a:pt x="0" y="0"/>
                    </a:lnTo>
                    <a:lnTo>
                      <a:pt x="5" y="0"/>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140" name="Freeform 236"/>
              <p:cNvSpPr>
                <a:spLocks noChangeAspect="1"/>
              </p:cNvSpPr>
              <p:nvPr/>
            </p:nvSpPr>
            <p:spPr bwMode="auto">
              <a:xfrm>
                <a:off x="2009" y="2782"/>
                <a:ext cx="97" cy="120"/>
              </a:xfrm>
              <a:custGeom>
                <a:avLst/>
                <a:gdLst>
                  <a:gd name="T0" fmla="*/ 97 w 97"/>
                  <a:gd name="T1" fmla="*/ 36 h 120"/>
                  <a:gd name="T2" fmla="*/ 97 w 97"/>
                  <a:gd name="T3" fmla="*/ 42 h 120"/>
                  <a:gd name="T4" fmla="*/ 96 w 97"/>
                  <a:gd name="T5" fmla="*/ 50 h 120"/>
                  <a:gd name="T6" fmla="*/ 95 w 97"/>
                  <a:gd name="T7" fmla="*/ 60 h 120"/>
                  <a:gd name="T8" fmla="*/ 93 w 97"/>
                  <a:gd name="T9" fmla="*/ 65 h 120"/>
                  <a:gd name="T10" fmla="*/ 91 w 97"/>
                  <a:gd name="T11" fmla="*/ 71 h 120"/>
                  <a:gd name="T12" fmla="*/ 89 w 97"/>
                  <a:gd name="T13" fmla="*/ 77 h 120"/>
                  <a:gd name="T14" fmla="*/ 86 w 97"/>
                  <a:gd name="T15" fmla="*/ 83 h 120"/>
                  <a:gd name="T16" fmla="*/ 82 w 97"/>
                  <a:gd name="T17" fmla="*/ 89 h 120"/>
                  <a:gd name="T18" fmla="*/ 77 w 97"/>
                  <a:gd name="T19" fmla="*/ 96 h 120"/>
                  <a:gd name="T20" fmla="*/ 74 w 97"/>
                  <a:gd name="T21" fmla="*/ 99 h 120"/>
                  <a:gd name="T22" fmla="*/ 72 w 97"/>
                  <a:gd name="T23" fmla="*/ 102 h 120"/>
                  <a:gd name="T24" fmla="*/ 65 w 97"/>
                  <a:gd name="T25" fmla="*/ 108 h 120"/>
                  <a:gd name="T26" fmla="*/ 57 w 97"/>
                  <a:gd name="T27" fmla="*/ 114 h 120"/>
                  <a:gd name="T28" fmla="*/ 48 w 97"/>
                  <a:gd name="T29" fmla="*/ 120 h 120"/>
                  <a:gd name="T30" fmla="*/ 39 w 97"/>
                  <a:gd name="T31" fmla="*/ 114 h 120"/>
                  <a:gd name="T32" fmla="*/ 32 w 97"/>
                  <a:gd name="T33" fmla="*/ 108 h 120"/>
                  <a:gd name="T34" fmla="*/ 25 w 97"/>
                  <a:gd name="T35" fmla="*/ 102 h 120"/>
                  <a:gd name="T36" fmla="*/ 19 w 97"/>
                  <a:gd name="T37" fmla="*/ 96 h 120"/>
                  <a:gd name="T38" fmla="*/ 15 w 97"/>
                  <a:gd name="T39" fmla="*/ 89 h 120"/>
                  <a:gd name="T40" fmla="*/ 11 w 97"/>
                  <a:gd name="T41" fmla="*/ 83 h 120"/>
                  <a:gd name="T42" fmla="*/ 7 w 97"/>
                  <a:gd name="T43" fmla="*/ 77 h 120"/>
                  <a:gd name="T44" fmla="*/ 5 w 97"/>
                  <a:gd name="T45" fmla="*/ 71 h 120"/>
                  <a:gd name="T46" fmla="*/ 3 w 97"/>
                  <a:gd name="T47" fmla="*/ 65 h 120"/>
                  <a:gd name="T48" fmla="*/ 2 w 97"/>
                  <a:gd name="T49" fmla="*/ 60 h 120"/>
                  <a:gd name="T50" fmla="*/ 0 w 97"/>
                  <a:gd name="T51" fmla="*/ 50 h 120"/>
                  <a:gd name="T52" fmla="*/ 0 w 97"/>
                  <a:gd name="T53" fmla="*/ 42 h 120"/>
                  <a:gd name="T54" fmla="*/ 0 w 97"/>
                  <a:gd name="T55" fmla="*/ 36 h 120"/>
                  <a:gd name="T56" fmla="*/ 0 w 97"/>
                  <a:gd name="T57" fmla="*/ 0 h 120"/>
                  <a:gd name="T58" fmla="*/ 97 w 97"/>
                  <a:gd name="T59" fmla="*/ 0 h 120"/>
                  <a:gd name="T60" fmla="*/ 97 w 97"/>
                  <a:gd name="T61" fmla="*/ 36 h 12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97" h="120">
                    <a:moveTo>
                      <a:pt x="97" y="36"/>
                    </a:moveTo>
                    <a:lnTo>
                      <a:pt x="97" y="42"/>
                    </a:lnTo>
                    <a:lnTo>
                      <a:pt x="96" y="50"/>
                    </a:lnTo>
                    <a:lnTo>
                      <a:pt x="95" y="60"/>
                    </a:lnTo>
                    <a:lnTo>
                      <a:pt x="93" y="65"/>
                    </a:lnTo>
                    <a:lnTo>
                      <a:pt x="91" y="71"/>
                    </a:lnTo>
                    <a:lnTo>
                      <a:pt x="89" y="77"/>
                    </a:lnTo>
                    <a:lnTo>
                      <a:pt x="86" y="83"/>
                    </a:lnTo>
                    <a:lnTo>
                      <a:pt x="82" y="89"/>
                    </a:lnTo>
                    <a:lnTo>
                      <a:pt x="77" y="96"/>
                    </a:lnTo>
                    <a:lnTo>
                      <a:pt x="74" y="99"/>
                    </a:lnTo>
                    <a:lnTo>
                      <a:pt x="72" y="102"/>
                    </a:lnTo>
                    <a:lnTo>
                      <a:pt x="65" y="108"/>
                    </a:lnTo>
                    <a:lnTo>
                      <a:pt x="57" y="114"/>
                    </a:lnTo>
                    <a:lnTo>
                      <a:pt x="48" y="120"/>
                    </a:lnTo>
                    <a:lnTo>
                      <a:pt x="39" y="114"/>
                    </a:lnTo>
                    <a:lnTo>
                      <a:pt x="32" y="108"/>
                    </a:lnTo>
                    <a:lnTo>
                      <a:pt x="25" y="102"/>
                    </a:lnTo>
                    <a:lnTo>
                      <a:pt x="19" y="96"/>
                    </a:lnTo>
                    <a:lnTo>
                      <a:pt x="15" y="89"/>
                    </a:lnTo>
                    <a:lnTo>
                      <a:pt x="11" y="83"/>
                    </a:lnTo>
                    <a:lnTo>
                      <a:pt x="7" y="77"/>
                    </a:lnTo>
                    <a:lnTo>
                      <a:pt x="5" y="71"/>
                    </a:lnTo>
                    <a:lnTo>
                      <a:pt x="3" y="65"/>
                    </a:lnTo>
                    <a:lnTo>
                      <a:pt x="2" y="60"/>
                    </a:lnTo>
                    <a:lnTo>
                      <a:pt x="0" y="50"/>
                    </a:lnTo>
                    <a:lnTo>
                      <a:pt x="0" y="42"/>
                    </a:lnTo>
                    <a:lnTo>
                      <a:pt x="0" y="36"/>
                    </a:lnTo>
                    <a:lnTo>
                      <a:pt x="0" y="0"/>
                    </a:lnTo>
                    <a:lnTo>
                      <a:pt x="97" y="0"/>
                    </a:lnTo>
                    <a:lnTo>
                      <a:pt x="97" y="36"/>
                    </a:lnTo>
                    <a:close/>
                  </a:path>
                </a:pathLst>
              </a:custGeom>
              <a:solidFill>
                <a:srgbClr val="002762"/>
              </a:solidFill>
              <a:ln w="9525">
                <a:noFill/>
                <a:round/>
                <a:headEnd/>
                <a:tailEnd/>
              </a:ln>
            </p:spPr>
            <p:txBody>
              <a:bodyPr/>
              <a:lstStyle/>
              <a:p>
                <a:pPr>
                  <a:defRPr/>
                </a:pPr>
                <a:endParaRPr lang="en-US">
                  <a:ea typeface="ＭＳ Ｐゴシック" pitchFamily="-65" charset="-128"/>
                </a:endParaRPr>
              </a:p>
            </p:txBody>
          </p:sp>
          <p:sp>
            <p:nvSpPr>
              <p:cNvPr id="141" name="Freeform 237"/>
              <p:cNvSpPr>
                <a:spLocks noChangeAspect="1"/>
              </p:cNvSpPr>
              <p:nvPr/>
            </p:nvSpPr>
            <p:spPr bwMode="auto">
              <a:xfrm>
                <a:off x="2017" y="2818"/>
                <a:ext cx="80" cy="82"/>
              </a:xfrm>
              <a:custGeom>
                <a:avLst/>
                <a:gdLst>
                  <a:gd name="T0" fmla="*/ 40 w 80"/>
                  <a:gd name="T1" fmla="*/ 82 h 82"/>
                  <a:gd name="T2" fmla="*/ 34 w 80"/>
                  <a:gd name="T3" fmla="*/ 78 h 82"/>
                  <a:gd name="T4" fmla="*/ 28 w 80"/>
                  <a:gd name="T5" fmla="*/ 73 h 82"/>
                  <a:gd name="T6" fmla="*/ 22 w 80"/>
                  <a:gd name="T7" fmla="*/ 68 h 82"/>
                  <a:gd name="T8" fmla="*/ 17 w 80"/>
                  <a:gd name="T9" fmla="*/ 63 h 82"/>
                  <a:gd name="T10" fmla="*/ 12 w 80"/>
                  <a:gd name="T11" fmla="*/ 57 h 82"/>
                  <a:gd name="T12" fmla="*/ 7 w 80"/>
                  <a:gd name="T13" fmla="*/ 51 h 82"/>
                  <a:gd name="T14" fmla="*/ 3 w 80"/>
                  <a:gd name="T15" fmla="*/ 45 h 82"/>
                  <a:gd name="T16" fmla="*/ 0 w 80"/>
                  <a:gd name="T17" fmla="*/ 38 h 82"/>
                  <a:gd name="T18" fmla="*/ 40 w 80"/>
                  <a:gd name="T19" fmla="*/ 0 h 82"/>
                  <a:gd name="T20" fmla="*/ 80 w 80"/>
                  <a:gd name="T21" fmla="*/ 38 h 82"/>
                  <a:gd name="T22" fmla="*/ 77 w 80"/>
                  <a:gd name="T23" fmla="*/ 45 h 82"/>
                  <a:gd name="T24" fmla="*/ 73 w 80"/>
                  <a:gd name="T25" fmla="*/ 51 h 82"/>
                  <a:gd name="T26" fmla="*/ 69 w 80"/>
                  <a:gd name="T27" fmla="*/ 57 h 82"/>
                  <a:gd name="T28" fmla="*/ 64 w 80"/>
                  <a:gd name="T29" fmla="*/ 63 h 82"/>
                  <a:gd name="T30" fmla="*/ 58 w 80"/>
                  <a:gd name="T31" fmla="*/ 68 h 82"/>
                  <a:gd name="T32" fmla="*/ 53 w 80"/>
                  <a:gd name="T33" fmla="*/ 73 h 82"/>
                  <a:gd name="T34" fmla="*/ 47 w 80"/>
                  <a:gd name="T35" fmla="*/ 78 h 82"/>
                  <a:gd name="T36" fmla="*/ 40 w 80"/>
                  <a:gd name="T37" fmla="*/ 82 h 8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80" h="82">
                    <a:moveTo>
                      <a:pt x="40" y="82"/>
                    </a:moveTo>
                    <a:lnTo>
                      <a:pt x="34" y="78"/>
                    </a:lnTo>
                    <a:lnTo>
                      <a:pt x="28" y="73"/>
                    </a:lnTo>
                    <a:lnTo>
                      <a:pt x="22" y="68"/>
                    </a:lnTo>
                    <a:lnTo>
                      <a:pt x="17" y="63"/>
                    </a:lnTo>
                    <a:lnTo>
                      <a:pt x="12" y="57"/>
                    </a:lnTo>
                    <a:lnTo>
                      <a:pt x="7" y="51"/>
                    </a:lnTo>
                    <a:lnTo>
                      <a:pt x="3" y="45"/>
                    </a:lnTo>
                    <a:lnTo>
                      <a:pt x="0" y="38"/>
                    </a:lnTo>
                    <a:lnTo>
                      <a:pt x="40" y="0"/>
                    </a:lnTo>
                    <a:lnTo>
                      <a:pt x="80" y="38"/>
                    </a:lnTo>
                    <a:lnTo>
                      <a:pt x="77" y="45"/>
                    </a:lnTo>
                    <a:lnTo>
                      <a:pt x="73" y="51"/>
                    </a:lnTo>
                    <a:lnTo>
                      <a:pt x="69" y="57"/>
                    </a:lnTo>
                    <a:lnTo>
                      <a:pt x="64" y="63"/>
                    </a:lnTo>
                    <a:lnTo>
                      <a:pt x="58" y="68"/>
                    </a:lnTo>
                    <a:lnTo>
                      <a:pt x="53" y="73"/>
                    </a:lnTo>
                    <a:lnTo>
                      <a:pt x="47" y="78"/>
                    </a:lnTo>
                    <a:lnTo>
                      <a:pt x="40" y="82"/>
                    </a:lnTo>
                    <a:close/>
                  </a:path>
                </a:pathLst>
              </a:custGeom>
              <a:solidFill>
                <a:srgbClr val="DB9600"/>
              </a:solidFill>
              <a:ln w="9525">
                <a:noFill/>
                <a:round/>
                <a:headEnd/>
                <a:tailEnd/>
              </a:ln>
            </p:spPr>
            <p:txBody>
              <a:bodyPr/>
              <a:lstStyle/>
              <a:p>
                <a:pPr>
                  <a:defRPr/>
                </a:pPr>
                <a:endParaRPr lang="en-US">
                  <a:ea typeface="ＭＳ Ｐゴシック" pitchFamily="-65" charset="-128"/>
                </a:endParaRPr>
              </a:p>
            </p:txBody>
          </p:sp>
          <p:sp>
            <p:nvSpPr>
              <p:cNvPr id="142" name="Oval 238"/>
              <p:cNvSpPr>
                <a:spLocks noChangeAspect="1" noChangeArrowheads="1"/>
              </p:cNvSpPr>
              <p:nvPr/>
            </p:nvSpPr>
            <p:spPr bwMode="auto">
              <a:xfrm>
                <a:off x="2050" y="2826"/>
                <a:ext cx="1" cy="1"/>
              </a:xfrm>
              <a:prstGeom prst="ellipse">
                <a:avLst/>
              </a:prstGeom>
              <a:noFill/>
              <a:ln w="1588">
                <a:solidFill>
                  <a:srgbClr val="000000"/>
                </a:solidFill>
                <a:round/>
                <a:headEnd/>
                <a:tailEnd/>
              </a:ln>
            </p:spPr>
            <p:txBody>
              <a:bodyPr/>
              <a:lstStyle/>
              <a:p>
                <a:pPr>
                  <a:defRPr/>
                </a:pPr>
                <a:endParaRPr lang="en-US">
                  <a:ea typeface="ＭＳ Ｐゴシック" pitchFamily="-65" charset="-128"/>
                </a:endParaRPr>
              </a:p>
            </p:txBody>
          </p:sp>
          <p:sp>
            <p:nvSpPr>
              <p:cNvPr id="143" name="Freeform 239"/>
              <p:cNvSpPr>
                <a:spLocks noChangeAspect="1"/>
              </p:cNvSpPr>
              <p:nvPr/>
            </p:nvSpPr>
            <p:spPr bwMode="auto">
              <a:xfrm>
                <a:off x="2098" y="2797"/>
                <a:ext cx="4" cy="2"/>
              </a:xfrm>
              <a:custGeom>
                <a:avLst/>
                <a:gdLst>
                  <a:gd name="T0" fmla="*/ 0 w 4"/>
                  <a:gd name="T1" fmla="*/ 1 h 2"/>
                  <a:gd name="T2" fmla="*/ 2 w 4"/>
                  <a:gd name="T3" fmla="*/ 2 h 2"/>
                  <a:gd name="T4" fmla="*/ 3 w 4"/>
                  <a:gd name="T5" fmla="*/ 1 h 2"/>
                  <a:gd name="T6" fmla="*/ 4 w 4"/>
                  <a:gd name="T7" fmla="*/ 1 h 2"/>
                  <a:gd name="T8" fmla="*/ 3 w 4"/>
                  <a:gd name="T9" fmla="*/ 0 h 2"/>
                  <a:gd name="T10" fmla="*/ 2 w 4"/>
                  <a:gd name="T11" fmla="*/ 0 h 2"/>
                  <a:gd name="T12" fmla="*/ 0 w 4"/>
                  <a:gd name="T13" fmla="*/ 0 h 2"/>
                  <a:gd name="T14" fmla="*/ 0 w 4"/>
                  <a:gd name="T15" fmla="*/ 1 h 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 h="2">
                    <a:moveTo>
                      <a:pt x="0" y="1"/>
                    </a:moveTo>
                    <a:lnTo>
                      <a:pt x="2" y="2"/>
                    </a:lnTo>
                    <a:lnTo>
                      <a:pt x="3" y="1"/>
                    </a:lnTo>
                    <a:lnTo>
                      <a:pt x="4" y="1"/>
                    </a:lnTo>
                    <a:lnTo>
                      <a:pt x="3" y="0"/>
                    </a:lnTo>
                    <a:lnTo>
                      <a:pt x="2" y="0"/>
                    </a:lnTo>
                    <a:lnTo>
                      <a:pt x="0" y="0"/>
                    </a:lnTo>
                    <a:lnTo>
                      <a:pt x="0" y="1"/>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144" name="Freeform 240"/>
              <p:cNvSpPr>
                <a:spLocks noChangeAspect="1"/>
              </p:cNvSpPr>
              <p:nvPr/>
            </p:nvSpPr>
            <p:spPr bwMode="auto">
              <a:xfrm>
                <a:off x="2098" y="2804"/>
                <a:ext cx="4" cy="2"/>
              </a:xfrm>
              <a:custGeom>
                <a:avLst/>
                <a:gdLst>
                  <a:gd name="T0" fmla="*/ 0 w 4"/>
                  <a:gd name="T1" fmla="*/ 1 h 2"/>
                  <a:gd name="T2" fmla="*/ 2 w 4"/>
                  <a:gd name="T3" fmla="*/ 2 h 2"/>
                  <a:gd name="T4" fmla="*/ 3 w 4"/>
                  <a:gd name="T5" fmla="*/ 1 h 2"/>
                  <a:gd name="T6" fmla="*/ 4 w 4"/>
                  <a:gd name="T7" fmla="*/ 1 h 2"/>
                  <a:gd name="T8" fmla="*/ 3 w 4"/>
                  <a:gd name="T9" fmla="*/ 0 h 2"/>
                  <a:gd name="T10" fmla="*/ 2 w 4"/>
                  <a:gd name="T11" fmla="*/ 0 h 2"/>
                  <a:gd name="T12" fmla="*/ 0 w 4"/>
                  <a:gd name="T13" fmla="*/ 0 h 2"/>
                  <a:gd name="T14" fmla="*/ 0 w 4"/>
                  <a:gd name="T15" fmla="*/ 1 h 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 h="2">
                    <a:moveTo>
                      <a:pt x="0" y="1"/>
                    </a:moveTo>
                    <a:lnTo>
                      <a:pt x="2" y="2"/>
                    </a:lnTo>
                    <a:lnTo>
                      <a:pt x="3" y="1"/>
                    </a:lnTo>
                    <a:lnTo>
                      <a:pt x="4" y="1"/>
                    </a:lnTo>
                    <a:lnTo>
                      <a:pt x="3" y="0"/>
                    </a:lnTo>
                    <a:lnTo>
                      <a:pt x="2" y="0"/>
                    </a:lnTo>
                    <a:lnTo>
                      <a:pt x="0" y="0"/>
                    </a:lnTo>
                    <a:lnTo>
                      <a:pt x="0" y="1"/>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145" name="Freeform 241"/>
              <p:cNvSpPr>
                <a:spLocks noChangeAspect="1"/>
              </p:cNvSpPr>
              <p:nvPr/>
            </p:nvSpPr>
            <p:spPr bwMode="auto">
              <a:xfrm>
                <a:off x="2098" y="2811"/>
                <a:ext cx="4" cy="2"/>
              </a:xfrm>
              <a:custGeom>
                <a:avLst/>
                <a:gdLst>
                  <a:gd name="T0" fmla="*/ 0 w 4"/>
                  <a:gd name="T1" fmla="*/ 2 h 2"/>
                  <a:gd name="T2" fmla="*/ 2 w 4"/>
                  <a:gd name="T3" fmla="*/ 2 h 2"/>
                  <a:gd name="T4" fmla="*/ 3 w 4"/>
                  <a:gd name="T5" fmla="*/ 1 h 2"/>
                  <a:gd name="T6" fmla="*/ 4 w 4"/>
                  <a:gd name="T7" fmla="*/ 1 h 2"/>
                  <a:gd name="T8" fmla="*/ 3 w 4"/>
                  <a:gd name="T9" fmla="*/ 0 h 2"/>
                  <a:gd name="T10" fmla="*/ 2 w 4"/>
                  <a:gd name="T11" fmla="*/ 0 h 2"/>
                  <a:gd name="T12" fmla="*/ 0 w 4"/>
                  <a:gd name="T13" fmla="*/ 0 h 2"/>
                  <a:gd name="T14" fmla="*/ 0 w 4"/>
                  <a:gd name="T15" fmla="*/ 2 h 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 h="2">
                    <a:moveTo>
                      <a:pt x="0" y="2"/>
                    </a:moveTo>
                    <a:lnTo>
                      <a:pt x="2" y="2"/>
                    </a:lnTo>
                    <a:lnTo>
                      <a:pt x="3" y="1"/>
                    </a:lnTo>
                    <a:lnTo>
                      <a:pt x="4" y="1"/>
                    </a:lnTo>
                    <a:lnTo>
                      <a:pt x="3" y="0"/>
                    </a:lnTo>
                    <a:lnTo>
                      <a:pt x="2" y="0"/>
                    </a:lnTo>
                    <a:lnTo>
                      <a:pt x="0" y="0"/>
                    </a:lnTo>
                    <a:lnTo>
                      <a:pt x="0" y="2"/>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146" name="Freeform 242"/>
              <p:cNvSpPr>
                <a:spLocks noChangeAspect="1"/>
              </p:cNvSpPr>
              <p:nvPr/>
            </p:nvSpPr>
            <p:spPr bwMode="auto">
              <a:xfrm>
                <a:off x="2059" y="2796"/>
                <a:ext cx="4" cy="3"/>
              </a:xfrm>
              <a:custGeom>
                <a:avLst/>
                <a:gdLst>
                  <a:gd name="T0" fmla="*/ 4 w 4"/>
                  <a:gd name="T1" fmla="*/ 2 h 3"/>
                  <a:gd name="T2" fmla="*/ 2 w 4"/>
                  <a:gd name="T3" fmla="*/ 3 h 3"/>
                  <a:gd name="T4" fmla="*/ 0 w 4"/>
                  <a:gd name="T5" fmla="*/ 3 h 3"/>
                  <a:gd name="T6" fmla="*/ 0 w 4"/>
                  <a:gd name="T7" fmla="*/ 1 h 3"/>
                  <a:gd name="T8" fmla="*/ 0 w 4"/>
                  <a:gd name="T9" fmla="*/ 0 h 3"/>
                  <a:gd name="T10" fmla="*/ 2 w 4"/>
                  <a:gd name="T11" fmla="*/ 0 h 3"/>
                  <a:gd name="T12" fmla="*/ 2 w 4"/>
                  <a:gd name="T13" fmla="*/ 1 h 3"/>
                  <a:gd name="T14" fmla="*/ 4 w 4"/>
                  <a:gd name="T15" fmla="*/ 1 h 3"/>
                  <a:gd name="T16" fmla="*/ 4 w 4"/>
                  <a:gd name="T17" fmla="*/ 2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 h="3">
                    <a:moveTo>
                      <a:pt x="4" y="2"/>
                    </a:moveTo>
                    <a:lnTo>
                      <a:pt x="2" y="3"/>
                    </a:lnTo>
                    <a:lnTo>
                      <a:pt x="0" y="3"/>
                    </a:lnTo>
                    <a:lnTo>
                      <a:pt x="0" y="1"/>
                    </a:lnTo>
                    <a:lnTo>
                      <a:pt x="0" y="0"/>
                    </a:lnTo>
                    <a:lnTo>
                      <a:pt x="2" y="0"/>
                    </a:lnTo>
                    <a:lnTo>
                      <a:pt x="2" y="1"/>
                    </a:lnTo>
                    <a:lnTo>
                      <a:pt x="4" y="1"/>
                    </a:lnTo>
                    <a:lnTo>
                      <a:pt x="4" y="2"/>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147" name="Freeform 243"/>
              <p:cNvSpPr>
                <a:spLocks noChangeAspect="1"/>
              </p:cNvSpPr>
              <p:nvPr/>
            </p:nvSpPr>
            <p:spPr bwMode="auto">
              <a:xfrm>
                <a:off x="2059" y="2803"/>
                <a:ext cx="4" cy="3"/>
              </a:xfrm>
              <a:custGeom>
                <a:avLst/>
                <a:gdLst>
                  <a:gd name="T0" fmla="*/ 4 w 4"/>
                  <a:gd name="T1" fmla="*/ 2 h 3"/>
                  <a:gd name="T2" fmla="*/ 2 w 4"/>
                  <a:gd name="T3" fmla="*/ 3 h 3"/>
                  <a:gd name="T4" fmla="*/ 0 w 4"/>
                  <a:gd name="T5" fmla="*/ 3 h 3"/>
                  <a:gd name="T6" fmla="*/ 0 w 4"/>
                  <a:gd name="T7" fmla="*/ 1 h 3"/>
                  <a:gd name="T8" fmla="*/ 2 w 4"/>
                  <a:gd name="T9" fmla="*/ 0 h 3"/>
                  <a:gd name="T10" fmla="*/ 2 w 4"/>
                  <a:gd name="T11" fmla="*/ 1 h 3"/>
                  <a:gd name="T12" fmla="*/ 4 w 4"/>
                  <a:gd name="T13" fmla="*/ 1 h 3"/>
                  <a:gd name="T14" fmla="*/ 4 w 4"/>
                  <a:gd name="T15" fmla="*/ 2 h 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 h="3">
                    <a:moveTo>
                      <a:pt x="4" y="2"/>
                    </a:moveTo>
                    <a:lnTo>
                      <a:pt x="2" y="3"/>
                    </a:lnTo>
                    <a:lnTo>
                      <a:pt x="0" y="3"/>
                    </a:lnTo>
                    <a:lnTo>
                      <a:pt x="0" y="1"/>
                    </a:lnTo>
                    <a:lnTo>
                      <a:pt x="2" y="0"/>
                    </a:lnTo>
                    <a:lnTo>
                      <a:pt x="2" y="1"/>
                    </a:lnTo>
                    <a:lnTo>
                      <a:pt x="4" y="1"/>
                    </a:lnTo>
                    <a:lnTo>
                      <a:pt x="4" y="2"/>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148" name="Freeform 244"/>
              <p:cNvSpPr>
                <a:spLocks noChangeAspect="1"/>
              </p:cNvSpPr>
              <p:nvPr/>
            </p:nvSpPr>
            <p:spPr bwMode="auto">
              <a:xfrm>
                <a:off x="2059" y="2810"/>
                <a:ext cx="4" cy="3"/>
              </a:xfrm>
              <a:custGeom>
                <a:avLst/>
                <a:gdLst>
                  <a:gd name="T0" fmla="*/ 4 w 4"/>
                  <a:gd name="T1" fmla="*/ 3 h 3"/>
                  <a:gd name="T2" fmla="*/ 2 w 4"/>
                  <a:gd name="T3" fmla="*/ 3 h 3"/>
                  <a:gd name="T4" fmla="*/ 0 w 4"/>
                  <a:gd name="T5" fmla="*/ 3 h 3"/>
                  <a:gd name="T6" fmla="*/ 0 w 4"/>
                  <a:gd name="T7" fmla="*/ 1 h 3"/>
                  <a:gd name="T8" fmla="*/ 2 w 4"/>
                  <a:gd name="T9" fmla="*/ 0 h 3"/>
                  <a:gd name="T10" fmla="*/ 2 w 4"/>
                  <a:gd name="T11" fmla="*/ 1 h 3"/>
                  <a:gd name="T12" fmla="*/ 4 w 4"/>
                  <a:gd name="T13" fmla="*/ 1 h 3"/>
                  <a:gd name="T14" fmla="*/ 4 w 4"/>
                  <a:gd name="T15" fmla="*/ 3 h 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 h="3">
                    <a:moveTo>
                      <a:pt x="4" y="3"/>
                    </a:moveTo>
                    <a:lnTo>
                      <a:pt x="2" y="3"/>
                    </a:lnTo>
                    <a:lnTo>
                      <a:pt x="0" y="3"/>
                    </a:lnTo>
                    <a:lnTo>
                      <a:pt x="0" y="1"/>
                    </a:lnTo>
                    <a:lnTo>
                      <a:pt x="2" y="0"/>
                    </a:lnTo>
                    <a:lnTo>
                      <a:pt x="2" y="1"/>
                    </a:lnTo>
                    <a:lnTo>
                      <a:pt x="4" y="1"/>
                    </a:lnTo>
                    <a:lnTo>
                      <a:pt x="4" y="3"/>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149" name="Freeform 245"/>
              <p:cNvSpPr>
                <a:spLocks noChangeAspect="1"/>
              </p:cNvSpPr>
              <p:nvPr/>
            </p:nvSpPr>
            <p:spPr bwMode="auto">
              <a:xfrm>
                <a:off x="2052" y="2797"/>
                <a:ext cx="4" cy="2"/>
              </a:xfrm>
              <a:custGeom>
                <a:avLst/>
                <a:gdLst>
                  <a:gd name="T0" fmla="*/ 0 w 4"/>
                  <a:gd name="T1" fmla="*/ 1 h 2"/>
                  <a:gd name="T2" fmla="*/ 2 w 4"/>
                  <a:gd name="T3" fmla="*/ 2 h 2"/>
                  <a:gd name="T4" fmla="*/ 4 w 4"/>
                  <a:gd name="T5" fmla="*/ 1 h 2"/>
                  <a:gd name="T6" fmla="*/ 3 w 4"/>
                  <a:gd name="T7" fmla="*/ 0 h 2"/>
                  <a:gd name="T8" fmla="*/ 2 w 4"/>
                  <a:gd name="T9" fmla="*/ 0 h 2"/>
                  <a:gd name="T10" fmla="*/ 0 w 4"/>
                  <a:gd name="T11" fmla="*/ 0 h 2"/>
                  <a:gd name="T12" fmla="*/ 0 w 4"/>
                  <a:gd name="T13" fmla="*/ 1 h 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2">
                    <a:moveTo>
                      <a:pt x="0" y="1"/>
                    </a:moveTo>
                    <a:lnTo>
                      <a:pt x="2" y="2"/>
                    </a:lnTo>
                    <a:lnTo>
                      <a:pt x="4" y="1"/>
                    </a:lnTo>
                    <a:lnTo>
                      <a:pt x="3" y="0"/>
                    </a:lnTo>
                    <a:lnTo>
                      <a:pt x="2" y="0"/>
                    </a:lnTo>
                    <a:lnTo>
                      <a:pt x="0" y="0"/>
                    </a:lnTo>
                    <a:lnTo>
                      <a:pt x="0" y="1"/>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150" name="Freeform 246"/>
              <p:cNvSpPr>
                <a:spLocks noChangeAspect="1"/>
              </p:cNvSpPr>
              <p:nvPr/>
            </p:nvSpPr>
            <p:spPr bwMode="auto">
              <a:xfrm>
                <a:off x="2052" y="2804"/>
                <a:ext cx="4" cy="2"/>
              </a:xfrm>
              <a:custGeom>
                <a:avLst/>
                <a:gdLst>
                  <a:gd name="T0" fmla="*/ 0 w 4"/>
                  <a:gd name="T1" fmla="*/ 1 h 2"/>
                  <a:gd name="T2" fmla="*/ 2 w 4"/>
                  <a:gd name="T3" fmla="*/ 2 h 2"/>
                  <a:gd name="T4" fmla="*/ 4 w 4"/>
                  <a:gd name="T5" fmla="*/ 1 h 2"/>
                  <a:gd name="T6" fmla="*/ 3 w 4"/>
                  <a:gd name="T7" fmla="*/ 0 h 2"/>
                  <a:gd name="T8" fmla="*/ 2 w 4"/>
                  <a:gd name="T9" fmla="*/ 0 h 2"/>
                  <a:gd name="T10" fmla="*/ 0 w 4"/>
                  <a:gd name="T11" fmla="*/ 0 h 2"/>
                  <a:gd name="T12" fmla="*/ 0 w 4"/>
                  <a:gd name="T13" fmla="*/ 1 h 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2">
                    <a:moveTo>
                      <a:pt x="0" y="1"/>
                    </a:moveTo>
                    <a:lnTo>
                      <a:pt x="2" y="2"/>
                    </a:lnTo>
                    <a:lnTo>
                      <a:pt x="4" y="1"/>
                    </a:lnTo>
                    <a:lnTo>
                      <a:pt x="3" y="0"/>
                    </a:lnTo>
                    <a:lnTo>
                      <a:pt x="2" y="0"/>
                    </a:lnTo>
                    <a:lnTo>
                      <a:pt x="0" y="0"/>
                    </a:lnTo>
                    <a:lnTo>
                      <a:pt x="0" y="1"/>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151" name="Freeform 247"/>
              <p:cNvSpPr>
                <a:spLocks noChangeAspect="1"/>
              </p:cNvSpPr>
              <p:nvPr/>
            </p:nvSpPr>
            <p:spPr bwMode="auto">
              <a:xfrm>
                <a:off x="2052" y="2811"/>
                <a:ext cx="4" cy="2"/>
              </a:xfrm>
              <a:custGeom>
                <a:avLst/>
                <a:gdLst>
                  <a:gd name="T0" fmla="*/ 0 w 4"/>
                  <a:gd name="T1" fmla="*/ 2 h 2"/>
                  <a:gd name="T2" fmla="*/ 2 w 4"/>
                  <a:gd name="T3" fmla="*/ 2 h 2"/>
                  <a:gd name="T4" fmla="*/ 4 w 4"/>
                  <a:gd name="T5" fmla="*/ 1 h 2"/>
                  <a:gd name="T6" fmla="*/ 3 w 4"/>
                  <a:gd name="T7" fmla="*/ 0 h 2"/>
                  <a:gd name="T8" fmla="*/ 2 w 4"/>
                  <a:gd name="T9" fmla="*/ 0 h 2"/>
                  <a:gd name="T10" fmla="*/ 0 w 4"/>
                  <a:gd name="T11" fmla="*/ 0 h 2"/>
                  <a:gd name="T12" fmla="*/ 0 w 4"/>
                  <a:gd name="T13" fmla="*/ 2 h 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2">
                    <a:moveTo>
                      <a:pt x="0" y="2"/>
                    </a:moveTo>
                    <a:lnTo>
                      <a:pt x="2" y="2"/>
                    </a:lnTo>
                    <a:lnTo>
                      <a:pt x="4" y="1"/>
                    </a:lnTo>
                    <a:lnTo>
                      <a:pt x="3" y="0"/>
                    </a:lnTo>
                    <a:lnTo>
                      <a:pt x="2" y="0"/>
                    </a:lnTo>
                    <a:lnTo>
                      <a:pt x="0" y="0"/>
                    </a:lnTo>
                    <a:lnTo>
                      <a:pt x="0" y="2"/>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152" name="Freeform 248"/>
              <p:cNvSpPr>
                <a:spLocks noChangeAspect="1"/>
              </p:cNvSpPr>
              <p:nvPr/>
            </p:nvSpPr>
            <p:spPr bwMode="auto">
              <a:xfrm>
                <a:off x="2013" y="2796"/>
                <a:ext cx="4" cy="3"/>
              </a:xfrm>
              <a:custGeom>
                <a:avLst/>
                <a:gdLst>
                  <a:gd name="T0" fmla="*/ 4 w 4"/>
                  <a:gd name="T1" fmla="*/ 2 h 3"/>
                  <a:gd name="T2" fmla="*/ 2 w 4"/>
                  <a:gd name="T3" fmla="*/ 3 h 3"/>
                  <a:gd name="T4" fmla="*/ 0 w 4"/>
                  <a:gd name="T5" fmla="*/ 3 h 3"/>
                  <a:gd name="T6" fmla="*/ 0 w 4"/>
                  <a:gd name="T7" fmla="*/ 1 h 3"/>
                  <a:gd name="T8" fmla="*/ 0 w 4"/>
                  <a:gd name="T9" fmla="*/ 0 h 3"/>
                  <a:gd name="T10" fmla="*/ 2 w 4"/>
                  <a:gd name="T11" fmla="*/ 0 h 3"/>
                  <a:gd name="T12" fmla="*/ 2 w 4"/>
                  <a:gd name="T13" fmla="*/ 1 h 3"/>
                  <a:gd name="T14" fmla="*/ 4 w 4"/>
                  <a:gd name="T15" fmla="*/ 1 h 3"/>
                  <a:gd name="T16" fmla="*/ 4 w 4"/>
                  <a:gd name="T17" fmla="*/ 2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 h="3">
                    <a:moveTo>
                      <a:pt x="4" y="2"/>
                    </a:moveTo>
                    <a:lnTo>
                      <a:pt x="2" y="3"/>
                    </a:lnTo>
                    <a:lnTo>
                      <a:pt x="0" y="3"/>
                    </a:lnTo>
                    <a:lnTo>
                      <a:pt x="0" y="1"/>
                    </a:lnTo>
                    <a:lnTo>
                      <a:pt x="0" y="0"/>
                    </a:lnTo>
                    <a:lnTo>
                      <a:pt x="2" y="0"/>
                    </a:lnTo>
                    <a:lnTo>
                      <a:pt x="2" y="1"/>
                    </a:lnTo>
                    <a:lnTo>
                      <a:pt x="4" y="1"/>
                    </a:lnTo>
                    <a:lnTo>
                      <a:pt x="4" y="2"/>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153" name="Freeform 249"/>
              <p:cNvSpPr>
                <a:spLocks noChangeAspect="1"/>
              </p:cNvSpPr>
              <p:nvPr/>
            </p:nvSpPr>
            <p:spPr bwMode="auto">
              <a:xfrm>
                <a:off x="2013" y="2803"/>
                <a:ext cx="4" cy="3"/>
              </a:xfrm>
              <a:custGeom>
                <a:avLst/>
                <a:gdLst>
                  <a:gd name="T0" fmla="*/ 4 w 4"/>
                  <a:gd name="T1" fmla="*/ 2 h 3"/>
                  <a:gd name="T2" fmla="*/ 2 w 4"/>
                  <a:gd name="T3" fmla="*/ 3 h 3"/>
                  <a:gd name="T4" fmla="*/ 0 w 4"/>
                  <a:gd name="T5" fmla="*/ 3 h 3"/>
                  <a:gd name="T6" fmla="*/ 0 w 4"/>
                  <a:gd name="T7" fmla="*/ 1 h 3"/>
                  <a:gd name="T8" fmla="*/ 2 w 4"/>
                  <a:gd name="T9" fmla="*/ 0 h 3"/>
                  <a:gd name="T10" fmla="*/ 2 w 4"/>
                  <a:gd name="T11" fmla="*/ 1 h 3"/>
                  <a:gd name="T12" fmla="*/ 4 w 4"/>
                  <a:gd name="T13" fmla="*/ 1 h 3"/>
                  <a:gd name="T14" fmla="*/ 4 w 4"/>
                  <a:gd name="T15" fmla="*/ 2 h 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 h="3">
                    <a:moveTo>
                      <a:pt x="4" y="2"/>
                    </a:moveTo>
                    <a:lnTo>
                      <a:pt x="2" y="3"/>
                    </a:lnTo>
                    <a:lnTo>
                      <a:pt x="0" y="3"/>
                    </a:lnTo>
                    <a:lnTo>
                      <a:pt x="0" y="1"/>
                    </a:lnTo>
                    <a:lnTo>
                      <a:pt x="2" y="0"/>
                    </a:lnTo>
                    <a:lnTo>
                      <a:pt x="2" y="1"/>
                    </a:lnTo>
                    <a:lnTo>
                      <a:pt x="4" y="1"/>
                    </a:lnTo>
                    <a:lnTo>
                      <a:pt x="4" y="2"/>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154" name="Freeform 250"/>
              <p:cNvSpPr>
                <a:spLocks noChangeAspect="1"/>
              </p:cNvSpPr>
              <p:nvPr/>
            </p:nvSpPr>
            <p:spPr bwMode="auto">
              <a:xfrm>
                <a:off x="2013" y="2810"/>
                <a:ext cx="4" cy="3"/>
              </a:xfrm>
              <a:custGeom>
                <a:avLst/>
                <a:gdLst>
                  <a:gd name="T0" fmla="*/ 4 w 4"/>
                  <a:gd name="T1" fmla="*/ 3 h 3"/>
                  <a:gd name="T2" fmla="*/ 2 w 4"/>
                  <a:gd name="T3" fmla="*/ 3 h 3"/>
                  <a:gd name="T4" fmla="*/ 0 w 4"/>
                  <a:gd name="T5" fmla="*/ 3 h 3"/>
                  <a:gd name="T6" fmla="*/ 0 w 4"/>
                  <a:gd name="T7" fmla="*/ 1 h 3"/>
                  <a:gd name="T8" fmla="*/ 2 w 4"/>
                  <a:gd name="T9" fmla="*/ 0 h 3"/>
                  <a:gd name="T10" fmla="*/ 2 w 4"/>
                  <a:gd name="T11" fmla="*/ 1 h 3"/>
                  <a:gd name="T12" fmla="*/ 4 w 4"/>
                  <a:gd name="T13" fmla="*/ 1 h 3"/>
                  <a:gd name="T14" fmla="*/ 4 w 4"/>
                  <a:gd name="T15" fmla="*/ 3 h 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 h="3">
                    <a:moveTo>
                      <a:pt x="4" y="3"/>
                    </a:moveTo>
                    <a:lnTo>
                      <a:pt x="2" y="3"/>
                    </a:lnTo>
                    <a:lnTo>
                      <a:pt x="0" y="3"/>
                    </a:lnTo>
                    <a:lnTo>
                      <a:pt x="0" y="1"/>
                    </a:lnTo>
                    <a:lnTo>
                      <a:pt x="2" y="0"/>
                    </a:lnTo>
                    <a:lnTo>
                      <a:pt x="2" y="1"/>
                    </a:lnTo>
                    <a:lnTo>
                      <a:pt x="4" y="1"/>
                    </a:lnTo>
                    <a:lnTo>
                      <a:pt x="4" y="3"/>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155" name="Freeform 251"/>
              <p:cNvSpPr>
                <a:spLocks noChangeAspect="1"/>
              </p:cNvSpPr>
              <p:nvPr/>
            </p:nvSpPr>
            <p:spPr bwMode="auto">
              <a:xfrm>
                <a:off x="2063" y="2792"/>
                <a:ext cx="34" cy="25"/>
              </a:xfrm>
              <a:custGeom>
                <a:avLst/>
                <a:gdLst>
                  <a:gd name="T0" fmla="*/ 17 w 34"/>
                  <a:gd name="T1" fmla="*/ 2 h 25"/>
                  <a:gd name="T2" fmla="*/ 14 w 34"/>
                  <a:gd name="T3" fmla="*/ 0 h 25"/>
                  <a:gd name="T4" fmla="*/ 13 w 34"/>
                  <a:gd name="T5" fmla="*/ 0 h 25"/>
                  <a:gd name="T6" fmla="*/ 9 w 34"/>
                  <a:gd name="T7" fmla="*/ 0 h 25"/>
                  <a:gd name="T8" fmla="*/ 5 w 34"/>
                  <a:gd name="T9" fmla="*/ 0 h 25"/>
                  <a:gd name="T10" fmla="*/ 0 w 34"/>
                  <a:gd name="T11" fmla="*/ 1 h 25"/>
                  <a:gd name="T12" fmla="*/ 0 w 34"/>
                  <a:gd name="T13" fmla="*/ 25 h 25"/>
                  <a:gd name="T14" fmla="*/ 5 w 34"/>
                  <a:gd name="T15" fmla="*/ 24 h 25"/>
                  <a:gd name="T16" fmla="*/ 9 w 34"/>
                  <a:gd name="T17" fmla="*/ 23 h 25"/>
                  <a:gd name="T18" fmla="*/ 13 w 34"/>
                  <a:gd name="T19" fmla="*/ 23 h 25"/>
                  <a:gd name="T20" fmla="*/ 13 w 34"/>
                  <a:gd name="T21" fmla="*/ 24 h 25"/>
                  <a:gd name="T22" fmla="*/ 14 w 34"/>
                  <a:gd name="T23" fmla="*/ 24 h 25"/>
                  <a:gd name="T24" fmla="*/ 15 w 34"/>
                  <a:gd name="T25" fmla="*/ 25 h 25"/>
                  <a:gd name="T26" fmla="*/ 17 w 34"/>
                  <a:gd name="T27" fmla="*/ 24 h 25"/>
                  <a:gd name="T28" fmla="*/ 19 w 34"/>
                  <a:gd name="T29" fmla="*/ 25 h 25"/>
                  <a:gd name="T30" fmla="*/ 20 w 34"/>
                  <a:gd name="T31" fmla="*/ 24 h 25"/>
                  <a:gd name="T32" fmla="*/ 21 w 34"/>
                  <a:gd name="T33" fmla="*/ 24 h 25"/>
                  <a:gd name="T34" fmla="*/ 22 w 34"/>
                  <a:gd name="T35" fmla="*/ 23 h 25"/>
                  <a:gd name="T36" fmla="*/ 26 w 34"/>
                  <a:gd name="T37" fmla="*/ 23 h 25"/>
                  <a:gd name="T38" fmla="*/ 30 w 34"/>
                  <a:gd name="T39" fmla="*/ 24 h 25"/>
                  <a:gd name="T40" fmla="*/ 34 w 34"/>
                  <a:gd name="T41" fmla="*/ 25 h 25"/>
                  <a:gd name="T42" fmla="*/ 34 w 34"/>
                  <a:gd name="T43" fmla="*/ 1 h 25"/>
                  <a:gd name="T44" fmla="*/ 30 w 34"/>
                  <a:gd name="T45" fmla="*/ 0 h 25"/>
                  <a:gd name="T46" fmla="*/ 26 w 34"/>
                  <a:gd name="T47" fmla="*/ 0 h 25"/>
                  <a:gd name="T48" fmla="*/ 22 w 34"/>
                  <a:gd name="T49" fmla="*/ 0 h 25"/>
                  <a:gd name="T50" fmla="*/ 20 w 34"/>
                  <a:gd name="T51" fmla="*/ 0 h 25"/>
                  <a:gd name="T52" fmla="*/ 17 w 34"/>
                  <a:gd name="T53" fmla="*/ 2 h 2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34" h="25">
                    <a:moveTo>
                      <a:pt x="17" y="2"/>
                    </a:moveTo>
                    <a:lnTo>
                      <a:pt x="14" y="0"/>
                    </a:lnTo>
                    <a:lnTo>
                      <a:pt x="13" y="0"/>
                    </a:lnTo>
                    <a:lnTo>
                      <a:pt x="9" y="0"/>
                    </a:lnTo>
                    <a:lnTo>
                      <a:pt x="5" y="0"/>
                    </a:lnTo>
                    <a:lnTo>
                      <a:pt x="0" y="1"/>
                    </a:lnTo>
                    <a:lnTo>
                      <a:pt x="0" y="25"/>
                    </a:lnTo>
                    <a:lnTo>
                      <a:pt x="5" y="24"/>
                    </a:lnTo>
                    <a:lnTo>
                      <a:pt x="9" y="23"/>
                    </a:lnTo>
                    <a:lnTo>
                      <a:pt x="13" y="23"/>
                    </a:lnTo>
                    <a:lnTo>
                      <a:pt x="13" y="24"/>
                    </a:lnTo>
                    <a:lnTo>
                      <a:pt x="14" y="24"/>
                    </a:lnTo>
                    <a:lnTo>
                      <a:pt x="15" y="25"/>
                    </a:lnTo>
                    <a:lnTo>
                      <a:pt x="17" y="24"/>
                    </a:lnTo>
                    <a:lnTo>
                      <a:pt x="19" y="25"/>
                    </a:lnTo>
                    <a:lnTo>
                      <a:pt x="20" y="24"/>
                    </a:lnTo>
                    <a:lnTo>
                      <a:pt x="21" y="24"/>
                    </a:lnTo>
                    <a:lnTo>
                      <a:pt x="22" y="23"/>
                    </a:lnTo>
                    <a:lnTo>
                      <a:pt x="26" y="23"/>
                    </a:lnTo>
                    <a:lnTo>
                      <a:pt x="30" y="24"/>
                    </a:lnTo>
                    <a:lnTo>
                      <a:pt x="34" y="25"/>
                    </a:lnTo>
                    <a:lnTo>
                      <a:pt x="34" y="1"/>
                    </a:lnTo>
                    <a:lnTo>
                      <a:pt x="30" y="0"/>
                    </a:lnTo>
                    <a:lnTo>
                      <a:pt x="26" y="0"/>
                    </a:lnTo>
                    <a:lnTo>
                      <a:pt x="22" y="0"/>
                    </a:lnTo>
                    <a:lnTo>
                      <a:pt x="20" y="0"/>
                    </a:lnTo>
                    <a:lnTo>
                      <a:pt x="17" y="2"/>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156" name="Freeform 252"/>
              <p:cNvSpPr>
                <a:spLocks noChangeAspect="1"/>
              </p:cNvSpPr>
              <p:nvPr/>
            </p:nvSpPr>
            <p:spPr bwMode="auto">
              <a:xfrm>
                <a:off x="2065" y="2792"/>
                <a:ext cx="30" cy="23"/>
              </a:xfrm>
              <a:custGeom>
                <a:avLst/>
                <a:gdLst>
                  <a:gd name="T0" fmla="*/ 15 w 30"/>
                  <a:gd name="T1" fmla="*/ 2 h 23"/>
                  <a:gd name="T2" fmla="*/ 2 w 30"/>
                  <a:gd name="T3" fmla="*/ 0 h 23"/>
                  <a:gd name="T4" fmla="*/ 0 w 30"/>
                  <a:gd name="T5" fmla="*/ 3 h 23"/>
                  <a:gd name="T6" fmla="*/ 0 w 30"/>
                  <a:gd name="T7" fmla="*/ 23 h 23"/>
                  <a:gd name="T8" fmla="*/ 6 w 30"/>
                  <a:gd name="T9" fmla="*/ 22 h 23"/>
                  <a:gd name="T10" fmla="*/ 10 w 30"/>
                  <a:gd name="T11" fmla="*/ 22 h 23"/>
                  <a:gd name="T12" fmla="*/ 11 w 30"/>
                  <a:gd name="T13" fmla="*/ 22 h 23"/>
                  <a:gd name="T14" fmla="*/ 13 w 30"/>
                  <a:gd name="T15" fmla="*/ 23 h 23"/>
                  <a:gd name="T16" fmla="*/ 14 w 30"/>
                  <a:gd name="T17" fmla="*/ 22 h 23"/>
                  <a:gd name="T18" fmla="*/ 15 w 30"/>
                  <a:gd name="T19" fmla="*/ 22 h 23"/>
                  <a:gd name="T20" fmla="*/ 17 w 30"/>
                  <a:gd name="T21" fmla="*/ 22 h 23"/>
                  <a:gd name="T22" fmla="*/ 17 w 30"/>
                  <a:gd name="T23" fmla="*/ 23 h 23"/>
                  <a:gd name="T24" fmla="*/ 19 w 30"/>
                  <a:gd name="T25" fmla="*/ 22 h 23"/>
                  <a:gd name="T26" fmla="*/ 21 w 30"/>
                  <a:gd name="T27" fmla="*/ 22 h 23"/>
                  <a:gd name="T28" fmla="*/ 25 w 30"/>
                  <a:gd name="T29" fmla="*/ 22 h 23"/>
                  <a:gd name="T30" fmla="*/ 30 w 30"/>
                  <a:gd name="T31" fmla="*/ 23 h 23"/>
                  <a:gd name="T32" fmla="*/ 30 w 30"/>
                  <a:gd name="T33" fmla="*/ 3 h 23"/>
                  <a:gd name="T34" fmla="*/ 28 w 30"/>
                  <a:gd name="T35" fmla="*/ 0 h 23"/>
                  <a:gd name="T36" fmla="*/ 15 w 30"/>
                  <a:gd name="T37" fmla="*/ 2 h 2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0" h="23">
                    <a:moveTo>
                      <a:pt x="15" y="2"/>
                    </a:moveTo>
                    <a:lnTo>
                      <a:pt x="2" y="0"/>
                    </a:lnTo>
                    <a:lnTo>
                      <a:pt x="0" y="3"/>
                    </a:lnTo>
                    <a:lnTo>
                      <a:pt x="0" y="23"/>
                    </a:lnTo>
                    <a:lnTo>
                      <a:pt x="6" y="22"/>
                    </a:lnTo>
                    <a:lnTo>
                      <a:pt x="10" y="22"/>
                    </a:lnTo>
                    <a:lnTo>
                      <a:pt x="11" y="22"/>
                    </a:lnTo>
                    <a:lnTo>
                      <a:pt x="13" y="23"/>
                    </a:lnTo>
                    <a:lnTo>
                      <a:pt x="14" y="22"/>
                    </a:lnTo>
                    <a:lnTo>
                      <a:pt x="15" y="22"/>
                    </a:lnTo>
                    <a:lnTo>
                      <a:pt x="17" y="22"/>
                    </a:lnTo>
                    <a:lnTo>
                      <a:pt x="17" y="23"/>
                    </a:lnTo>
                    <a:lnTo>
                      <a:pt x="19" y="22"/>
                    </a:lnTo>
                    <a:lnTo>
                      <a:pt x="21" y="22"/>
                    </a:lnTo>
                    <a:lnTo>
                      <a:pt x="25" y="22"/>
                    </a:lnTo>
                    <a:lnTo>
                      <a:pt x="30" y="23"/>
                    </a:lnTo>
                    <a:lnTo>
                      <a:pt x="30" y="3"/>
                    </a:lnTo>
                    <a:lnTo>
                      <a:pt x="28" y="0"/>
                    </a:lnTo>
                    <a:lnTo>
                      <a:pt x="15" y="2"/>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157" name="Freeform 253"/>
              <p:cNvSpPr>
                <a:spLocks noChangeAspect="1"/>
              </p:cNvSpPr>
              <p:nvPr/>
            </p:nvSpPr>
            <p:spPr bwMode="auto">
              <a:xfrm>
                <a:off x="2067" y="2790"/>
                <a:ext cx="26" cy="23"/>
              </a:xfrm>
              <a:custGeom>
                <a:avLst/>
                <a:gdLst>
                  <a:gd name="T0" fmla="*/ 13 w 26"/>
                  <a:gd name="T1" fmla="*/ 23 h 23"/>
                  <a:gd name="T2" fmla="*/ 12 w 26"/>
                  <a:gd name="T3" fmla="*/ 22 h 23"/>
                  <a:gd name="T4" fmla="*/ 10 w 26"/>
                  <a:gd name="T5" fmla="*/ 22 h 23"/>
                  <a:gd name="T6" fmla="*/ 6 w 26"/>
                  <a:gd name="T7" fmla="*/ 21 h 23"/>
                  <a:gd name="T8" fmla="*/ 1 w 26"/>
                  <a:gd name="T9" fmla="*/ 22 h 23"/>
                  <a:gd name="T10" fmla="*/ 0 w 26"/>
                  <a:gd name="T11" fmla="*/ 22 h 23"/>
                  <a:gd name="T12" fmla="*/ 0 w 26"/>
                  <a:gd name="T13" fmla="*/ 1 h 23"/>
                  <a:gd name="T14" fmla="*/ 1 w 26"/>
                  <a:gd name="T15" fmla="*/ 1 h 23"/>
                  <a:gd name="T16" fmla="*/ 2 w 26"/>
                  <a:gd name="T17" fmla="*/ 1 h 23"/>
                  <a:gd name="T18" fmla="*/ 4 w 26"/>
                  <a:gd name="T19" fmla="*/ 1 h 23"/>
                  <a:gd name="T20" fmla="*/ 8 w 26"/>
                  <a:gd name="T21" fmla="*/ 1 h 23"/>
                  <a:gd name="T22" fmla="*/ 11 w 26"/>
                  <a:gd name="T23" fmla="*/ 1 h 23"/>
                  <a:gd name="T24" fmla="*/ 13 w 26"/>
                  <a:gd name="T25" fmla="*/ 3 h 23"/>
                  <a:gd name="T26" fmla="*/ 14 w 26"/>
                  <a:gd name="T27" fmla="*/ 2 h 23"/>
                  <a:gd name="T28" fmla="*/ 15 w 26"/>
                  <a:gd name="T29" fmla="*/ 1 h 23"/>
                  <a:gd name="T30" fmla="*/ 18 w 26"/>
                  <a:gd name="T31" fmla="*/ 1 h 23"/>
                  <a:gd name="T32" fmla="*/ 20 w 26"/>
                  <a:gd name="T33" fmla="*/ 1 h 23"/>
                  <a:gd name="T34" fmla="*/ 22 w 26"/>
                  <a:gd name="T35" fmla="*/ 1 h 23"/>
                  <a:gd name="T36" fmla="*/ 24 w 26"/>
                  <a:gd name="T37" fmla="*/ 1 h 23"/>
                  <a:gd name="T38" fmla="*/ 25 w 26"/>
                  <a:gd name="T39" fmla="*/ 1 h 23"/>
                  <a:gd name="T40" fmla="*/ 26 w 26"/>
                  <a:gd name="T41" fmla="*/ 0 h 23"/>
                  <a:gd name="T42" fmla="*/ 26 w 26"/>
                  <a:gd name="T43" fmla="*/ 22 h 23"/>
                  <a:gd name="T44" fmla="*/ 25 w 26"/>
                  <a:gd name="T45" fmla="*/ 22 h 23"/>
                  <a:gd name="T46" fmla="*/ 20 w 26"/>
                  <a:gd name="T47" fmla="*/ 21 h 23"/>
                  <a:gd name="T48" fmla="*/ 16 w 26"/>
                  <a:gd name="T49" fmla="*/ 22 h 23"/>
                  <a:gd name="T50" fmla="*/ 14 w 26"/>
                  <a:gd name="T51" fmla="*/ 22 h 23"/>
                  <a:gd name="T52" fmla="*/ 13 w 26"/>
                  <a:gd name="T53" fmla="*/ 23 h 2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6" h="23">
                    <a:moveTo>
                      <a:pt x="13" y="23"/>
                    </a:moveTo>
                    <a:lnTo>
                      <a:pt x="12" y="22"/>
                    </a:lnTo>
                    <a:lnTo>
                      <a:pt x="10" y="22"/>
                    </a:lnTo>
                    <a:lnTo>
                      <a:pt x="6" y="21"/>
                    </a:lnTo>
                    <a:lnTo>
                      <a:pt x="1" y="22"/>
                    </a:lnTo>
                    <a:lnTo>
                      <a:pt x="0" y="22"/>
                    </a:lnTo>
                    <a:lnTo>
                      <a:pt x="0" y="1"/>
                    </a:lnTo>
                    <a:lnTo>
                      <a:pt x="1" y="1"/>
                    </a:lnTo>
                    <a:lnTo>
                      <a:pt x="2" y="1"/>
                    </a:lnTo>
                    <a:lnTo>
                      <a:pt x="4" y="1"/>
                    </a:lnTo>
                    <a:lnTo>
                      <a:pt x="8" y="1"/>
                    </a:lnTo>
                    <a:lnTo>
                      <a:pt x="11" y="1"/>
                    </a:lnTo>
                    <a:lnTo>
                      <a:pt x="13" y="3"/>
                    </a:lnTo>
                    <a:lnTo>
                      <a:pt x="14" y="2"/>
                    </a:lnTo>
                    <a:lnTo>
                      <a:pt x="15" y="1"/>
                    </a:lnTo>
                    <a:lnTo>
                      <a:pt x="18" y="1"/>
                    </a:lnTo>
                    <a:lnTo>
                      <a:pt x="20" y="1"/>
                    </a:lnTo>
                    <a:lnTo>
                      <a:pt x="22" y="1"/>
                    </a:lnTo>
                    <a:lnTo>
                      <a:pt x="24" y="1"/>
                    </a:lnTo>
                    <a:lnTo>
                      <a:pt x="25" y="1"/>
                    </a:lnTo>
                    <a:lnTo>
                      <a:pt x="26" y="0"/>
                    </a:lnTo>
                    <a:lnTo>
                      <a:pt x="26" y="22"/>
                    </a:lnTo>
                    <a:lnTo>
                      <a:pt x="25" y="22"/>
                    </a:lnTo>
                    <a:lnTo>
                      <a:pt x="20" y="21"/>
                    </a:lnTo>
                    <a:lnTo>
                      <a:pt x="16" y="22"/>
                    </a:lnTo>
                    <a:lnTo>
                      <a:pt x="14" y="22"/>
                    </a:lnTo>
                    <a:lnTo>
                      <a:pt x="13" y="23"/>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158" name="Line 254"/>
              <p:cNvSpPr>
                <a:spLocks noChangeAspect="1" noChangeShapeType="1"/>
              </p:cNvSpPr>
              <p:nvPr/>
            </p:nvSpPr>
            <p:spPr bwMode="auto">
              <a:xfrm flipV="1">
                <a:off x="2064" y="2810"/>
                <a:ext cx="4" cy="5"/>
              </a:xfrm>
              <a:prstGeom prst="line">
                <a:avLst/>
              </a:prstGeom>
              <a:noFill/>
              <a:ln w="1588">
                <a:solidFill>
                  <a:srgbClr val="FFFFFF"/>
                </a:solidFill>
                <a:round/>
                <a:headEnd/>
                <a:tailEnd/>
              </a:ln>
            </p:spPr>
            <p:txBody>
              <a:bodyPr/>
              <a:lstStyle/>
              <a:p>
                <a:pPr>
                  <a:defRPr/>
                </a:pPr>
                <a:endParaRPr lang="en-US">
                  <a:ea typeface="ＭＳ Ｐゴシック" pitchFamily="-65" charset="-128"/>
                </a:endParaRPr>
              </a:p>
            </p:txBody>
          </p:sp>
          <p:sp>
            <p:nvSpPr>
              <p:cNvPr id="159" name="Line 255"/>
              <p:cNvSpPr>
                <a:spLocks noChangeAspect="1" noChangeShapeType="1"/>
              </p:cNvSpPr>
              <p:nvPr/>
            </p:nvSpPr>
            <p:spPr bwMode="auto">
              <a:xfrm flipH="1" flipV="1">
                <a:off x="2092" y="2810"/>
                <a:ext cx="4" cy="5"/>
              </a:xfrm>
              <a:prstGeom prst="line">
                <a:avLst/>
              </a:prstGeom>
              <a:noFill/>
              <a:ln w="1588">
                <a:solidFill>
                  <a:srgbClr val="FFFFFF"/>
                </a:solidFill>
                <a:round/>
                <a:headEnd/>
                <a:tailEnd/>
              </a:ln>
            </p:spPr>
            <p:txBody>
              <a:bodyPr/>
              <a:lstStyle/>
              <a:p>
                <a:pPr>
                  <a:defRPr/>
                </a:pPr>
                <a:endParaRPr lang="en-US">
                  <a:ea typeface="ＭＳ Ｐゴシック" pitchFamily="-65" charset="-128"/>
                </a:endParaRPr>
              </a:p>
            </p:txBody>
          </p:sp>
          <p:sp>
            <p:nvSpPr>
              <p:cNvPr id="160" name="Freeform 256"/>
              <p:cNvSpPr>
                <a:spLocks noChangeAspect="1"/>
              </p:cNvSpPr>
              <p:nvPr/>
            </p:nvSpPr>
            <p:spPr bwMode="auto">
              <a:xfrm>
                <a:off x="2018" y="2792"/>
                <a:ext cx="33" cy="25"/>
              </a:xfrm>
              <a:custGeom>
                <a:avLst/>
                <a:gdLst>
                  <a:gd name="T0" fmla="*/ 16 w 33"/>
                  <a:gd name="T1" fmla="*/ 2 h 25"/>
                  <a:gd name="T2" fmla="*/ 13 w 33"/>
                  <a:gd name="T3" fmla="*/ 0 h 25"/>
                  <a:gd name="T4" fmla="*/ 12 w 33"/>
                  <a:gd name="T5" fmla="*/ 0 h 25"/>
                  <a:gd name="T6" fmla="*/ 8 w 33"/>
                  <a:gd name="T7" fmla="*/ 0 h 25"/>
                  <a:gd name="T8" fmla="*/ 4 w 33"/>
                  <a:gd name="T9" fmla="*/ 0 h 25"/>
                  <a:gd name="T10" fmla="*/ 0 w 33"/>
                  <a:gd name="T11" fmla="*/ 1 h 25"/>
                  <a:gd name="T12" fmla="*/ 0 w 33"/>
                  <a:gd name="T13" fmla="*/ 25 h 25"/>
                  <a:gd name="T14" fmla="*/ 4 w 33"/>
                  <a:gd name="T15" fmla="*/ 24 h 25"/>
                  <a:gd name="T16" fmla="*/ 8 w 33"/>
                  <a:gd name="T17" fmla="*/ 23 h 25"/>
                  <a:gd name="T18" fmla="*/ 12 w 33"/>
                  <a:gd name="T19" fmla="*/ 23 h 25"/>
                  <a:gd name="T20" fmla="*/ 13 w 33"/>
                  <a:gd name="T21" fmla="*/ 24 h 25"/>
                  <a:gd name="T22" fmla="*/ 14 w 33"/>
                  <a:gd name="T23" fmla="*/ 25 h 25"/>
                  <a:gd name="T24" fmla="*/ 16 w 33"/>
                  <a:gd name="T25" fmla="*/ 24 h 25"/>
                  <a:gd name="T26" fmla="*/ 18 w 33"/>
                  <a:gd name="T27" fmla="*/ 25 h 25"/>
                  <a:gd name="T28" fmla="*/ 19 w 33"/>
                  <a:gd name="T29" fmla="*/ 24 h 25"/>
                  <a:gd name="T30" fmla="*/ 20 w 33"/>
                  <a:gd name="T31" fmla="*/ 24 h 25"/>
                  <a:gd name="T32" fmla="*/ 21 w 33"/>
                  <a:gd name="T33" fmla="*/ 23 h 25"/>
                  <a:gd name="T34" fmla="*/ 25 w 33"/>
                  <a:gd name="T35" fmla="*/ 23 h 25"/>
                  <a:gd name="T36" fmla="*/ 29 w 33"/>
                  <a:gd name="T37" fmla="*/ 24 h 25"/>
                  <a:gd name="T38" fmla="*/ 33 w 33"/>
                  <a:gd name="T39" fmla="*/ 25 h 25"/>
                  <a:gd name="T40" fmla="*/ 33 w 33"/>
                  <a:gd name="T41" fmla="*/ 1 h 25"/>
                  <a:gd name="T42" fmla="*/ 29 w 33"/>
                  <a:gd name="T43" fmla="*/ 0 h 25"/>
                  <a:gd name="T44" fmla="*/ 25 w 33"/>
                  <a:gd name="T45" fmla="*/ 0 h 25"/>
                  <a:gd name="T46" fmla="*/ 21 w 33"/>
                  <a:gd name="T47" fmla="*/ 0 h 25"/>
                  <a:gd name="T48" fmla="*/ 19 w 33"/>
                  <a:gd name="T49" fmla="*/ 0 h 25"/>
                  <a:gd name="T50" fmla="*/ 16 w 33"/>
                  <a:gd name="T51" fmla="*/ 2 h 2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3" h="25">
                    <a:moveTo>
                      <a:pt x="16" y="2"/>
                    </a:moveTo>
                    <a:lnTo>
                      <a:pt x="13" y="0"/>
                    </a:lnTo>
                    <a:lnTo>
                      <a:pt x="12" y="0"/>
                    </a:lnTo>
                    <a:lnTo>
                      <a:pt x="8" y="0"/>
                    </a:lnTo>
                    <a:lnTo>
                      <a:pt x="4" y="0"/>
                    </a:lnTo>
                    <a:lnTo>
                      <a:pt x="0" y="1"/>
                    </a:lnTo>
                    <a:lnTo>
                      <a:pt x="0" y="25"/>
                    </a:lnTo>
                    <a:lnTo>
                      <a:pt x="4" y="24"/>
                    </a:lnTo>
                    <a:lnTo>
                      <a:pt x="8" y="23"/>
                    </a:lnTo>
                    <a:lnTo>
                      <a:pt x="12" y="23"/>
                    </a:lnTo>
                    <a:lnTo>
                      <a:pt x="13" y="24"/>
                    </a:lnTo>
                    <a:lnTo>
                      <a:pt x="14" y="25"/>
                    </a:lnTo>
                    <a:lnTo>
                      <a:pt x="16" y="24"/>
                    </a:lnTo>
                    <a:lnTo>
                      <a:pt x="18" y="25"/>
                    </a:lnTo>
                    <a:lnTo>
                      <a:pt x="19" y="24"/>
                    </a:lnTo>
                    <a:lnTo>
                      <a:pt x="20" y="24"/>
                    </a:lnTo>
                    <a:lnTo>
                      <a:pt x="21" y="23"/>
                    </a:lnTo>
                    <a:lnTo>
                      <a:pt x="25" y="23"/>
                    </a:lnTo>
                    <a:lnTo>
                      <a:pt x="29" y="24"/>
                    </a:lnTo>
                    <a:lnTo>
                      <a:pt x="33" y="25"/>
                    </a:lnTo>
                    <a:lnTo>
                      <a:pt x="33" y="1"/>
                    </a:lnTo>
                    <a:lnTo>
                      <a:pt x="29" y="0"/>
                    </a:lnTo>
                    <a:lnTo>
                      <a:pt x="25" y="0"/>
                    </a:lnTo>
                    <a:lnTo>
                      <a:pt x="21" y="0"/>
                    </a:lnTo>
                    <a:lnTo>
                      <a:pt x="19" y="0"/>
                    </a:lnTo>
                    <a:lnTo>
                      <a:pt x="16" y="2"/>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161" name="Freeform 257"/>
              <p:cNvSpPr>
                <a:spLocks noChangeAspect="1"/>
              </p:cNvSpPr>
              <p:nvPr/>
            </p:nvSpPr>
            <p:spPr bwMode="auto">
              <a:xfrm>
                <a:off x="2019" y="2792"/>
                <a:ext cx="31" cy="23"/>
              </a:xfrm>
              <a:custGeom>
                <a:avLst/>
                <a:gdLst>
                  <a:gd name="T0" fmla="*/ 15 w 31"/>
                  <a:gd name="T1" fmla="*/ 2 h 23"/>
                  <a:gd name="T2" fmla="*/ 3 w 31"/>
                  <a:gd name="T3" fmla="*/ 0 h 23"/>
                  <a:gd name="T4" fmla="*/ 0 w 31"/>
                  <a:gd name="T5" fmla="*/ 2 h 23"/>
                  <a:gd name="T6" fmla="*/ 0 w 31"/>
                  <a:gd name="T7" fmla="*/ 23 h 23"/>
                  <a:gd name="T8" fmla="*/ 6 w 31"/>
                  <a:gd name="T9" fmla="*/ 22 h 23"/>
                  <a:gd name="T10" fmla="*/ 10 w 31"/>
                  <a:gd name="T11" fmla="*/ 22 h 23"/>
                  <a:gd name="T12" fmla="*/ 12 w 31"/>
                  <a:gd name="T13" fmla="*/ 22 h 23"/>
                  <a:gd name="T14" fmla="*/ 13 w 31"/>
                  <a:gd name="T15" fmla="*/ 23 h 23"/>
                  <a:gd name="T16" fmla="*/ 14 w 31"/>
                  <a:gd name="T17" fmla="*/ 22 h 23"/>
                  <a:gd name="T18" fmla="*/ 15 w 31"/>
                  <a:gd name="T19" fmla="*/ 22 h 23"/>
                  <a:gd name="T20" fmla="*/ 17 w 31"/>
                  <a:gd name="T21" fmla="*/ 22 h 23"/>
                  <a:gd name="T22" fmla="*/ 18 w 31"/>
                  <a:gd name="T23" fmla="*/ 23 h 23"/>
                  <a:gd name="T24" fmla="*/ 19 w 31"/>
                  <a:gd name="T25" fmla="*/ 22 h 23"/>
                  <a:gd name="T26" fmla="*/ 21 w 31"/>
                  <a:gd name="T27" fmla="*/ 22 h 23"/>
                  <a:gd name="T28" fmla="*/ 25 w 31"/>
                  <a:gd name="T29" fmla="*/ 22 h 23"/>
                  <a:gd name="T30" fmla="*/ 31 w 31"/>
                  <a:gd name="T31" fmla="*/ 23 h 23"/>
                  <a:gd name="T32" fmla="*/ 31 w 31"/>
                  <a:gd name="T33" fmla="*/ 2 h 23"/>
                  <a:gd name="T34" fmla="*/ 28 w 31"/>
                  <a:gd name="T35" fmla="*/ 0 h 23"/>
                  <a:gd name="T36" fmla="*/ 15 w 31"/>
                  <a:gd name="T37" fmla="*/ 2 h 2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1" h="23">
                    <a:moveTo>
                      <a:pt x="15" y="2"/>
                    </a:moveTo>
                    <a:lnTo>
                      <a:pt x="3" y="0"/>
                    </a:lnTo>
                    <a:lnTo>
                      <a:pt x="0" y="2"/>
                    </a:lnTo>
                    <a:lnTo>
                      <a:pt x="0" y="23"/>
                    </a:lnTo>
                    <a:lnTo>
                      <a:pt x="6" y="22"/>
                    </a:lnTo>
                    <a:lnTo>
                      <a:pt x="10" y="22"/>
                    </a:lnTo>
                    <a:lnTo>
                      <a:pt x="12" y="22"/>
                    </a:lnTo>
                    <a:lnTo>
                      <a:pt x="13" y="23"/>
                    </a:lnTo>
                    <a:lnTo>
                      <a:pt x="14" y="22"/>
                    </a:lnTo>
                    <a:lnTo>
                      <a:pt x="15" y="22"/>
                    </a:lnTo>
                    <a:lnTo>
                      <a:pt x="17" y="22"/>
                    </a:lnTo>
                    <a:lnTo>
                      <a:pt x="18" y="23"/>
                    </a:lnTo>
                    <a:lnTo>
                      <a:pt x="19" y="22"/>
                    </a:lnTo>
                    <a:lnTo>
                      <a:pt x="21" y="22"/>
                    </a:lnTo>
                    <a:lnTo>
                      <a:pt x="25" y="22"/>
                    </a:lnTo>
                    <a:lnTo>
                      <a:pt x="31" y="23"/>
                    </a:lnTo>
                    <a:lnTo>
                      <a:pt x="31" y="2"/>
                    </a:lnTo>
                    <a:lnTo>
                      <a:pt x="28" y="0"/>
                    </a:lnTo>
                    <a:lnTo>
                      <a:pt x="15" y="2"/>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162" name="Freeform 258"/>
              <p:cNvSpPr>
                <a:spLocks noChangeAspect="1"/>
              </p:cNvSpPr>
              <p:nvPr/>
            </p:nvSpPr>
            <p:spPr bwMode="auto">
              <a:xfrm>
                <a:off x="2021" y="2790"/>
                <a:ext cx="27" cy="23"/>
              </a:xfrm>
              <a:custGeom>
                <a:avLst/>
                <a:gdLst>
                  <a:gd name="T0" fmla="*/ 13 w 27"/>
                  <a:gd name="T1" fmla="*/ 23 h 23"/>
                  <a:gd name="T2" fmla="*/ 12 w 27"/>
                  <a:gd name="T3" fmla="*/ 22 h 23"/>
                  <a:gd name="T4" fmla="*/ 10 w 27"/>
                  <a:gd name="T5" fmla="*/ 22 h 23"/>
                  <a:gd name="T6" fmla="*/ 6 w 27"/>
                  <a:gd name="T7" fmla="*/ 21 h 23"/>
                  <a:gd name="T8" fmla="*/ 1 w 27"/>
                  <a:gd name="T9" fmla="*/ 22 h 23"/>
                  <a:gd name="T10" fmla="*/ 0 w 27"/>
                  <a:gd name="T11" fmla="*/ 22 h 23"/>
                  <a:gd name="T12" fmla="*/ 0 w 27"/>
                  <a:gd name="T13" fmla="*/ 1 h 23"/>
                  <a:gd name="T14" fmla="*/ 1 w 27"/>
                  <a:gd name="T15" fmla="*/ 1 h 23"/>
                  <a:gd name="T16" fmla="*/ 3 w 27"/>
                  <a:gd name="T17" fmla="*/ 1 h 23"/>
                  <a:gd name="T18" fmla="*/ 4 w 27"/>
                  <a:gd name="T19" fmla="*/ 1 h 23"/>
                  <a:gd name="T20" fmla="*/ 9 w 27"/>
                  <a:gd name="T21" fmla="*/ 1 h 23"/>
                  <a:gd name="T22" fmla="*/ 11 w 27"/>
                  <a:gd name="T23" fmla="*/ 1 h 23"/>
                  <a:gd name="T24" fmla="*/ 13 w 27"/>
                  <a:gd name="T25" fmla="*/ 3 h 23"/>
                  <a:gd name="T26" fmla="*/ 14 w 27"/>
                  <a:gd name="T27" fmla="*/ 2 h 23"/>
                  <a:gd name="T28" fmla="*/ 15 w 27"/>
                  <a:gd name="T29" fmla="*/ 1 h 23"/>
                  <a:gd name="T30" fmla="*/ 18 w 27"/>
                  <a:gd name="T31" fmla="*/ 1 h 23"/>
                  <a:gd name="T32" fmla="*/ 20 w 27"/>
                  <a:gd name="T33" fmla="*/ 1 h 23"/>
                  <a:gd name="T34" fmla="*/ 22 w 27"/>
                  <a:gd name="T35" fmla="*/ 1 h 23"/>
                  <a:gd name="T36" fmla="*/ 24 w 27"/>
                  <a:gd name="T37" fmla="*/ 1 h 23"/>
                  <a:gd name="T38" fmla="*/ 25 w 27"/>
                  <a:gd name="T39" fmla="*/ 1 h 23"/>
                  <a:gd name="T40" fmla="*/ 27 w 27"/>
                  <a:gd name="T41" fmla="*/ 0 h 23"/>
                  <a:gd name="T42" fmla="*/ 27 w 27"/>
                  <a:gd name="T43" fmla="*/ 22 h 23"/>
                  <a:gd name="T44" fmla="*/ 25 w 27"/>
                  <a:gd name="T45" fmla="*/ 22 h 23"/>
                  <a:gd name="T46" fmla="*/ 20 w 27"/>
                  <a:gd name="T47" fmla="*/ 21 h 23"/>
                  <a:gd name="T48" fmla="*/ 16 w 27"/>
                  <a:gd name="T49" fmla="*/ 22 h 23"/>
                  <a:gd name="T50" fmla="*/ 15 w 27"/>
                  <a:gd name="T51" fmla="*/ 22 h 23"/>
                  <a:gd name="T52" fmla="*/ 13 w 27"/>
                  <a:gd name="T53" fmla="*/ 23 h 2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7" h="23">
                    <a:moveTo>
                      <a:pt x="13" y="23"/>
                    </a:moveTo>
                    <a:lnTo>
                      <a:pt x="12" y="22"/>
                    </a:lnTo>
                    <a:lnTo>
                      <a:pt x="10" y="22"/>
                    </a:lnTo>
                    <a:lnTo>
                      <a:pt x="6" y="21"/>
                    </a:lnTo>
                    <a:lnTo>
                      <a:pt x="1" y="22"/>
                    </a:lnTo>
                    <a:lnTo>
                      <a:pt x="0" y="22"/>
                    </a:lnTo>
                    <a:lnTo>
                      <a:pt x="0" y="1"/>
                    </a:lnTo>
                    <a:lnTo>
                      <a:pt x="1" y="1"/>
                    </a:lnTo>
                    <a:lnTo>
                      <a:pt x="3" y="1"/>
                    </a:lnTo>
                    <a:lnTo>
                      <a:pt x="4" y="1"/>
                    </a:lnTo>
                    <a:lnTo>
                      <a:pt x="9" y="1"/>
                    </a:lnTo>
                    <a:lnTo>
                      <a:pt x="11" y="1"/>
                    </a:lnTo>
                    <a:lnTo>
                      <a:pt x="13" y="3"/>
                    </a:lnTo>
                    <a:lnTo>
                      <a:pt x="14" y="2"/>
                    </a:lnTo>
                    <a:lnTo>
                      <a:pt x="15" y="1"/>
                    </a:lnTo>
                    <a:lnTo>
                      <a:pt x="18" y="1"/>
                    </a:lnTo>
                    <a:lnTo>
                      <a:pt x="20" y="1"/>
                    </a:lnTo>
                    <a:lnTo>
                      <a:pt x="22" y="1"/>
                    </a:lnTo>
                    <a:lnTo>
                      <a:pt x="24" y="1"/>
                    </a:lnTo>
                    <a:lnTo>
                      <a:pt x="25" y="1"/>
                    </a:lnTo>
                    <a:lnTo>
                      <a:pt x="27" y="0"/>
                    </a:lnTo>
                    <a:lnTo>
                      <a:pt x="27" y="22"/>
                    </a:lnTo>
                    <a:lnTo>
                      <a:pt x="25" y="22"/>
                    </a:lnTo>
                    <a:lnTo>
                      <a:pt x="20" y="21"/>
                    </a:lnTo>
                    <a:lnTo>
                      <a:pt x="16" y="22"/>
                    </a:lnTo>
                    <a:lnTo>
                      <a:pt x="15" y="22"/>
                    </a:lnTo>
                    <a:lnTo>
                      <a:pt x="13" y="23"/>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163" name="Line 259"/>
              <p:cNvSpPr>
                <a:spLocks noChangeAspect="1" noChangeShapeType="1"/>
              </p:cNvSpPr>
              <p:nvPr/>
            </p:nvSpPr>
            <p:spPr bwMode="auto">
              <a:xfrm flipV="1">
                <a:off x="2018" y="2810"/>
                <a:ext cx="4" cy="5"/>
              </a:xfrm>
              <a:prstGeom prst="line">
                <a:avLst/>
              </a:prstGeom>
              <a:noFill/>
              <a:ln w="1588">
                <a:solidFill>
                  <a:srgbClr val="FFFFFF"/>
                </a:solidFill>
                <a:round/>
                <a:headEnd/>
                <a:tailEnd/>
              </a:ln>
            </p:spPr>
            <p:txBody>
              <a:bodyPr/>
              <a:lstStyle/>
              <a:p>
                <a:pPr>
                  <a:defRPr/>
                </a:pPr>
                <a:endParaRPr lang="en-US">
                  <a:ea typeface="ＭＳ Ｐゴシック" pitchFamily="-65" charset="-128"/>
                </a:endParaRPr>
              </a:p>
            </p:txBody>
          </p:sp>
          <p:sp>
            <p:nvSpPr>
              <p:cNvPr id="164" name="Line 260"/>
              <p:cNvSpPr>
                <a:spLocks noChangeAspect="1" noChangeShapeType="1"/>
              </p:cNvSpPr>
              <p:nvPr/>
            </p:nvSpPr>
            <p:spPr bwMode="auto">
              <a:xfrm flipH="1" flipV="1">
                <a:off x="2046" y="2810"/>
                <a:ext cx="4" cy="5"/>
              </a:xfrm>
              <a:prstGeom prst="line">
                <a:avLst/>
              </a:prstGeom>
              <a:noFill/>
              <a:ln w="1588">
                <a:solidFill>
                  <a:srgbClr val="FFFFFF"/>
                </a:solidFill>
                <a:round/>
                <a:headEnd/>
                <a:tailEnd/>
              </a:ln>
            </p:spPr>
            <p:txBody>
              <a:bodyPr/>
              <a:lstStyle/>
              <a:p>
                <a:pPr>
                  <a:defRPr/>
                </a:pPr>
                <a:endParaRPr lang="en-US">
                  <a:ea typeface="ＭＳ Ｐゴシック" pitchFamily="-65" charset="-128"/>
                </a:endParaRPr>
              </a:p>
            </p:txBody>
          </p:sp>
          <p:sp>
            <p:nvSpPr>
              <p:cNvPr id="165" name="Line 261"/>
              <p:cNvSpPr>
                <a:spLocks noChangeAspect="1" noChangeShapeType="1"/>
              </p:cNvSpPr>
              <p:nvPr/>
            </p:nvSpPr>
            <p:spPr bwMode="auto">
              <a:xfrm>
                <a:off x="2034" y="2792"/>
                <a:ext cx="1" cy="21"/>
              </a:xfrm>
              <a:prstGeom prst="line">
                <a:avLst/>
              </a:prstGeom>
              <a:noFill/>
              <a:ln w="1588">
                <a:solidFill>
                  <a:srgbClr val="000000"/>
                </a:solidFill>
                <a:round/>
                <a:headEnd/>
                <a:tailEnd/>
              </a:ln>
            </p:spPr>
            <p:txBody>
              <a:bodyPr/>
              <a:lstStyle/>
              <a:p>
                <a:pPr>
                  <a:defRPr/>
                </a:pPr>
                <a:endParaRPr lang="en-US">
                  <a:ea typeface="ＭＳ Ｐゴシック" pitchFamily="-65" charset="-128"/>
                </a:endParaRPr>
              </a:p>
            </p:txBody>
          </p:sp>
          <p:sp>
            <p:nvSpPr>
              <p:cNvPr id="166" name="Freeform 262"/>
              <p:cNvSpPr>
                <a:spLocks noChangeAspect="1"/>
              </p:cNvSpPr>
              <p:nvPr/>
            </p:nvSpPr>
            <p:spPr bwMode="auto">
              <a:xfrm>
                <a:off x="2022" y="2806"/>
                <a:ext cx="3" cy="4"/>
              </a:xfrm>
              <a:custGeom>
                <a:avLst/>
                <a:gdLst>
                  <a:gd name="T0" fmla="*/ 1 w 3"/>
                  <a:gd name="T1" fmla="*/ 4 h 4"/>
                  <a:gd name="T2" fmla="*/ 1 w 3"/>
                  <a:gd name="T3" fmla="*/ 3 h 4"/>
                  <a:gd name="T4" fmla="*/ 1 w 3"/>
                  <a:gd name="T5" fmla="*/ 2 h 4"/>
                  <a:gd name="T6" fmla="*/ 2 w 3"/>
                  <a:gd name="T7" fmla="*/ 2 h 4"/>
                  <a:gd name="T8" fmla="*/ 2 w 3"/>
                  <a:gd name="T9" fmla="*/ 3 h 4"/>
                  <a:gd name="T10" fmla="*/ 2 w 3"/>
                  <a:gd name="T11" fmla="*/ 4 h 4"/>
                  <a:gd name="T12" fmla="*/ 3 w 3"/>
                  <a:gd name="T13" fmla="*/ 4 h 4"/>
                  <a:gd name="T14" fmla="*/ 3 w 3"/>
                  <a:gd name="T15" fmla="*/ 3 h 4"/>
                  <a:gd name="T16" fmla="*/ 3 w 3"/>
                  <a:gd name="T17" fmla="*/ 0 h 4"/>
                  <a:gd name="T18" fmla="*/ 2 w 3"/>
                  <a:gd name="T19" fmla="*/ 0 h 4"/>
                  <a:gd name="T20" fmla="*/ 2 w 3"/>
                  <a:gd name="T21" fmla="*/ 1 h 4"/>
                  <a:gd name="T22" fmla="*/ 1 w 3"/>
                  <a:gd name="T23" fmla="*/ 2 h 4"/>
                  <a:gd name="T24" fmla="*/ 1 w 3"/>
                  <a:gd name="T25" fmla="*/ 1 h 4"/>
                  <a:gd name="T26" fmla="*/ 1 w 3"/>
                  <a:gd name="T27" fmla="*/ 0 h 4"/>
                  <a:gd name="T28" fmla="*/ 0 w 3"/>
                  <a:gd name="T29" fmla="*/ 0 h 4"/>
                  <a:gd name="T30" fmla="*/ 0 w 3"/>
                  <a:gd name="T31" fmla="*/ 1 h 4"/>
                  <a:gd name="T32" fmla="*/ 0 w 3"/>
                  <a:gd name="T33" fmla="*/ 3 h 4"/>
                  <a:gd name="T34" fmla="*/ 0 w 3"/>
                  <a:gd name="T35" fmla="*/ 4 h 4"/>
                  <a:gd name="T36" fmla="*/ 1 w 3"/>
                  <a:gd name="T37" fmla="*/ 4 h 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 h="4">
                    <a:moveTo>
                      <a:pt x="1" y="4"/>
                    </a:moveTo>
                    <a:lnTo>
                      <a:pt x="1" y="3"/>
                    </a:lnTo>
                    <a:lnTo>
                      <a:pt x="1" y="2"/>
                    </a:lnTo>
                    <a:lnTo>
                      <a:pt x="2" y="2"/>
                    </a:lnTo>
                    <a:lnTo>
                      <a:pt x="2" y="3"/>
                    </a:lnTo>
                    <a:lnTo>
                      <a:pt x="2" y="4"/>
                    </a:lnTo>
                    <a:lnTo>
                      <a:pt x="3" y="4"/>
                    </a:lnTo>
                    <a:lnTo>
                      <a:pt x="3" y="3"/>
                    </a:lnTo>
                    <a:lnTo>
                      <a:pt x="3" y="0"/>
                    </a:lnTo>
                    <a:lnTo>
                      <a:pt x="2" y="0"/>
                    </a:lnTo>
                    <a:lnTo>
                      <a:pt x="2" y="1"/>
                    </a:lnTo>
                    <a:lnTo>
                      <a:pt x="1" y="2"/>
                    </a:lnTo>
                    <a:lnTo>
                      <a:pt x="1" y="1"/>
                    </a:lnTo>
                    <a:lnTo>
                      <a:pt x="1" y="0"/>
                    </a:lnTo>
                    <a:lnTo>
                      <a:pt x="0" y="0"/>
                    </a:lnTo>
                    <a:lnTo>
                      <a:pt x="0" y="1"/>
                    </a:lnTo>
                    <a:lnTo>
                      <a:pt x="0" y="3"/>
                    </a:lnTo>
                    <a:lnTo>
                      <a:pt x="0" y="4"/>
                    </a:lnTo>
                    <a:lnTo>
                      <a:pt x="1" y="4"/>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167" name="Freeform 263"/>
              <p:cNvSpPr>
                <a:spLocks noChangeAspect="1"/>
              </p:cNvSpPr>
              <p:nvPr/>
            </p:nvSpPr>
            <p:spPr bwMode="auto">
              <a:xfrm>
                <a:off x="2022" y="2806"/>
                <a:ext cx="3" cy="4"/>
              </a:xfrm>
              <a:custGeom>
                <a:avLst/>
                <a:gdLst>
                  <a:gd name="T0" fmla="*/ 1 w 3"/>
                  <a:gd name="T1" fmla="*/ 4 h 4"/>
                  <a:gd name="T2" fmla="*/ 1 w 3"/>
                  <a:gd name="T3" fmla="*/ 3 h 4"/>
                  <a:gd name="T4" fmla="*/ 1 w 3"/>
                  <a:gd name="T5" fmla="*/ 2 h 4"/>
                  <a:gd name="T6" fmla="*/ 2 w 3"/>
                  <a:gd name="T7" fmla="*/ 2 h 4"/>
                  <a:gd name="T8" fmla="*/ 2 w 3"/>
                  <a:gd name="T9" fmla="*/ 3 h 4"/>
                  <a:gd name="T10" fmla="*/ 2 w 3"/>
                  <a:gd name="T11" fmla="*/ 4 h 4"/>
                  <a:gd name="T12" fmla="*/ 3 w 3"/>
                  <a:gd name="T13" fmla="*/ 4 h 4"/>
                  <a:gd name="T14" fmla="*/ 3 w 3"/>
                  <a:gd name="T15" fmla="*/ 3 h 4"/>
                  <a:gd name="T16" fmla="*/ 3 w 3"/>
                  <a:gd name="T17" fmla="*/ 0 h 4"/>
                  <a:gd name="T18" fmla="*/ 2 w 3"/>
                  <a:gd name="T19" fmla="*/ 0 h 4"/>
                  <a:gd name="T20" fmla="*/ 2 w 3"/>
                  <a:gd name="T21" fmla="*/ 1 h 4"/>
                  <a:gd name="T22" fmla="*/ 1 w 3"/>
                  <a:gd name="T23" fmla="*/ 2 h 4"/>
                  <a:gd name="T24" fmla="*/ 1 w 3"/>
                  <a:gd name="T25" fmla="*/ 1 h 4"/>
                  <a:gd name="T26" fmla="*/ 1 w 3"/>
                  <a:gd name="T27" fmla="*/ 0 h 4"/>
                  <a:gd name="T28" fmla="*/ 0 w 3"/>
                  <a:gd name="T29" fmla="*/ 0 h 4"/>
                  <a:gd name="T30" fmla="*/ 0 w 3"/>
                  <a:gd name="T31" fmla="*/ 1 h 4"/>
                  <a:gd name="T32" fmla="*/ 0 w 3"/>
                  <a:gd name="T33" fmla="*/ 3 h 4"/>
                  <a:gd name="T34" fmla="*/ 0 w 3"/>
                  <a:gd name="T35" fmla="*/ 4 h 4"/>
                  <a:gd name="T36" fmla="*/ 1 w 3"/>
                  <a:gd name="T37" fmla="*/ 4 h 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 h="4">
                    <a:moveTo>
                      <a:pt x="1" y="4"/>
                    </a:moveTo>
                    <a:lnTo>
                      <a:pt x="1" y="3"/>
                    </a:lnTo>
                    <a:lnTo>
                      <a:pt x="1" y="2"/>
                    </a:lnTo>
                    <a:lnTo>
                      <a:pt x="2" y="2"/>
                    </a:lnTo>
                    <a:lnTo>
                      <a:pt x="2" y="3"/>
                    </a:lnTo>
                    <a:lnTo>
                      <a:pt x="2" y="4"/>
                    </a:lnTo>
                    <a:lnTo>
                      <a:pt x="3" y="4"/>
                    </a:lnTo>
                    <a:lnTo>
                      <a:pt x="3" y="3"/>
                    </a:lnTo>
                    <a:lnTo>
                      <a:pt x="3" y="0"/>
                    </a:lnTo>
                    <a:lnTo>
                      <a:pt x="2" y="0"/>
                    </a:lnTo>
                    <a:lnTo>
                      <a:pt x="2" y="1"/>
                    </a:lnTo>
                    <a:lnTo>
                      <a:pt x="1" y="2"/>
                    </a:lnTo>
                    <a:lnTo>
                      <a:pt x="1" y="1"/>
                    </a:lnTo>
                    <a:lnTo>
                      <a:pt x="1" y="0"/>
                    </a:lnTo>
                    <a:lnTo>
                      <a:pt x="0" y="0"/>
                    </a:lnTo>
                    <a:lnTo>
                      <a:pt x="0" y="1"/>
                    </a:lnTo>
                    <a:lnTo>
                      <a:pt x="0" y="3"/>
                    </a:lnTo>
                    <a:lnTo>
                      <a:pt x="0" y="4"/>
                    </a:lnTo>
                    <a:lnTo>
                      <a:pt x="1" y="4"/>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168" name="Freeform 264"/>
              <p:cNvSpPr>
                <a:spLocks noChangeAspect="1"/>
              </p:cNvSpPr>
              <p:nvPr/>
            </p:nvSpPr>
            <p:spPr bwMode="auto">
              <a:xfrm>
                <a:off x="2026" y="2805"/>
                <a:ext cx="3" cy="5"/>
              </a:xfrm>
              <a:custGeom>
                <a:avLst/>
                <a:gdLst>
                  <a:gd name="T0" fmla="*/ 2 w 3"/>
                  <a:gd name="T1" fmla="*/ 4 h 5"/>
                  <a:gd name="T2" fmla="*/ 3 w 3"/>
                  <a:gd name="T3" fmla="*/ 4 h 5"/>
                  <a:gd name="T4" fmla="*/ 2 w 3"/>
                  <a:gd name="T5" fmla="*/ 4 h 5"/>
                  <a:gd name="T6" fmla="*/ 2 w 3"/>
                  <a:gd name="T7" fmla="*/ 1 h 5"/>
                  <a:gd name="T8" fmla="*/ 3 w 3"/>
                  <a:gd name="T9" fmla="*/ 0 h 5"/>
                  <a:gd name="T10" fmla="*/ 2 w 3"/>
                  <a:gd name="T11" fmla="*/ 1 h 5"/>
                  <a:gd name="T12" fmla="*/ 2 w 3"/>
                  <a:gd name="T13" fmla="*/ 3 h 5"/>
                  <a:gd name="T14" fmla="*/ 2 w 3"/>
                  <a:gd name="T15" fmla="*/ 4 h 5"/>
                  <a:gd name="T16" fmla="*/ 1 w 3"/>
                  <a:gd name="T17" fmla="*/ 4 h 5"/>
                  <a:gd name="T18" fmla="*/ 0 w 3"/>
                  <a:gd name="T19" fmla="*/ 4 h 5"/>
                  <a:gd name="T20" fmla="*/ 0 w 3"/>
                  <a:gd name="T21" fmla="*/ 3 h 5"/>
                  <a:gd name="T22" fmla="*/ 0 w 3"/>
                  <a:gd name="T23" fmla="*/ 1 h 5"/>
                  <a:gd name="T24" fmla="*/ 0 w 3"/>
                  <a:gd name="T25" fmla="*/ 3 h 5"/>
                  <a:gd name="T26" fmla="*/ 0 w 3"/>
                  <a:gd name="T27" fmla="*/ 4 h 5"/>
                  <a:gd name="T28" fmla="*/ 1 w 3"/>
                  <a:gd name="T29" fmla="*/ 5 h 5"/>
                  <a:gd name="T30" fmla="*/ 2 w 3"/>
                  <a:gd name="T31" fmla="*/ 4 h 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 h="5">
                    <a:moveTo>
                      <a:pt x="2" y="4"/>
                    </a:moveTo>
                    <a:lnTo>
                      <a:pt x="3" y="4"/>
                    </a:lnTo>
                    <a:lnTo>
                      <a:pt x="2" y="4"/>
                    </a:lnTo>
                    <a:lnTo>
                      <a:pt x="2" y="1"/>
                    </a:lnTo>
                    <a:lnTo>
                      <a:pt x="3" y="0"/>
                    </a:lnTo>
                    <a:lnTo>
                      <a:pt x="2" y="1"/>
                    </a:lnTo>
                    <a:lnTo>
                      <a:pt x="2" y="3"/>
                    </a:lnTo>
                    <a:lnTo>
                      <a:pt x="2" y="4"/>
                    </a:lnTo>
                    <a:lnTo>
                      <a:pt x="1" y="4"/>
                    </a:lnTo>
                    <a:lnTo>
                      <a:pt x="0" y="4"/>
                    </a:lnTo>
                    <a:lnTo>
                      <a:pt x="0" y="3"/>
                    </a:lnTo>
                    <a:lnTo>
                      <a:pt x="0" y="1"/>
                    </a:lnTo>
                    <a:lnTo>
                      <a:pt x="0" y="3"/>
                    </a:lnTo>
                    <a:lnTo>
                      <a:pt x="0" y="4"/>
                    </a:lnTo>
                    <a:lnTo>
                      <a:pt x="1" y="5"/>
                    </a:lnTo>
                    <a:lnTo>
                      <a:pt x="2" y="4"/>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169" name="Freeform 265"/>
              <p:cNvSpPr>
                <a:spLocks noChangeAspect="1"/>
              </p:cNvSpPr>
              <p:nvPr/>
            </p:nvSpPr>
            <p:spPr bwMode="auto">
              <a:xfrm>
                <a:off x="2026" y="2805"/>
                <a:ext cx="3" cy="5"/>
              </a:xfrm>
              <a:custGeom>
                <a:avLst/>
                <a:gdLst>
                  <a:gd name="T0" fmla="*/ 2 w 3"/>
                  <a:gd name="T1" fmla="*/ 4 h 5"/>
                  <a:gd name="T2" fmla="*/ 3 w 3"/>
                  <a:gd name="T3" fmla="*/ 4 h 5"/>
                  <a:gd name="T4" fmla="*/ 2 w 3"/>
                  <a:gd name="T5" fmla="*/ 4 h 5"/>
                  <a:gd name="T6" fmla="*/ 2 w 3"/>
                  <a:gd name="T7" fmla="*/ 1 h 5"/>
                  <a:gd name="T8" fmla="*/ 3 w 3"/>
                  <a:gd name="T9" fmla="*/ 0 h 5"/>
                  <a:gd name="T10" fmla="*/ 2 w 3"/>
                  <a:gd name="T11" fmla="*/ 1 h 5"/>
                  <a:gd name="T12" fmla="*/ 2 w 3"/>
                  <a:gd name="T13" fmla="*/ 3 h 5"/>
                  <a:gd name="T14" fmla="*/ 2 w 3"/>
                  <a:gd name="T15" fmla="*/ 4 h 5"/>
                  <a:gd name="T16" fmla="*/ 1 w 3"/>
                  <a:gd name="T17" fmla="*/ 4 h 5"/>
                  <a:gd name="T18" fmla="*/ 0 w 3"/>
                  <a:gd name="T19" fmla="*/ 4 h 5"/>
                  <a:gd name="T20" fmla="*/ 0 w 3"/>
                  <a:gd name="T21" fmla="*/ 3 h 5"/>
                  <a:gd name="T22" fmla="*/ 0 w 3"/>
                  <a:gd name="T23" fmla="*/ 1 h 5"/>
                  <a:gd name="T24" fmla="*/ 0 w 3"/>
                  <a:gd name="T25" fmla="*/ 3 h 5"/>
                  <a:gd name="T26" fmla="*/ 0 w 3"/>
                  <a:gd name="T27" fmla="*/ 4 h 5"/>
                  <a:gd name="T28" fmla="*/ 1 w 3"/>
                  <a:gd name="T29" fmla="*/ 5 h 5"/>
                  <a:gd name="T30" fmla="*/ 2 w 3"/>
                  <a:gd name="T31" fmla="*/ 4 h 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 h="5">
                    <a:moveTo>
                      <a:pt x="2" y="4"/>
                    </a:moveTo>
                    <a:lnTo>
                      <a:pt x="3" y="4"/>
                    </a:lnTo>
                    <a:lnTo>
                      <a:pt x="2" y="4"/>
                    </a:lnTo>
                    <a:lnTo>
                      <a:pt x="2" y="1"/>
                    </a:lnTo>
                    <a:lnTo>
                      <a:pt x="3" y="0"/>
                    </a:lnTo>
                    <a:lnTo>
                      <a:pt x="2" y="1"/>
                    </a:lnTo>
                    <a:lnTo>
                      <a:pt x="2" y="3"/>
                    </a:lnTo>
                    <a:lnTo>
                      <a:pt x="2" y="4"/>
                    </a:lnTo>
                    <a:lnTo>
                      <a:pt x="1" y="4"/>
                    </a:lnTo>
                    <a:lnTo>
                      <a:pt x="0" y="4"/>
                    </a:lnTo>
                    <a:lnTo>
                      <a:pt x="0" y="3"/>
                    </a:lnTo>
                    <a:lnTo>
                      <a:pt x="0" y="1"/>
                    </a:lnTo>
                    <a:lnTo>
                      <a:pt x="0" y="3"/>
                    </a:lnTo>
                    <a:lnTo>
                      <a:pt x="0" y="4"/>
                    </a:lnTo>
                    <a:lnTo>
                      <a:pt x="1" y="5"/>
                    </a:lnTo>
                    <a:lnTo>
                      <a:pt x="2" y="4"/>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170" name="Freeform 266"/>
              <p:cNvSpPr>
                <a:spLocks noChangeAspect="1"/>
              </p:cNvSpPr>
              <p:nvPr/>
            </p:nvSpPr>
            <p:spPr bwMode="auto">
              <a:xfrm>
                <a:off x="2029" y="2805"/>
                <a:ext cx="4" cy="5"/>
              </a:xfrm>
              <a:custGeom>
                <a:avLst/>
                <a:gdLst>
                  <a:gd name="T0" fmla="*/ 1 w 4"/>
                  <a:gd name="T1" fmla="*/ 4 h 5"/>
                  <a:gd name="T2" fmla="*/ 1 w 4"/>
                  <a:gd name="T3" fmla="*/ 2 h 5"/>
                  <a:gd name="T4" fmla="*/ 2 w 4"/>
                  <a:gd name="T5" fmla="*/ 5 h 5"/>
                  <a:gd name="T6" fmla="*/ 3 w 4"/>
                  <a:gd name="T7" fmla="*/ 2 h 5"/>
                  <a:gd name="T8" fmla="*/ 3 w 4"/>
                  <a:gd name="T9" fmla="*/ 4 h 5"/>
                  <a:gd name="T10" fmla="*/ 3 w 4"/>
                  <a:gd name="T11" fmla="*/ 5 h 5"/>
                  <a:gd name="T12" fmla="*/ 4 w 4"/>
                  <a:gd name="T13" fmla="*/ 5 h 5"/>
                  <a:gd name="T14" fmla="*/ 4 w 4"/>
                  <a:gd name="T15" fmla="*/ 4 h 5"/>
                  <a:gd name="T16" fmla="*/ 4 w 4"/>
                  <a:gd name="T17" fmla="*/ 2 h 5"/>
                  <a:gd name="T18" fmla="*/ 4 w 4"/>
                  <a:gd name="T19" fmla="*/ 1 h 5"/>
                  <a:gd name="T20" fmla="*/ 3 w 4"/>
                  <a:gd name="T21" fmla="*/ 1 h 5"/>
                  <a:gd name="T22" fmla="*/ 2 w 4"/>
                  <a:gd name="T23" fmla="*/ 3 h 5"/>
                  <a:gd name="T24" fmla="*/ 1 w 4"/>
                  <a:gd name="T25" fmla="*/ 1 h 5"/>
                  <a:gd name="T26" fmla="*/ 0 w 4"/>
                  <a:gd name="T27" fmla="*/ 0 h 5"/>
                  <a:gd name="T28" fmla="*/ 1 w 4"/>
                  <a:gd name="T29" fmla="*/ 1 h 5"/>
                  <a:gd name="T30" fmla="*/ 0 w 4"/>
                  <a:gd name="T31" fmla="*/ 3 h 5"/>
                  <a:gd name="T32" fmla="*/ 0 w 4"/>
                  <a:gd name="T33" fmla="*/ 4 h 5"/>
                  <a:gd name="T34" fmla="*/ 1 w 4"/>
                  <a:gd name="T35" fmla="*/ 4 h 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 h="5">
                    <a:moveTo>
                      <a:pt x="1" y="4"/>
                    </a:moveTo>
                    <a:lnTo>
                      <a:pt x="1" y="2"/>
                    </a:lnTo>
                    <a:lnTo>
                      <a:pt x="2" y="5"/>
                    </a:lnTo>
                    <a:lnTo>
                      <a:pt x="3" y="2"/>
                    </a:lnTo>
                    <a:lnTo>
                      <a:pt x="3" y="4"/>
                    </a:lnTo>
                    <a:lnTo>
                      <a:pt x="3" y="5"/>
                    </a:lnTo>
                    <a:lnTo>
                      <a:pt x="4" y="5"/>
                    </a:lnTo>
                    <a:lnTo>
                      <a:pt x="4" y="4"/>
                    </a:lnTo>
                    <a:lnTo>
                      <a:pt x="4" y="2"/>
                    </a:lnTo>
                    <a:lnTo>
                      <a:pt x="4" y="1"/>
                    </a:lnTo>
                    <a:lnTo>
                      <a:pt x="3" y="1"/>
                    </a:lnTo>
                    <a:lnTo>
                      <a:pt x="2" y="3"/>
                    </a:lnTo>
                    <a:lnTo>
                      <a:pt x="1" y="1"/>
                    </a:lnTo>
                    <a:lnTo>
                      <a:pt x="0" y="0"/>
                    </a:lnTo>
                    <a:lnTo>
                      <a:pt x="1" y="1"/>
                    </a:lnTo>
                    <a:lnTo>
                      <a:pt x="0" y="3"/>
                    </a:lnTo>
                    <a:lnTo>
                      <a:pt x="0" y="4"/>
                    </a:lnTo>
                    <a:lnTo>
                      <a:pt x="1" y="4"/>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171" name="Freeform 267"/>
              <p:cNvSpPr>
                <a:spLocks noChangeAspect="1"/>
              </p:cNvSpPr>
              <p:nvPr/>
            </p:nvSpPr>
            <p:spPr bwMode="auto">
              <a:xfrm>
                <a:off x="2029" y="2805"/>
                <a:ext cx="4" cy="5"/>
              </a:xfrm>
              <a:custGeom>
                <a:avLst/>
                <a:gdLst>
                  <a:gd name="T0" fmla="*/ 1 w 4"/>
                  <a:gd name="T1" fmla="*/ 4 h 5"/>
                  <a:gd name="T2" fmla="*/ 1 w 4"/>
                  <a:gd name="T3" fmla="*/ 2 h 5"/>
                  <a:gd name="T4" fmla="*/ 2 w 4"/>
                  <a:gd name="T5" fmla="*/ 5 h 5"/>
                  <a:gd name="T6" fmla="*/ 3 w 4"/>
                  <a:gd name="T7" fmla="*/ 2 h 5"/>
                  <a:gd name="T8" fmla="*/ 3 w 4"/>
                  <a:gd name="T9" fmla="*/ 4 h 5"/>
                  <a:gd name="T10" fmla="*/ 3 w 4"/>
                  <a:gd name="T11" fmla="*/ 5 h 5"/>
                  <a:gd name="T12" fmla="*/ 4 w 4"/>
                  <a:gd name="T13" fmla="*/ 5 h 5"/>
                  <a:gd name="T14" fmla="*/ 4 w 4"/>
                  <a:gd name="T15" fmla="*/ 4 h 5"/>
                  <a:gd name="T16" fmla="*/ 4 w 4"/>
                  <a:gd name="T17" fmla="*/ 2 h 5"/>
                  <a:gd name="T18" fmla="*/ 4 w 4"/>
                  <a:gd name="T19" fmla="*/ 1 h 5"/>
                  <a:gd name="T20" fmla="*/ 3 w 4"/>
                  <a:gd name="T21" fmla="*/ 1 h 5"/>
                  <a:gd name="T22" fmla="*/ 2 w 4"/>
                  <a:gd name="T23" fmla="*/ 3 h 5"/>
                  <a:gd name="T24" fmla="*/ 1 w 4"/>
                  <a:gd name="T25" fmla="*/ 1 h 5"/>
                  <a:gd name="T26" fmla="*/ 0 w 4"/>
                  <a:gd name="T27" fmla="*/ 0 h 5"/>
                  <a:gd name="T28" fmla="*/ 1 w 4"/>
                  <a:gd name="T29" fmla="*/ 1 h 5"/>
                  <a:gd name="T30" fmla="*/ 0 w 4"/>
                  <a:gd name="T31" fmla="*/ 3 h 5"/>
                  <a:gd name="T32" fmla="*/ 0 w 4"/>
                  <a:gd name="T33" fmla="*/ 4 h 5"/>
                  <a:gd name="T34" fmla="*/ 1 w 4"/>
                  <a:gd name="T35" fmla="*/ 4 h 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 h="5">
                    <a:moveTo>
                      <a:pt x="1" y="4"/>
                    </a:moveTo>
                    <a:lnTo>
                      <a:pt x="1" y="2"/>
                    </a:lnTo>
                    <a:lnTo>
                      <a:pt x="2" y="5"/>
                    </a:lnTo>
                    <a:lnTo>
                      <a:pt x="3" y="2"/>
                    </a:lnTo>
                    <a:lnTo>
                      <a:pt x="3" y="4"/>
                    </a:lnTo>
                    <a:lnTo>
                      <a:pt x="3" y="5"/>
                    </a:lnTo>
                    <a:lnTo>
                      <a:pt x="4" y="5"/>
                    </a:lnTo>
                    <a:lnTo>
                      <a:pt x="4" y="4"/>
                    </a:lnTo>
                    <a:lnTo>
                      <a:pt x="4" y="2"/>
                    </a:lnTo>
                    <a:lnTo>
                      <a:pt x="4" y="1"/>
                    </a:lnTo>
                    <a:lnTo>
                      <a:pt x="3" y="1"/>
                    </a:lnTo>
                    <a:lnTo>
                      <a:pt x="2" y="3"/>
                    </a:lnTo>
                    <a:lnTo>
                      <a:pt x="1" y="1"/>
                    </a:lnTo>
                    <a:lnTo>
                      <a:pt x="0" y="0"/>
                    </a:lnTo>
                    <a:lnTo>
                      <a:pt x="1" y="1"/>
                    </a:lnTo>
                    <a:lnTo>
                      <a:pt x="0" y="3"/>
                    </a:lnTo>
                    <a:lnTo>
                      <a:pt x="0" y="4"/>
                    </a:lnTo>
                    <a:lnTo>
                      <a:pt x="1" y="4"/>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172" name="Freeform 268"/>
              <p:cNvSpPr>
                <a:spLocks noChangeAspect="1"/>
              </p:cNvSpPr>
              <p:nvPr/>
            </p:nvSpPr>
            <p:spPr bwMode="auto">
              <a:xfrm>
                <a:off x="2022" y="2800"/>
                <a:ext cx="2" cy="4"/>
              </a:xfrm>
              <a:custGeom>
                <a:avLst/>
                <a:gdLst>
                  <a:gd name="T0" fmla="*/ 2 w 2"/>
                  <a:gd name="T1" fmla="*/ 4 h 4"/>
                  <a:gd name="T2" fmla="*/ 2 w 2"/>
                  <a:gd name="T3" fmla="*/ 3 h 4"/>
                  <a:gd name="T4" fmla="*/ 1 w 2"/>
                  <a:gd name="T5" fmla="*/ 3 h 4"/>
                  <a:gd name="T6" fmla="*/ 1 w 2"/>
                  <a:gd name="T7" fmla="*/ 2 h 4"/>
                  <a:gd name="T8" fmla="*/ 2 w 2"/>
                  <a:gd name="T9" fmla="*/ 2 h 4"/>
                  <a:gd name="T10" fmla="*/ 1 w 2"/>
                  <a:gd name="T11" fmla="*/ 2 h 4"/>
                  <a:gd name="T12" fmla="*/ 1 w 2"/>
                  <a:gd name="T13" fmla="*/ 1 h 4"/>
                  <a:gd name="T14" fmla="*/ 1 w 2"/>
                  <a:gd name="T15" fmla="*/ 0 h 4"/>
                  <a:gd name="T16" fmla="*/ 2 w 2"/>
                  <a:gd name="T17" fmla="*/ 0 h 4"/>
                  <a:gd name="T18" fmla="*/ 0 w 2"/>
                  <a:gd name="T19" fmla="*/ 0 h 4"/>
                  <a:gd name="T20" fmla="*/ 0 w 2"/>
                  <a:gd name="T21" fmla="*/ 1 h 4"/>
                  <a:gd name="T22" fmla="*/ 0 w 2"/>
                  <a:gd name="T23" fmla="*/ 3 h 4"/>
                  <a:gd name="T24" fmla="*/ 0 w 2"/>
                  <a:gd name="T25" fmla="*/ 4 h 4"/>
                  <a:gd name="T26" fmla="*/ 2 w 2"/>
                  <a:gd name="T27" fmla="*/ 4 h 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 h="4">
                    <a:moveTo>
                      <a:pt x="2" y="4"/>
                    </a:moveTo>
                    <a:lnTo>
                      <a:pt x="2" y="3"/>
                    </a:lnTo>
                    <a:lnTo>
                      <a:pt x="1" y="3"/>
                    </a:lnTo>
                    <a:lnTo>
                      <a:pt x="1" y="2"/>
                    </a:lnTo>
                    <a:lnTo>
                      <a:pt x="2" y="2"/>
                    </a:lnTo>
                    <a:lnTo>
                      <a:pt x="1" y="2"/>
                    </a:lnTo>
                    <a:lnTo>
                      <a:pt x="1" y="1"/>
                    </a:lnTo>
                    <a:lnTo>
                      <a:pt x="1" y="0"/>
                    </a:lnTo>
                    <a:lnTo>
                      <a:pt x="2" y="0"/>
                    </a:lnTo>
                    <a:lnTo>
                      <a:pt x="0" y="0"/>
                    </a:lnTo>
                    <a:lnTo>
                      <a:pt x="0" y="1"/>
                    </a:lnTo>
                    <a:lnTo>
                      <a:pt x="0" y="3"/>
                    </a:lnTo>
                    <a:lnTo>
                      <a:pt x="0" y="4"/>
                    </a:lnTo>
                    <a:lnTo>
                      <a:pt x="2" y="4"/>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173" name="Freeform 269"/>
              <p:cNvSpPr>
                <a:spLocks noChangeAspect="1"/>
              </p:cNvSpPr>
              <p:nvPr/>
            </p:nvSpPr>
            <p:spPr bwMode="auto">
              <a:xfrm>
                <a:off x="2022" y="2800"/>
                <a:ext cx="2" cy="4"/>
              </a:xfrm>
              <a:custGeom>
                <a:avLst/>
                <a:gdLst>
                  <a:gd name="T0" fmla="*/ 2 w 2"/>
                  <a:gd name="T1" fmla="*/ 4 h 4"/>
                  <a:gd name="T2" fmla="*/ 2 w 2"/>
                  <a:gd name="T3" fmla="*/ 3 h 4"/>
                  <a:gd name="T4" fmla="*/ 1 w 2"/>
                  <a:gd name="T5" fmla="*/ 3 h 4"/>
                  <a:gd name="T6" fmla="*/ 1 w 2"/>
                  <a:gd name="T7" fmla="*/ 2 h 4"/>
                  <a:gd name="T8" fmla="*/ 2 w 2"/>
                  <a:gd name="T9" fmla="*/ 2 h 4"/>
                  <a:gd name="T10" fmla="*/ 1 w 2"/>
                  <a:gd name="T11" fmla="*/ 2 h 4"/>
                  <a:gd name="T12" fmla="*/ 1 w 2"/>
                  <a:gd name="T13" fmla="*/ 1 h 4"/>
                  <a:gd name="T14" fmla="*/ 1 w 2"/>
                  <a:gd name="T15" fmla="*/ 0 h 4"/>
                  <a:gd name="T16" fmla="*/ 2 w 2"/>
                  <a:gd name="T17" fmla="*/ 0 h 4"/>
                  <a:gd name="T18" fmla="*/ 0 w 2"/>
                  <a:gd name="T19" fmla="*/ 0 h 4"/>
                  <a:gd name="T20" fmla="*/ 0 w 2"/>
                  <a:gd name="T21" fmla="*/ 1 h 4"/>
                  <a:gd name="T22" fmla="*/ 0 w 2"/>
                  <a:gd name="T23" fmla="*/ 3 h 4"/>
                  <a:gd name="T24" fmla="*/ 0 w 2"/>
                  <a:gd name="T25" fmla="*/ 4 h 4"/>
                  <a:gd name="T26" fmla="*/ 2 w 2"/>
                  <a:gd name="T27" fmla="*/ 4 h 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 h="4">
                    <a:moveTo>
                      <a:pt x="2" y="4"/>
                    </a:moveTo>
                    <a:lnTo>
                      <a:pt x="2" y="3"/>
                    </a:lnTo>
                    <a:lnTo>
                      <a:pt x="1" y="3"/>
                    </a:lnTo>
                    <a:lnTo>
                      <a:pt x="1" y="2"/>
                    </a:lnTo>
                    <a:lnTo>
                      <a:pt x="2" y="2"/>
                    </a:lnTo>
                    <a:lnTo>
                      <a:pt x="1" y="2"/>
                    </a:lnTo>
                    <a:lnTo>
                      <a:pt x="1" y="1"/>
                    </a:lnTo>
                    <a:lnTo>
                      <a:pt x="1" y="0"/>
                    </a:lnTo>
                    <a:lnTo>
                      <a:pt x="2" y="0"/>
                    </a:lnTo>
                    <a:lnTo>
                      <a:pt x="0" y="0"/>
                    </a:lnTo>
                    <a:lnTo>
                      <a:pt x="0" y="1"/>
                    </a:lnTo>
                    <a:lnTo>
                      <a:pt x="0" y="3"/>
                    </a:lnTo>
                    <a:lnTo>
                      <a:pt x="0" y="4"/>
                    </a:lnTo>
                    <a:lnTo>
                      <a:pt x="2" y="4"/>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174" name="Freeform 270"/>
              <p:cNvSpPr>
                <a:spLocks noChangeAspect="1" noEditPoints="1"/>
              </p:cNvSpPr>
              <p:nvPr/>
            </p:nvSpPr>
            <p:spPr bwMode="auto">
              <a:xfrm>
                <a:off x="2024" y="2800"/>
                <a:ext cx="3" cy="4"/>
              </a:xfrm>
              <a:custGeom>
                <a:avLst/>
                <a:gdLst>
                  <a:gd name="T0" fmla="*/ 1 w 3"/>
                  <a:gd name="T1" fmla="*/ 3 h 4"/>
                  <a:gd name="T2" fmla="*/ 0 w 3"/>
                  <a:gd name="T3" fmla="*/ 4 h 4"/>
                  <a:gd name="T4" fmla="*/ 1 w 3"/>
                  <a:gd name="T5" fmla="*/ 4 h 4"/>
                  <a:gd name="T6" fmla="*/ 1 w 3"/>
                  <a:gd name="T7" fmla="*/ 3 h 4"/>
                  <a:gd name="T8" fmla="*/ 1 w 3"/>
                  <a:gd name="T9" fmla="*/ 2 h 4"/>
                  <a:gd name="T10" fmla="*/ 2 w 3"/>
                  <a:gd name="T11" fmla="*/ 3 h 4"/>
                  <a:gd name="T12" fmla="*/ 3 w 3"/>
                  <a:gd name="T13" fmla="*/ 3 h 4"/>
                  <a:gd name="T14" fmla="*/ 2 w 3"/>
                  <a:gd name="T15" fmla="*/ 3 h 4"/>
                  <a:gd name="T16" fmla="*/ 2 w 3"/>
                  <a:gd name="T17" fmla="*/ 2 h 4"/>
                  <a:gd name="T18" fmla="*/ 2 w 3"/>
                  <a:gd name="T19" fmla="*/ 1 h 4"/>
                  <a:gd name="T20" fmla="*/ 3 w 3"/>
                  <a:gd name="T21" fmla="*/ 1 h 4"/>
                  <a:gd name="T22" fmla="*/ 2 w 3"/>
                  <a:gd name="T23" fmla="*/ 0 h 4"/>
                  <a:gd name="T24" fmla="*/ 1 w 3"/>
                  <a:gd name="T25" fmla="*/ 0 h 4"/>
                  <a:gd name="T26" fmla="*/ 0 w 3"/>
                  <a:gd name="T27" fmla="*/ 0 h 4"/>
                  <a:gd name="T28" fmla="*/ 1 w 3"/>
                  <a:gd name="T29" fmla="*/ 0 h 4"/>
                  <a:gd name="T30" fmla="*/ 1 w 3"/>
                  <a:gd name="T31" fmla="*/ 3 h 4"/>
                  <a:gd name="T32" fmla="*/ 1 w 3"/>
                  <a:gd name="T33" fmla="*/ 0 h 4"/>
                  <a:gd name="T34" fmla="*/ 2 w 3"/>
                  <a:gd name="T35" fmla="*/ 0 h 4"/>
                  <a:gd name="T36" fmla="*/ 2 w 3"/>
                  <a:gd name="T37" fmla="*/ 1 h 4"/>
                  <a:gd name="T38" fmla="*/ 1 w 3"/>
                  <a:gd name="T39" fmla="*/ 1 h 4"/>
                  <a:gd name="T40" fmla="*/ 1 w 3"/>
                  <a:gd name="T41" fmla="*/ 0 h 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 h="4">
                    <a:moveTo>
                      <a:pt x="1" y="3"/>
                    </a:moveTo>
                    <a:lnTo>
                      <a:pt x="0" y="4"/>
                    </a:lnTo>
                    <a:lnTo>
                      <a:pt x="1" y="4"/>
                    </a:lnTo>
                    <a:lnTo>
                      <a:pt x="1" y="3"/>
                    </a:lnTo>
                    <a:lnTo>
                      <a:pt x="1" y="2"/>
                    </a:lnTo>
                    <a:lnTo>
                      <a:pt x="2" y="3"/>
                    </a:lnTo>
                    <a:lnTo>
                      <a:pt x="3" y="3"/>
                    </a:lnTo>
                    <a:lnTo>
                      <a:pt x="2" y="3"/>
                    </a:lnTo>
                    <a:lnTo>
                      <a:pt x="2" y="2"/>
                    </a:lnTo>
                    <a:lnTo>
                      <a:pt x="2" y="1"/>
                    </a:lnTo>
                    <a:lnTo>
                      <a:pt x="3" y="1"/>
                    </a:lnTo>
                    <a:lnTo>
                      <a:pt x="2" y="0"/>
                    </a:lnTo>
                    <a:lnTo>
                      <a:pt x="1" y="0"/>
                    </a:lnTo>
                    <a:lnTo>
                      <a:pt x="0" y="0"/>
                    </a:lnTo>
                    <a:lnTo>
                      <a:pt x="1" y="0"/>
                    </a:lnTo>
                    <a:lnTo>
                      <a:pt x="1" y="3"/>
                    </a:lnTo>
                    <a:close/>
                    <a:moveTo>
                      <a:pt x="1" y="0"/>
                    </a:moveTo>
                    <a:lnTo>
                      <a:pt x="2" y="0"/>
                    </a:lnTo>
                    <a:lnTo>
                      <a:pt x="2" y="1"/>
                    </a:lnTo>
                    <a:lnTo>
                      <a:pt x="1" y="1"/>
                    </a:lnTo>
                    <a:lnTo>
                      <a:pt x="1" y="0"/>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175" name="Freeform 271"/>
              <p:cNvSpPr>
                <a:spLocks noChangeAspect="1"/>
              </p:cNvSpPr>
              <p:nvPr/>
            </p:nvSpPr>
            <p:spPr bwMode="auto">
              <a:xfrm>
                <a:off x="2024" y="2800"/>
                <a:ext cx="3" cy="4"/>
              </a:xfrm>
              <a:custGeom>
                <a:avLst/>
                <a:gdLst>
                  <a:gd name="T0" fmla="*/ 1 w 3"/>
                  <a:gd name="T1" fmla="*/ 3 h 4"/>
                  <a:gd name="T2" fmla="*/ 0 w 3"/>
                  <a:gd name="T3" fmla="*/ 4 h 4"/>
                  <a:gd name="T4" fmla="*/ 1 w 3"/>
                  <a:gd name="T5" fmla="*/ 4 h 4"/>
                  <a:gd name="T6" fmla="*/ 1 w 3"/>
                  <a:gd name="T7" fmla="*/ 3 h 4"/>
                  <a:gd name="T8" fmla="*/ 1 w 3"/>
                  <a:gd name="T9" fmla="*/ 2 h 4"/>
                  <a:gd name="T10" fmla="*/ 2 w 3"/>
                  <a:gd name="T11" fmla="*/ 3 h 4"/>
                  <a:gd name="T12" fmla="*/ 3 w 3"/>
                  <a:gd name="T13" fmla="*/ 3 h 4"/>
                  <a:gd name="T14" fmla="*/ 2 w 3"/>
                  <a:gd name="T15" fmla="*/ 3 h 4"/>
                  <a:gd name="T16" fmla="*/ 2 w 3"/>
                  <a:gd name="T17" fmla="*/ 2 h 4"/>
                  <a:gd name="T18" fmla="*/ 2 w 3"/>
                  <a:gd name="T19" fmla="*/ 1 h 4"/>
                  <a:gd name="T20" fmla="*/ 3 w 3"/>
                  <a:gd name="T21" fmla="*/ 1 h 4"/>
                  <a:gd name="T22" fmla="*/ 2 w 3"/>
                  <a:gd name="T23" fmla="*/ 0 h 4"/>
                  <a:gd name="T24" fmla="*/ 1 w 3"/>
                  <a:gd name="T25" fmla="*/ 0 h 4"/>
                  <a:gd name="T26" fmla="*/ 0 w 3"/>
                  <a:gd name="T27" fmla="*/ 0 h 4"/>
                  <a:gd name="T28" fmla="*/ 1 w 3"/>
                  <a:gd name="T29" fmla="*/ 0 h 4"/>
                  <a:gd name="T30" fmla="*/ 1 w 3"/>
                  <a:gd name="T31" fmla="*/ 3 h 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 h="4">
                    <a:moveTo>
                      <a:pt x="1" y="3"/>
                    </a:moveTo>
                    <a:lnTo>
                      <a:pt x="0" y="4"/>
                    </a:lnTo>
                    <a:lnTo>
                      <a:pt x="1" y="4"/>
                    </a:lnTo>
                    <a:lnTo>
                      <a:pt x="1" y="3"/>
                    </a:lnTo>
                    <a:lnTo>
                      <a:pt x="1" y="2"/>
                    </a:lnTo>
                    <a:lnTo>
                      <a:pt x="2" y="3"/>
                    </a:lnTo>
                    <a:lnTo>
                      <a:pt x="3" y="3"/>
                    </a:lnTo>
                    <a:lnTo>
                      <a:pt x="2" y="3"/>
                    </a:lnTo>
                    <a:lnTo>
                      <a:pt x="2" y="2"/>
                    </a:lnTo>
                    <a:lnTo>
                      <a:pt x="2" y="1"/>
                    </a:lnTo>
                    <a:lnTo>
                      <a:pt x="3" y="1"/>
                    </a:lnTo>
                    <a:lnTo>
                      <a:pt x="2" y="0"/>
                    </a:lnTo>
                    <a:lnTo>
                      <a:pt x="1" y="0"/>
                    </a:lnTo>
                    <a:lnTo>
                      <a:pt x="0" y="0"/>
                    </a:lnTo>
                    <a:lnTo>
                      <a:pt x="1" y="0"/>
                    </a:lnTo>
                    <a:lnTo>
                      <a:pt x="1" y="3"/>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176" name="Rectangle 272"/>
              <p:cNvSpPr>
                <a:spLocks noChangeAspect="1" noChangeArrowheads="1"/>
              </p:cNvSpPr>
              <p:nvPr/>
            </p:nvSpPr>
            <p:spPr bwMode="auto">
              <a:xfrm>
                <a:off x="2025" y="2800"/>
                <a:ext cx="1" cy="1"/>
              </a:xfrm>
              <a:prstGeom prst="rect">
                <a:avLst/>
              </a:prstGeom>
              <a:noFill/>
              <a:ln w="1588">
                <a:solidFill>
                  <a:srgbClr val="000000"/>
                </a:solidFill>
                <a:miter lim="800000"/>
                <a:headEnd/>
                <a:tailEnd/>
              </a:ln>
            </p:spPr>
            <p:txBody>
              <a:bodyPr/>
              <a:lstStyle/>
              <a:p>
                <a:pPr>
                  <a:defRPr/>
                </a:pPr>
                <a:endParaRPr lang="en-US">
                  <a:ea typeface="ＭＳ Ｐゴシック" pitchFamily="-65" charset="-128"/>
                </a:endParaRPr>
              </a:p>
            </p:txBody>
          </p:sp>
          <p:sp>
            <p:nvSpPr>
              <p:cNvPr id="177" name="Freeform 273"/>
              <p:cNvSpPr>
                <a:spLocks noChangeAspect="1" noEditPoints="1"/>
              </p:cNvSpPr>
              <p:nvPr/>
            </p:nvSpPr>
            <p:spPr bwMode="auto">
              <a:xfrm>
                <a:off x="2027" y="2800"/>
                <a:ext cx="3" cy="3"/>
              </a:xfrm>
              <a:custGeom>
                <a:avLst/>
                <a:gdLst>
                  <a:gd name="T0" fmla="*/ 1 w 3"/>
                  <a:gd name="T1" fmla="*/ 3 h 3"/>
                  <a:gd name="T2" fmla="*/ 1 w 3"/>
                  <a:gd name="T3" fmla="*/ 2 h 3"/>
                  <a:gd name="T4" fmla="*/ 2 w 3"/>
                  <a:gd name="T5" fmla="*/ 2 h 3"/>
                  <a:gd name="T6" fmla="*/ 2 w 3"/>
                  <a:gd name="T7" fmla="*/ 3 h 3"/>
                  <a:gd name="T8" fmla="*/ 3 w 3"/>
                  <a:gd name="T9" fmla="*/ 3 h 3"/>
                  <a:gd name="T10" fmla="*/ 2 w 3"/>
                  <a:gd name="T11" fmla="*/ 3 h 3"/>
                  <a:gd name="T12" fmla="*/ 3 w 3"/>
                  <a:gd name="T13" fmla="*/ 3 h 3"/>
                  <a:gd name="T14" fmla="*/ 2 w 3"/>
                  <a:gd name="T15" fmla="*/ 0 h 3"/>
                  <a:gd name="T16" fmla="*/ 1 w 3"/>
                  <a:gd name="T17" fmla="*/ 0 h 3"/>
                  <a:gd name="T18" fmla="*/ 1 w 3"/>
                  <a:gd name="T19" fmla="*/ 3 h 3"/>
                  <a:gd name="T20" fmla="*/ 0 w 3"/>
                  <a:gd name="T21" fmla="*/ 3 h 3"/>
                  <a:gd name="T22" fmla="*/ 1 w 3"/>
                  <a:gd name="T23" fmla="*/ 3 h 3"/>
                  <a:gd name="T24" fmla="*/ 2 w 3"/>
                  <a:gd name="T25" fmla="*/ 0 h 3"/>
                  <a:gd name="T26" fmla="*/ 2 w 3"/>
                  <a:gd name="T27" fmla="*/ 2 h 3"/>
                  <a:gd name="T28" fmla="*/ 1 w 3"/>
                  <a:gd name="T29" fmla="*/ 2 h 3"/>
                  <a:gd name="T30" fmla="*/ 2 w 3"/>
                  <a:gd name="T31" fmla="*/ 0 h 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 h="3">
                    <a:moveTo>
                      <a:pt x="1" y="3"/>
                    </a:moveTo>
                    <a:lnTo>
                      <a:pt x="1" y="2"/>
                    </a:lnTo>
                    <a:lnTo>
                      <a:pt x="2" y="2"/>
                    </a:lnTo>
                    <a:lnTo>
                      <a:pt x="2" y="3"/>
                    </a:lnTo>
                    <a:lnTo>
                      <a:pt x="3" y="3"/>
                    </a:lnTo>
                    <a:lnTo>
                      <a:pt x="2" y="3"/>
                    </a:lnTo>
                    <a:lnTo>
                      <a:pt x="3" y="3"/>
                    </a:lnTo>
                    <a:lnTo>
                      <a:pt x="2" y="0"/>
                    </a:lnTo>
                    <a:lnTo>
                      <a:pt x="1" y="0"/>
                    </a:lnTo>
                    <a:lnTo>
                      <a:pt x="1" y="3"/>
                    </a:lnTo>
                    <a:lnTo>
                      <a:pt x="0" y="3"/>
                    </a:lnTo>
                    <a:lnTo>
                      <a:pt x="1" y="3"/>
                    </a:lnTo>
                    <a:close/>
                    <a:moveTo>
                      <a:pt x="2" y="0"/>
                    </a:moveTo>
                    <a:lnTo>
                      <a:pt x="2" y="2"/>
                    </a:lnTo>
                    <a:lnTo>
                      <a:pt x="1" y="2"/>
                    </a:lnTo>
                    <a:lnTo>
                      <a:pt x="2" y="0"/>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178" name="Freeform 274"/>
              <p:cNvSpPr>
                <a:spLocks noChangeAspect="1"/>
              </p:cNvSpPr>
              <p:nvPr/>
            </p:nvSpPr>
            <p:spPr bwMode="auto">
              <a:xfrm>
                <a:off x="2027" y="2800"/>
                <a:ext cx="3" cy="3"/>
              </a:xfrm>
              <a:custGeom>
                <a:avLst/>
                <a:gdLst>
                  <a:gd name="T0" fmla="*/ 1 w 3"/>
                  <a:gd name="T1" fmla="*/ 3 h 3"/>
                  <a:gd name="T2" fmla="*/ 1 w 3"/>
                  <a:gd name="T3" fmla="*/ 2 h 3"/>
                  <a:gd name="T4" fmla="*/ 2 w 3"/>
                  <a:gd name="T5" fmla="*/ 2 h 3"/>
                  <a:gd name="T6" fmla="*/ 2 w 3"/>
                  <a:gd name="T7" fmla="*/ 3 h 3"/>
                  <a:gd name="T8" fmla="*/ 3 w 3"/>
                  <a:gd name="T9" fmla="*/ 3 h 3"/>
                  <a:gd name="T10" fmla="*/ 2 w 3"/>
                  <a:gd name="T11" fmla="*/ 3 h 3"/>
                  <a:gd name="T12" fmla="*/ 3 w 3"/>
                  <a:gd name="T13" fmla="*/ 3 h 3"/>
                  <a:gd name="T14" fmla="*/ 2 w 3"/>
                  <a:gd name="T15" fmla="*/ 0 h 3"/>
                  <a:gd name="T16" fmla="*/ 1 w 3"/>
                  <a:gd name="T17" fmla="*/ 0 h 3"/>
                  <a:gd name="T18" fmla="*/ 1 w 3"/>
                  <a:gd name="T19" fmla="*/ 3 h 3"/>
                  <a:gd name="T20" fmla="*/ 0 w 3"/>
                  <a:gd name="T21" fmla="*/ 3 h 3"/>
                  <a:gd name="T22" fmla="*/ 1 w 3"/>
                  <a:gd name="T23" fmla="*/ 3 h 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 h="3">
                    <a:moveTo>
                      <a:pt x="1" y="3"/>
                    </a:moveTo>
                    <a:lnTo>
                      <a:pt x="1" y="2"/>
                    </a:lnTo>
                    <a:lnTo>
                      <a:pt x="2" y="2"/>
                    </a:lnTo>
                    <a:lnTo>
                      <a:pt x="2" y="3"/>
                    </a:lnTo>
                    <a:lnTo>
                      <a:pt x="3" y="3"/>
                    </a:lnTo>
                    <a:lnTo>
                      <a:pt x="2" y="3"/>
                    </a:lnTo>
                    <a:lnTo>
                      <a:pt x="3" y="3"/>
                    </a:lnTo>
                    <a:lnTo>
                      <a:pt x="2" y="0"/>
                    </a:lnTo>
                    <a:lnTo>
                      <a:pt x="1" y="0"/>
                    </a:lnTo>
                    <a:lnTo>
                      <a:pt x="1" y="3"/>
                    </a:lnTo>
                    <a:lnTo>
                      <a:pt x="0" y="3"/>
                    </a:lnTo>
                    <a:lnTo>
                      <a:pt x="1" y="3"/>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179" name="Freeform 275"/>
              <p:cNvSpPr>
                <a:spLocks noChangeAspect="1"/>
              </p:cNvSpPr>
              <p:nvPr/>
            </p:nvSpPr>
            <p:spPr bwMode="auto">
              <a:xfrm>
                <a:off x="2028" y="2800"/>
                <a:ext cx="1" cy="2"/>
              </a:xfrm>
              <a:custGeom>
                <a:avLst/>
                <a:gdLst>
                  <a:gd name="T0" fmla="*/ 1 w 1"/>
                  <a:gd name="T1" fmla="*/ 0 h 2"/>
                  <a:gd name="T2" fmla="*/ 1 w 1"/>
                  <a:gd name="T3" fmla="*/ 2 h 2"/>
                  <a:gd name="T4" fmla="*/ 0 w 1"/>
                  <a:gd name="T5" fmla="*/ 2 h 2"/>
                  <a:gd name="T6" fmla="*/ 1 w 1"/>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2">
                    <a:moveTo>
                      <a:pt x="1" y="0"/>
                    </a:moveTo>
                    <a:lnTo>
                      <a:pt x="1" y="2"/>
                    </a:lnTo>
                    <a:lnTo>
                      <a:pt x="0" y="2"/>
                    </a:lnTo>
                    <a:lnTo>
                      <a:pt x="1" y="0"/>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180" name="Freeform 276"/>
              <p:cNvSpPr>
                <a:spLocks noChangeAspect="1"/>
              </p:cNvSpPr>
              <p:nvPr/>
            </p:nvSpPr>
            <p:spPr bwMode="auto">
              <a:xfrm>
                <a:off x="2031" y="2800"/>
                <a:ext cx="2" cy="4"/>
              </a:xfrm>
              <a:custGeom>
                <a:avLst/>
                <a:gdLst>
                  <a:gd name="T0" fmla="*/ 2 w 2"/>
                  <a:gd name="T1" fmla="*/ 4 h 4"/>
                  <a:gd name="T2" fmla="*/ 2 w 2"/>
                  <a:gd name="T3" fmla="*/ 3 h 4"/>
                  <a:gd name="T4" fmla="*/ 1 w 2"/>
                  <a:gd name="T5" fmla="*/ 3 h 4"/>
                  <a:gd name="T6" fmla="*/ 1 w 2"/>
                  <a:gd name="T7" fmla="*/ 2 h 4"/>
                  <a:gd name="T8" fmla="*/ 2 w 2"/>
                  <a:gd name="T9" fmla="*/ 2 h 4"/>
                  <a:gd name="T10" fmla="*/ 1 w 2"/>
                  <a:gd name="T11" fmla="*/ 2 h 4"/>
                  <a:gd name="T12" fmla="*/ 1 w 2"/>
                  <a:gd name="T13" fmla="*/ 0 h 4"/>
                  <a:gd name="T14" fmla="*/ 1 w 2"/>
                  <a:gd name="T15" fmla="*/ 1 h 4"/>
                  <a:gd name="T16" fmla="*/ 2 w 2"/>
                  <a:gd name="T17" fmla="*/ 0 h 4"/>
                  <a:gd name="T18" fmla="*/ 0 w 2"/>
                  <a:gd name="T19" fmla="*/ 0 h 4"/>
                  <a:gd name="T20" fmla="*/ 0 w 2"/>
                  <a:gd name="T21" fmla="*/ 3 h 4"/>
                  <a:gd name="T22" fmla="*/ 0 w 2"/>
                  <a:gd name="T23" fmla="*/ 4 h 4"/>
                  <a:gd name="T24" fmla="*/ 2 w 2"/>
                  <a:gd name="T25" fmla="*/ 4 h 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4">
                    <a:moveTo>
                      <a:pt x="2" y="4"/>
                    </a:moveTo>
                    <a:lnTo>
                      <a:pt x="2" y="3"/>
                    </a:lnTo>
                    <a:lnTo>
                      <a:pt x="1" y="3"/>
                    </a:lnTo>
                    <a:lnTo>
                      <a:pt x="1" y="2"/>
                    </a:lnTo>
                    <a:lnTo>
                      <a:pt x="2" y="2"/>
                    </a:lnTo>
                    <a:lnTo>
                      <a:pt x="1" y="2"/>
                    </a:lnTo>
                    <a:lnTo>
                      <a:pt x="1" y="0"/>
                    </a:lnTo>
                    <a:lnTo>
                      <a:pt x="1" y="1"/>
                    </a:lnTo>
                    <a:lnTo>
                      <a:pt x="2" y="0"/>
                    </a:lnTo>
                    <a:lnTo>
                      <a:pt x="0" y="0"/>
                    </a:lnTo>
                    <a:lnTo>
                      <a:pt x="0" y="3"/>
                    </a:lnTo>
                    <a:lnTo>
                      <a:pt x="0" y="4"/>
                    </a:lnTo>
                    <a:lnTo>
                      <a:pt x="2" y="4"/>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181" name="Freeform 277"/>
              <p:cNvSpPr>
                <a:spLocks noChangeAspect="1"/>
              </p:cNvSpPr>
              <p:nvPr/>
            </p:nvSpPr>
            <p:spPr bwMode="auto">
              <a:xfrm>
                <a:off x="2031" y="2800"/>
                <a:ext cx="2" cy="4"/>
              </a:xfrm>
              <a:custGeom>
                <a:avLst/>
                <a:gdLst>
                  <a:gd name="T0" fmla="*/ 2 w 2"/>
                  <a:gd name="T1" fmla="*/ 4 h 4"/>
                  <a:gd name="T2" fmla="*/ 2 w 2"/>
                  <a:gd name="T3" fmla="*/ 3 h 4"/>
                  <a:gd name="T4" fmla="*/ 1 w 2"/>
                  <a:gd name="T5" fmla="*/ 3 h 4"/>
                  <a:gd name="T6" fmla="*/ 1 w 2"/>
                  <a:gd name="T7" fmla="*/ 2 h 4"/>
                  <a:gd name="T8" fmla="*/ 2 w 2"/>
                  <a:gd name="T9" fmla="*/ 2 h 4"/>
                  <a:gd name="T10" fmla="*/ 1 w 2"/>
                  <a:gd name="T11" fmla="*/ 2 h 4"/>
                  <a:gd name="T12" fmla="*/ 1 w 2"/>
                  <a:gd name="T13" fmla="*/ 0 h 4"/>
                  <a:gd name="T14" fmla="*/ 1 w 2"/>
                  <a:gd name="T15" fmla="*/ 1 h 4"/>
                  <a:gd name="T16" fmla="*/ 2 w 2"/>
                  <a:gd name="T17" fmla="*/ 0 h 4"/>
                  <a:gd name="T18" fmla="*/ 0 w 2"/>
                  <a:gd name="T19" fmla="*/ 0 h 4"/>
                  <a:gd name="T20" fmla="*/ 0 w 2"/>
                  <a:gd name="T21" fmla="*/ 3 h 4"/>
                  <a:gd name="T22" fmla="*/ 0 w 2"/>
                  <a:gd name="T23" fmla="*/ 4 h 4"/>
                  <a:gd name="T24" fmla="*/ 2 w 2"/>
                  <a:gd name="T25" fmla="*/ 4 h 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4">
                    <a:moveTo>
                      <a:pt x="2" y="4"/>
                    </a:moveTo>
                    <a:lnTo>
                      <a:pt x="2" y="3"/>
                    </a:lnTo>
                    <a:lnTo>
                      <a:pt x="1" y="3"/>
                    </a:lnTo>
                    <a:lnTo>
                      <a:pt x="1" y="2"/>
                    </a:lnTo>
                    <a:lnTo>
                      <a:pt x="2" y="2"/>
                    </a:lnTo>
                    <a:lnTo>
                      <a:pt x="1" y="2"/>
                    </a:lnTo>
                    <a:lnTo>
                      <a:pt x="1" y="0"/>
                    </a:lnTo>
                    <a:lnTo>
                      <a:pt x="1" y="1"/>
                    </a:lnTo>
                    <a:lnTo>
                      <a:pt x="2" y="0"/>
                    </a:lnTo>
                    <a:lnTo>
                      <a:pt x="0" y="0"/>
                    </a:lnTo>
                    <a:lnTo>
                      <a:pt x="0" y="3"/>
                    </a:lnTo>
                    <a:lnTo>
                      <a:pt x="0" y="4"/>
                    </a:lnTo>
                    <a:lnTo>
                      <a:pt x="2" y="4"/>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182" name="Freeform 278"/>
              <p:cNvSpPr>
                <a:spLocks noChangeAspect="1"/>
              </p:cNvSpPr>
              <p:nvPr/>
            </p:nvSpPr>
            <p:spPr bwMode="auto">
              <a:xfrm>
                <a:off x="2024" y="2794"/>
                <a:ext cx="2" cy="4"/>
              </a:xfrm>
              <a:custGeom>
                <a:avLst/>
                <a:gdLst>
                  <a:gd name="T0" fmla="*/ 2 w 2"/>
                  <a:gd name="T1" fmla="*/ 3 h 4"/>
                  <a:gd name="T2" fmla="*/ 1 w 2"/>
                  <a:gd name="T3" fmla="*/ 3 h 4"/>
                  <a:gd name="T4" fmla="*/ 1 w 2"/>
                  <a:gd name="T5" fmla="*/ 0 h 4"/>
                  <a:gd name="T6" fmla="*/ 0 w 2"/>
                  <a:gd name="T7" fmla="*/ 0 h 4"/>
                  <a:gd name="T8" fmla="*/ 0 w 2"/>
                  <a:gd name="T9" fmla="*/ 3 h 4"/>
                  <a:gd name="T10" fmla="*/ 0 w 2"/>
                  <a:gd name="T11" fmla="*/ 4 h 4"/>
                  <a:gd name="T12" fmla="*/ 2 w 2"/>
                  <a:gd name="T13" fmla="*/ 3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 h="4">
                    <a:moveTo>
                      <a:pt x="2" y="3"/>
                    </a:moveTo>
                    <a:lnTo>
                      <a:pt x="1" y="3"/>
                    </a:lnTo>
                    <a:lnTo>
                      <a:pt x="1" y="0"/>
                    </a:lnTo>
                    <a:lnTo>
                      <a:pt x="0" y="0"/>
                    </a:lnTo>
                    <a:lnTo>
                      <a:pt x="0" y="3"/>
                    </a:lnTo>
                    <a:lnTo>
                      <a:pt x="0" y="4"/>
                    </a:lnTo>
                    <a:lnTo>
                      <a:pt x="2" y="3"/>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183" name="Freeform 279"/>
              <p:cNvSpPr>
                <a:spLocks noChangeAspect="1"/>
              </p:cNvSpPr>
              <p:nvPr/>
            </p:nvSpPr>
            <p:spPr bwMode="auto">
              <a:xfrm>
                <a:off x="2024" y="2794"/>
                <a:ext cx="2" cy="4"/>
              </a:xfrm>
              <a:custGeom>
                <a:avLst/>
                <a:gdLst>
                  <a:gd name="T0" fmla="*/ 2 w 2"/>
                  <a:gd name="T1" fmla="*/ 3 h 4"/>
                  <a:gd name="T2" fmla="*/ 1 w 2"/>
                  <a:gd name="T3" fmla="*/ 3 h 4"/>
                  <a:gd name="T4" fmla="*/ 1 w 2"/>
                  <a:gd name="T5" fmla="*/ 0 h 4"/>
                  <a:gd name="T6" fmla="*/ 0 w 2"/>
                  <a:gd name="T7" fmla="*/ 0 h 4"/>
                  <a:gd name="T8" fmla="*/ 0 w 2"/>
                  <a:gd name="T9" fmla="*/ 3 h 4"/>
                  <a:gd name="T10" fmla="*/ 0 w 2"/>
                  <a:gd name="T11" fmla="*/ 4 h 4"/>
                  <a:gd name="T12" fmla="*/ 2 w 2"/>
                  <a:gd name="T13" fmla="*/ 3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 h="4">
                    <a:moveTo>
                      <a:pt x="2" y="3"/>
                    </a:moveTo>
                    <a:lnTo>
                      <a:pt x="1" y="3"/>
                    </a:lnTo>
                    <a:lnTo>
                      <a:pt x="1" y="0"/>
                    </a:lnTo>
                    <a:lnTo>
                      <a:pt x="0" y="0"/>
                    </a:lnTo>
                    <a:lnTo>
                      <a:pt x="0" y="3"/>
                    </a:lnTo>
                    <a:lnTo>
                      <a:pt x="0" y="4"/>
                    </a:lnTo>
                    <a:lnTo>
                      <a:pt x="2" y="3"/>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184" name="Freeform 280"/>
              <p:cNvSpPr>
                <a:spLocks noChangeAspect="1"/>
              </p:cNvSpPr>
              <p:nvPr/>
            </p:nvSpPr>
            <p:spPr bwMode="auto">
              <a:xfrm>
                <a:off x="2027" y="2793"/>
                <a:ext cx="1" cy="4"/>
              </a:xfrm>
              <a:custGeom>
                <a:avLst/>
                <a:gdLst>
                  <a:gd name="T0" fmla="*/ 1 w 1"/>
                  <a:gd name="T1" fmla="*/ 4 h 4"/>
                  <a:gd name="T2" fmla="*/ 1 w 1"/>
                  <a:gd name="T3" fmla="*/ 1 h 4"/>
                  <a:gd name="T4" fmla="*/ 1 w 1"/>
                  <a:gd name="T5" fmla="*/ 0 h 4"/>
                  <a:gd name="T6" fmla="*/ 0 w 1"/>
                  <a:gd name="T7" fmla="*/ 0 h 4"/>
                  <a:gd name="T8" fmla="*/ 0 w 1"/>
                  <a:gd name="T9" fmla="*/ 1 h 4"/>
                  <a:gd name="T10" fmla="*/ 0 w 1"/>
                  <a:gd name="T11" fmla="*/ 4 h 4"/>
                  <a:gd name="T12" fmla="*/ 1 w 1"/>
                  <a:gd name="T13" fmla="*/ 4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 h="4">
                    <a:moveTo>
                      <a:pt x="1" y="4"/>
                    </a:moveTo>
                    <a:lnTo>
                      <a:pt x="1" y="1"/>
                    </a:lnTo>
                    <a:lnTo>
                      <a:pt x="1" y="0"/>
                    </a:lnTo>
                    <a:lnTo>
                      <a:pt x="0" y="0"/>
                    </a:lnTo>
                    <a:lnTo>
                      <a:pt x="0" y="1"/>
                    </a:lnTo>
                    <a:lnTo>
                      <a:pt x="0" y="4"/>
                    </a:lnTo>
                    <a:lnTo>
                      <a:pt x="1" y="4"/>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185" name="Freeform 281"/>
              <p:cNvSpPr>
                <a:spLocks noChangeAspect="1"/>
              </p:cNvSpPr>
              <p:nvPr/>
            </p:nvSpPr>
            <p:spPr bwMode="auto">
              <a:xfrm>
                <a:off x="2027" y="2793"/>
                <a:ext cx="1" cy="4"/>
              </a:xfrm>
              <a:custGeom>
                <a:avLst/>
                <a:gdLst>
                  <a:gd name="T0" fmla="*/ 1 w 1"/>
                  <a:gd name="T1" fmla="*/ 4 h 4"/>
                  <a:gd name="T2" fmla="*/ 1 w 1"/>
                  <a:gd name="T3" fmla="*/ 1 h 4"/>
                  <a:gd name="T4" fmla="*/ 1 w 1"/>
                  <a:gd name="T5" fmla="*/ 0 h 4"/>
                  <a:gd name="T6" fmla="*/ 0 w 1"/>
                  <a:gd name="T7" fmla="*/ 0 h 4"/>
                  <a:gd name="T8" fmla="*/ 0 w 1"/>
                  <a:gd name="T9" fmla="*/ 1 h 4"/>
                  <a:gd name="T10" fmla="*/ 0 w 1"/>
                  <a:gd name="T11" fmla="*/ 4 h 4"/>
                  <a:gd name="T12" fmla="*/ 1 w 1"/>
                  <a:gd name="T13" fmla="*/ 4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 h="4">
                    <a:moveTo>
                      <a:pt x="1" y="4"/>
                    </a:moveTo>
                    <a:lnTo>
                      <a:pt x="1" y="1"/>
                    </a:lnTo>
                    <a:lnTo>
                      <a:pt x="1" y="0"/>
                    </a:lnTo>
                    <a:lnTo>
                      <a:pt x="0" y="0"/>
                    </a:lnTo>
                    <a:lnTo>
                      <a:pt x="0" y="1"/>
                    </a:lnTo>
                    <a:lnTo>
                      <a:pt x="0" y="4"/>
                    </a:lnTo>
                    <a:lnTo>
                      <a:pt x="1" y="4"/>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186" name="Freeform 282"/>
              <p:cNvSpPr>
                <a:spLocks noChangeAspect="1"/>
              </p:cNvSpPr>
              <p:nvPr/>
            </p:nvSpPr>
            <p:spPr bwMode="auto">
              <a:xfrm>
                <a:off x="2028" y="2793"/>
                <a:ext cx="4" cy="5"/>
              </a:xfrm>
              <a:custGeom>
                <a:avLst/>
                <a:gdLst>
                  <a:gd name="T0" fmla="*/ 3 w 4"/>
                  <a:gd name="T1" fmla="*/ 5 h 5"/>
                  <a:gd name="T2" fmla="*/ 2 w 4"/>
                  <a:gd name="T3" fmla="*/ 4 h 5"/>
                  <a:gd name="T4" fmla="*/ 2 w 4"/>
                  <a:gd name="T5" fmla="*/ 1 h 5"/>
                  <a:gd name="T6" fmla="*/ 3 w 4"/>
                  <a:gd name="T7" fmla="*/ 1 h 5"/>
                  <a:gd name="T8" fmla="*/ 4 w 4"/>
                  <a:gd name="T9" fmla="*/ 1 h 5"/>
                  <a:gd name="T10" fmla="*/ 1 w 4"/>
                  <a:gd name="T11" fmla="*/ 0 h 5"/>
                  <a:gd name="T12" fmla="*/ 0 w 4"/>
                  <a:gd name="T13" fmla="*/ 1 h 5"/>
                  <a:gd name="T14" fmla="*/ 2 w 4"/>
                  <a:gd name="T15" fmla="*/ 1 h 5"/>
                  <a:gd name="T16" fmla="*/ 2 w 4"/>
                  <a:gd name="T17" fmla="*/ 3 h 5"/>
                  <a:gd name="T18" fmla="*/ 1 w 4"/>
                  <a:gd name="T19" fmla="*/ 4 h 5"/>
                  <a:gd name="T20" fmla="*/ 3 w 4"/>
                  <a:gd name="T21" fmla="*/ 5 h 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 h="5">
                    <a:moveTo>
                      <a:pt x="3" y="5"/>
                    </a:moveTo>
                    <a:lnTo>
                      <a:pt x="2" y="4"/>
                    </a:lnTo>
                    <a:lnTo>
                      <a:pt x="2" y="1"/>
                    </a:lnTo>
                    <a:lnTo>
                      <a:pt x="3" y="1"/>
                    </a:lnTo>
                    <a:lnTo>
                      <a:pt x="4" y="1"/>
                    </a:lnTo>
                    <a:lnTo>
                      <a:pt x="1" y="0"/>
                    </a:lnTo>
                    <a:lnTo>
                      <a:pt x="0" y="1"/>
                    </a:lnTo>
                    <a:lnTo>
                      <a:pt x="2" y="1"/>
                    </a:lnTo>
                    <a:lnTo>
                      <a:pt x="2" y="3"/>
                    </a:lnTo>
                    <a:lnTo>
                      <a:pt x="1" y="4"/>
                    </a:lnTo>
                    <a:lnTo>
                      <a:pt x="3" y="5"/>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187" name="Freeform 283"/>
              <p:cNvSpPr>
                <a:spLocks noChangeAspect="1"/>
              </p:cNvSpPr>
              <p:nvPr/>
            </p:nvSpPr>
            <p:spPr bwMode="auto">
              <a:xfrm>
                <a:off x="2028" y="2793"/>
                <a:ext cx="4" cy="5"/>
              </a:xfrm>
              <a:custGeom>
                <a:avLst/>
                <a:gdLst>
                  <a:gd name="T0" fmla="*/ 3 w 4"/>
                  <a:gd name="T1" fmla="*/ 5 h 5"/>
                  <a:gd name="T2" fmla="*/ 2 w 4"/>
                  <a:gd name="T3" fmla="*/ 4 h 5"/>
                  <a:gd name="T4" fmla="*/ 2 w 4"/>
                  <a:gd name="T5" fmla="*/ 1 h 5"/>
                  <a:gd name="T6" fmla="*/ 3 w 4"/>
                  <a:gd name="T7" fmla="*/ 1 h 5"/>
                  <a:gd name="T8" fmla="*/ 4 w 4"/>
                  <a:gd name="T9" fmla="*/ 1 h 5"/>
                  <a:gd name="T10" fmla="*/ 1 w 4"/>
                  <a:gd name="T11" fmla="*/ 0 h 5"/>
                  <a:gd name="T12" fmla="*/ 0 w 4"/>
                  <a:gd name="T13" fmla="*/ 1 h 5"/>
                  <a:gd name="T14" fmla="*/ 2 w 4"/>
                  <a:gd name="T15" fmla="*/ 1 h 5"/>
                  <a:gd name="T16" fmla="*/ 2 w 4"/>
                  <a:gd name="T17" fmla="*/ 3 h 5"/>
                  <a:gd name="T18" fmla="*/ 1 w 4"/>
                  <a:gd name="T19" fmla="*/ 4 h 5"/>
                  <a:gd name="T20" fmla="*/ 3 w 4"/>
                  <a:gd name="T21" fmla="*/ 5 h 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 h="5">
                    <a:moveTo>
                      <a:pt x="3" y="5"/>
                    </a:moveTo>
                    <a:lnTo>
                      <a:pt x="2" y="4"/>
                    </a:lnTo>
                    <a:lnTo>
                      <a:pt x="2" y="1"/>
                    </a:lnTo>
                    <a:lnTo>
                      <a:pt x="3" y="1"/>
                    </a:lnTo>
                    <a:lnTo>
                      <a:pt x="4" y="1"/>
                    </a:lnTo>
                    <a:lnTo>
                      <a:pt x="1" y="0"/>
                    </a:lnTo>
                    <a:lnTo>
                      <a:pt x="0" y="1"/>
                    </a:lnTo>
                    <a:lnTo>
                      <a:pt x="2" y="1"/>
                    </a:lnTo>
                    <a:lnTo>
                      <a:pt x="2" y="3"/>
                    </a:lnTo>
                    <a:lnTo>
                      <a:pt x="1" y="4"/>
                    </a:lnTo>
                    <a:lnTo>
                      <a:pt x="3" y="5"/>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188" name="Freeform 284"/>
              <p:cNvSpPr>
                <a:spLocks noChangeAspect="1"/>
              </p:cNvSpPr>
              <p:nvPr/>
            </p:nvSpPr>
            <p:spPr bwMode="auto">
              <a:xfrm>
                <a:off x="2038" y="2806"/>
                <a:ext cx="2" cy="4"/>
              </a:xfrm>
              <a:custGeom>
                <a:avLst/>
                <a:gdLst>
                  <a:gd name="T0" fmla="*/ 2 w 2"/>
                  <a:gd name="T1" fmla="*/ 3 h 4"/>
                  <a:gd name="T2" fmla="*/ 1 w 2"/>
                  <a:gd name="T3" fmla="*/ 3 h 4"/>
                  <a:gd name="T4" fmla="*/ 0 w 2"/>
                  <a:gd name="T5" fmla="*/ 3 h 4"/>
                  <a:gd name="T6" fmla="*/ 0 w 2"/>
                  <a:gd name="T7" fmla="*/ 2 h 4"/>
                  <a:gd name="T8" fmla="*/ 1 w 2"/>
                  <a:gd name="T9" fmla="*/ 2 h 4"/>
                  <a:gd name="T10" fmla="*/ 2 w 2"/>
                  <a:gd name="T11" fmla="*/ 1 h 4"/>
                  <a:gd name="T12" fmla="*/ 0 w 2"/>
                  <a:gd name="T13" fmla="*/ 1 h 4"/>
                  <a:gd name="T14" fmla="*/ 0 w 2"/>
                  <a:gd name="T15" fmla="*/ 0 h 4"/>
                  <a:gd name="T16" fmla="*/ 1 w 2"/>
                  <a:gd name="T17" fmla="*/ 0 h 4"/>
                  <a:gd name="T18" fmla="*/ 2 w 2"/>
                  <a:gd name="T19" fmla="*/ 0 h 4"/>
                  <a:gd name="T20" fmla="*/ 0 w 2"/>
                  <a:gd name="T21" fmla="*/ 0 h 4"/>
                  <a:gd name="T22" fmla="*/ 0 w 2"/>
                  <a:gd name="T23" fmla="*/ 3 h 4"/>
                  <a:gd name="T24" fmla="*/ 0 w 2"/>
                  <a:gd name="T25" fmla="*/ 4 h 4"/>
                  <a:gd name="T26" fmla="*/ 2 w 2"/>
                  <a:gd name="T27" fmla="*/ 3 h 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 h="4">
                    <a:moveTo>
                      <a:pt x="2" y="3"/>
                    </a:moveTo>
                    <a:lnTo>
                      <a:pt x="1" y="3"/>
                    </a:lnTo>
                    <a:lnTo>
                      <a:pt x="0" y="3"/>
                    </a:lnTo>
                    <a:lnTo>
                      <a:pt x="0" y="2"/>
                    </a:lnTo>
                    <a:lnTo>
                      <a:pt x="1" y="2"/>
                    </a:lnTo>
                    <a:lnTo>
                      <a:pt x="2" y="1"/>
                    </a:lnTo>
                    <a:lnTo>
                      <a:pt x="0" y="1"/>
                    </a:lnTo>
                    <a:lnTo>
                      <a:pt x="0" y="0"/>
                    </a:lnTo>
                    <a:lnTo>
                      <a:pt x="1" y="0"/>
                    </a:lnTo>
                    <a:lnTo>
                      <a:pt x="2" y="0"/>
                    </a:lnTo>
                    <a:lnTo>
                      <a:pt x="0" y="0"/>
                    </a:lnTo>
                    <a:lnTo>
                      <a:pt x="0" y="3"/>
                    </a:lnTo>
                    <a:lnTo>
                      <a:pt x="0" y="4"/>
                    </a:lnTo>
                    <a:lnTo>
                      <a:pt x="2" y="3"/>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189" name="Freeform 285"/>
              <p:cNvSpPr>
                <a:spLocks noChangeAspect="1"/>
              </p:cNvSpPr>
              <p:nvPr/>
            </p:nvSpPr>
            <p:spPr bwMode="auto">
              <a:xfrm>
                <a:off x="2038" y="2806"/>
                <a:ext cx="2" cy="4"/>
              </a:xfrm>
              <a:custGeom>
                <a:avLst/>
                <a:gdLst>
                  <a:gd name="T0" fmla="*/ 2 w 2"/>
                  <a:gd name="T1" fmla="*/ 3 h 4"/>
                  <a:gd name="T2" fmla="*/ 1 w 2"/>
                  <a:gd name="T3" fmla="*/ 3 h 4"/>
                  <a:gd name="T4" fmla="*/ 0 w 2"/>
                  <a:gd name="T5" fmla="*/ 3 h 4"/>
                  <a:gd name="T6" fmla="*/ 0 w 2"/>
                  <a:gd name="T7" fmla="*/ 2 h 4"/>
                  <a:gd name="T8" fmla="*/ 1 w 2"/>
                  <a:gd name="T9" fmla="*/ 2 h 4"/>
                  <a:gd name="T10" fmla="*/ 2 w 2"/>
                  <a:gd name="T11" fmla="*/ 1 h 4"/>
                  <a:gd name="T12" fmla="*/ 0 w 2"/>
                  <a:gd name="T13" fmla="*/ 1 h 4"/>
                  <a:gd name="T14" fmla="*/ 0 w 2"/>
                  <a:gd name="T15" fmla="*/ 0 h 4"/>
                  <a:gd name="T16" fmla="*/ 1 w 2"/>
                  <a:gd name="T17" fmla="*/ 0 h 4"/>
                  <a:gd name="T18" fmla="*/ 2 w 2"/>
                  <a:gd name="T19" fmla="*/ 0 h 4"/>
                  <a:gd name="T20" fmla="*/ 0 w 2"/>
                  <a:gd name="T21" fmla="*/ 0 h 4"/>
                  <a:gd name="T22" fmla="*/ 0 w 2"/>
                  <a:gd name="T23" fmla="*/ 3 h 4"/>
                  <a:gd name="T24" fmla="*/ 0 w 2"/>
                  <a:gd name="T25" fmla="*/ 4 h 4"/>
                  <a:gd name="T26" fmla="*/ 2 w 2"/>
                  <a:gd name="T27" fmla="*/ 3 h 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 h="4">
                    <a:moveTo>
                      <a:pt x="2" y="3"/>
                    </a:moveTo>
                    <a:lnTo>
                      <a:pt x="1" y="3"/>
                    </a:lnTo>
                    <a:lnTo>
                      <a:pt x="0" y="3"/>
                    </a:lnTo>
                    <a:lnTo>
                      <a:pt x="0" y="2"/>
                    </a:lnTo>
                    <a:lnTo>
                      <a:pt x="1" y="2"/>
                    </a:lnTo>
                    <a:lnTo>
                      <a:pt x="2" y="1"/>
                    </a:lnTo>
                    <a:lnTo>
                      <a:pt x="0" y="1"/>
                    </a:lnTo>
                    <a:lnTo>
                      <a:pt x="0" y="0"/>
                    </a:lnTo>
                    <a:lnTo>
                      <a:pt x="1" y="0"/>
                    </a:lnTo>
                    <a:lnTo>
                      <a:pt x="2" y="0"/>
                    </a:lnTo>
                    <a:lnTo>
                      <a:pt x="0" y="0"/>
                    </a:lnTo>
                    <a:lnTo>
                      <a:pt x="0" y="3"/>
                    </a:lnTo>
                    <a:lnTo>
                      <a:pt x="0" y="4"/>
                    </a:lnTo>
                    <a:lnTo>
                      <a:pt x="2" y="3"/>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190" name="Freeform 286"/>
              <p:cNvSpPr>
                <a:spLocks noChangeAspect="1"/>
              </p:cNvSpPr>
              <p:nvPr/>
            </p:nvSpPr>
            <p:spPr bwMode="auto">
              <a:xfrm>
                <a:off x="2041" y="2805"/>
                <a:ext cx="2" cy="5"/>
              </a:xfrm>
              <a:custGeom>
                <a:avLst/>
                <a:gdLst>
                  <a:gd name="T0" fmla="*/ 0 w 2"/>
                  <a:gd name="T1" fmla="*/ 4 h 5"/>
                  <a:gd name="T2" fmla="*/ 1 w 2"/>
                  <a:gd name="T3" fmla="*/ 5 h 5"/>
                  <a:gd name="T4" fmla="*/ 2 w 2"/>
                  <a:gd name="T5" fmla="*/ 4 h 5"/>
                  <a:gd name="T6" fmla="*/ 2 w 2"/>
                  <a:gd name="T7" fmla="*/ 3 h 5"/>
                  <a:gd name="T8" fmla="*/ 1 w 2"/>
                  <a:gd name="T9" fmla="*/ 2 h 5"/>
                  <a:gd name="T10" fmla="*/ 1 w 2"/>
                  <a:gd name="T11" fmla="*/ 1 h 5"/>
                  <a:gd name="T12" fmla="*/ 2 w 2"/>
                  <a:gd name="T13" fmla="*/ 1 h 5"/>
                  <a:gd name="T14" fmla="*/ 1 w 2"/>
                  <a:gd name="T15" fmla="*/ 0 h 5"/>
                  <a:gd name="T16" fmla="*/ 0 w 2"/>
                  <a:gd name="T17" fmla="*/ 1 h 5"/>
                  <a:gd name="T18" fmla="*/ 0 w 2"/>
                  <a:gd name="T19" fmla="*/ 2 h 5"/>
                  <a:gd name="T20" fmla="*/ 1 w 2"/>
                  <a:gd name="T21" fmla="*/ 3 h 5"/>
                  <a:gd name="T22" fmla="*/ 2 w 2"/>
                  <a:gd name="T23" fmla="*/ 3 h 5"/>
                  <a:gd name="T24" fmla="*/ 1 w 2"/>
                  <a:gd name="T25" fmla="*/ 4 h 5"/>
                  <a:gd name="T26" fmla="*/ 0 w 2"/>
                  <a:gd name="T27" fmla="*/ 4 h 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 h="5">
                    <a:moveTo>
                      <a:pt x="0" y="4"/>
                    </a:moveTo>
                    <a:lnTo>
                      <a:pt x="1" y="5"/>
                    </a:lnTo>
                    <a:lnTo>
                      <a:pt x="2" y="4"/>
                    </a:lnTo>
                    <a:lnTo>
                      <a:pt x="2" y="3"/>
                    </a:lnTo>
                    <a:lnTo>
                      <a:pt x="1" y="2"/>
                    </a:lnTo>
                    <a:lnTo>
                      <a:pt x="1" y="1"/>
                    </a:lnTo>
                    <a:lnTo>
                      <a:pt x="2" y="1"/>
                    </a:lnTo>
                    <a:lnTo>
                      <a:pt x="1" y="0"/>
                    </a:lnTo>
                    <a:lnTo>
                      <a:pt x="0" y="1"/>
                    </a:lnTo>
                    <a:lnTo>
                      <a:pt x="0" y="2"/>
                    </a:lnTo>
                    <a:lnTo>
                      <a:pt x="1" y="3"/>
                    </a:lnTo>
                    <a:lnTo>
                      <a:pt x="2" y="3"/>
                    </a:lnTo>
                    <a:lnTo>
                      <a:pt x="1" y="4"/>
                    </a:lnTo>
                    <a:lnTo>
                      <a:pt x="0" y="4"/>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191" name="Freeform 287"/>
              <p:cNvSpPr>
                <a:spLocks noChangeAspect="1"/>
              </p:cNvSpPr>
              <p:nvPr/>
            </p:nvSpPr>
            <p:spPr bwMode="auto">
              <a:xfrm>
                <a:off x="2041" y="2805"/>
                <a:ext cx="2" cy="5"/>
              </a:xfrm>
              <a:custGeom>
                <a:avLst/>
                <a:gdLst>
                  <a:gd name="T0" fmla="*/ 0 w 2"/>
                  <a:gd name="T1" fmla="*/ 4 h 5"/>
                  <a:gd name="T2" fmla="*/ 1 w 2"/>
                  <a:gd name="T3" fmla="*/ 5 h 5"/>
                  <a:gd name="T4" fmla="*/ 2 w 2"/>
                  <a:gd name="T5" fmla="*/ 4 h 5"/>
                  <a:gd name="T6" fmla="*/ 2 w 2"/>
                  <a:gd name="T7" fmla="*/ 3 h 5"/>
                  <a:gd name="T8" fmla="*/ 1 w 2"/>
                  <a:gd name="T9" fmla="*/ 2 h 5"/>
                  <a:gd name="T10" fmla="*/ 1 w 2"/>
                  <a:gd name="T11" fmla="*/ 1 h 5"/>
                  <a:gd name="T12" fmla="*/ 2 w 2"/>
                  <a:gd name="T13" fmla="*/ 1 h 5"/>
                  <a:gd name="T14" fmla="*/ 1 w 2"/>
                  <a:gd name="T15" fmla="*/ 0 h 5"/>
                  <a:gd name="T16" fmla="*/ 0 w 2"/>
                  <a:gd name="T17" fmla="*/ 1 h 5"/>
                  <a:gd name="T18" fmla="*/ 0 w 2"/>
                  <a:gd name="T19" fmla="*/ 2 h 5"/>
                  <a:gd name="T20" fmla="*/ 1 w 2"/>
                  <a:gd name="T21" fmla="*/ 3 h 5"/>
                  <a:gd name="T22" fmla="*/ 2 w 2"/>
                  <a:gd name="T23" fmla="*/ 3 h 5"/>
                  <a:gd name="T24" fmla="*/ 1 w 2"/>
                  <a:gd name="T25" fmla="*/ 4 h 5"/>
                  <a:gd name="T26" fmla="*/ 0 w 2"/>
                  <a:gd name="T27" fmla="*/ 4 h 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 h="5">
                    <a:moveTo>
                      <a:pt x="0" y="4"/>
                    </a:moveTo>
                    <a:lnTo>
                      <a:pt x="1" y="5"/>
                    </a:lnTo>
                    <a:lnTo>
                      <a:pt x="2" y="4"/>
                    </a:lnTo>
                    <a:lnTo>
                      <a:pt x="2" y="3"/>
                    </a:lnTo>
                    <a:lnTo>
                      <a:pt x="1" y="2"/>
                    </a:lnTo>
                    <a:lnTo>
                      <a:pt x="1" y="1"/>
                    </a:lnTo>
                    <a:lnTo>
                      <a:pt x="2" y="1"/>
                    </a:lnTo>
                    <a:lnTo>
                      <a:pt x="1" y="0"/>
                    </a:lnTo>
                    <a:lnTo>
                      <a:pt x="0" y="1"/>
                    </a:lnTo>
                    <a:lnTo>
                      <a:pt x="0" y="2"/>
                    </a:lnTo>
                    <a:lnTo>
                      <a:pt x="1" y="3"/>
                    </a:lnTo>
                    <a:lnTo>
                      <a:pt x="2" y="3"/>
                    </a:lnTo>
                    <a:lnTo>
                      <a:pt x="1" y="4"/>
                    </a:lnTo>
                    <a:lnTo>
                      <a:pt x="0" y="4"/>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192" name="Freeform 288"/>
              <p:cNvSpPr>
                <a:spLocks noChangeAspect="1"/>
              </p:cNvSpPr>
              <p:nvPr/>
            </p:nvSpPr>
            <p:spPr bwMode="auto">
              <a:xfrm>
                <a:off x="2036" y="2800"/>
                <a:ext cx="1" cy="4"/>
              </a:xfrm>
              <a:custGeom>
                <a:avLst/>
                <a:gdLst>
                  <a:gd name="T0" fmla="*/ 1 w 1"/>
                  <a:gd name="T1" fmla="*/ 4 h 4"/>
                  <a:gd name="T2" fmla="*/ 1 w 1"/>
                  <a:gd name="T3" fmla="*/ 3 h 4"/>
                  <a:gd name="T4" fmla="*/ 1 w 1"/>
                  <a:gd name="T5" fmla="*/ 1 h 4"/>
                  <a:gd name="T6" fmla="*/ 1 w 1"/>
                  <a:gd name="T7" fmla="*/ 0 h 4"/>
                  <a:gd name="T8" fmla="*/ 0 w 1"/>
                  <a:gd name="T9" fmla="*/ 0 h 4"/>
                  <a:gd name="T10" fmla="*/ 0 w 1"/>
                  <a:gd name="T11" fmla="*/ 1 h 4"/>
                  <a:gd name="T12" fmla="*/ 0 w 1"/>
                  <a:gd name="T13" fmla="*/ 3 h 4"/>
                  <a:gd name="T14" fmla="*/ 0 w 1"/>
                  <a:gd name="T15" fmla="*/ 4 h 4"/>
                  <a:gd name="T16" fmla="*/ 1 w 1"/>
                  <a:gd name="T17" fmla="*/ 4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 h="4">
                    <a:moveTo>
                      <a:pt x="1" y="4"/>
                    </a:moveTo>
                    <a:lnTo>
                      <a:pt x="1" y="3"/>
                    </a:lnTo>
                    <a:lnTo>
                      <a:pt x="1" y="1"/>
                    </a:lnTo>
                    <a:lnTo>
                      <a:pt x="1" y="0"/>
                    </a:lnTo>
                    <a:lnTo>
                      <a:pt x="0" y="0"/>
                    </a:lnTo>
                    <a:lnTo>
                      <a:pt x="0" y="1"/>
                    </a:lnTo>
                    <a:lnTo>
                      <a:pt x="0" y="3"/>
                    </a:lnTo>
                    <a:lnTo>
                      <a:pt x="0" y="4"/>
                    </a:lnTo>
                    <a:lnTo>
                      <a:pt x="1" y="4"/>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193" name="Freeform 289"/>
              <p:cNvSpPr>
                <a:spLocks noChangeAspect="1"/>
              </p:cNvSpPr>
              <p:nvPr/>
            </p:nvSpPr>
            <p:spPr bwMode="auto">
              <a:xfrm>
                <a:off x="2036" y="2800"/>
                <a:ext cx="1" cy="4"/>
              </a:xfrm>
              <a:custGeom>
                <a:avLst/>
                <a:gdLst>
                  <a:gd name="T0" fmla="*/ 1 w 1"/>
                  <a:gd name="T1" fmla="*/ 4 h 4"/>
                  <a:gd name="T2" fmla="*/ 1 w 1"/>
                  <a:gd name="T3" fmla="*/ 3 h 4"/>
                  <a:gd name="T4" fmla="*/ 1 w 1"/>
                  <a:gd name="T5" fmla="*/ 1 h 4"/>
                  <a:gd name="T6" fmla="*/ 1 w 1"/>
                  <a:gd name="T7" fmla="*/ 0 h 4"/>
                  <a:gd name="T8" fmla="*/ 0 w 1"/>
                  <a:gd name="T9" fmla="*/ 0 h 4"/>
                  <a:gd name="T10" fmla="*/ 0 w 1"/>
                  <a:gd name="T11" fmla="*/ 1 h 4"/>
                  <a:gd name="T12" fmla="*/ 0 w 1"/>
                  <a:gd name="T13" fmla="*/ 3 h 4"/>
                  <a:gd name="T14" fmla="*/ 0 w 1"/>
                  <a:gd name="T15" fmla="*/ 4 h 4"/>
                  <a:gd name="T16" fmla="*/ 1 w 1"/>
                  <a:gd name="T17" fmla="*/ 4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 h="4">
                    <a:moveTo>
                      <a:pt x="1" y="4"/>
                    </a:moveTo>
                    <a:lnTo>
                      <a:pt x="1" y="3"/>
                    </a:lnTo>
                    <a:lnTo>
                      <a:pt x="1" y="1"/>
                    </a:lnTo>
                    <a:lnTo>
                      <a:pt x="1" y="0"/>
                    </a:lnTo>
                    <a:lnTo>
                      <a:pt x="0" y="0"/>
                    </a:lnTo>
                    <a:lnTo>
                      <a:pt x="0" y="1"/>
                    </a:lnTo>
                    <a:lnTo>
                      <a:pt x="0" y="3"/>
                    </a:lnTo>
                    <a:lnTo>
                      <a:pt x="0" y="4"/>
                    </a:lnTo>
                    <a:lnTo>
                      <a:pt x="1" y="4"/>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194" name="Freeform 290"/>
              <p:cNvSpPr>
                <a:spLocks noChangeAspect="1" noEditPoints="1"/>
              </p:cNvSpPr>
              <p:nvPr/>
            </p:nvSpPr>
            <p:spPr bwMode="auto">
              <a:xfrm>
                <a:off x="2038" y="2799"/>
                <a:ext cx="4" cy="4"/>
              </a:xfrm>
              <a:custGeom>
                <a:avLst/>
                <a:gdLst>
                  <a:gd name="T0" fmla="*/ 2 w 4"/>
                  <a:gd name="T1" fmla="*/ 4 h 4"/>
                  <a:gd name="T2" fmla="*/ 3 w 4"/>
                  <a:gd name="T3" fmla="*/ 4 h 4"/>
                  <a:gd name="T4" fmla="*/ 4 w 4"/>
                  <a:gd name="T5" fmla="*/ 2 h 4"/>
                  <a:gd name="T6" fmla="*/ 3 w 4"/>
                  <a:gd name="T7" fmla="*/ 1 h 4"/>
                  <a:gd name="T8" fmla="*/ 2 w 4"/>
                  <a:gd name="T9" fmla="*/ 0 h 4"/>
                  <a:gd name="T10" fmla="*/ 0 w 4"/>
                  <a:gd name="T11" fmla="*/ 1 h 4"/>
                  <a:gd name="T12" fmla="*/ 0 w 4"/>
                  <a:gd name="T13" fmla="*/ 3 h 4"/>
                  <a:gd name="T14" fmla="*/ 0 w 4"/>
                  <a:gd name="T15" fmla="*/ 4 h 4"/>
                  <a:gd name="T16" fmla="*/ 2 w 4"/>
                  <a:gd name="T17" fmla="*/ 4 h 4"/>
                  <a:gd name="T18" fmla="*/ 1 w 4"/>
                  <a:gd name="T19" fmla="*/ 2 h 4"/>
                  <a:gd name="T20" fmla="*/ 1 w 4"/>
                  <a:gd name="T21" fmla="*/ 1 h 4"/>
                  <a:gd name="T22" fmla="*/ 2 w 4"/>
                  <a:gd name="T23" fmla="*/ 1 h 4"/>
                  <a:gd name="T24" fmla="*/ 3 w 4"/>
                  <a:gd name="T25" fmla="*/ 1 h 4"/>
                  <a:gd name="T26" fmla="*/ 3 w 4"/>
                  <a:gd name="T27" fmla="*/ 2 h 4"/>
                  <a:gd name="T28" fmla="*/ 3 w 4"/>
                  <a:gd name="T29" fmla="*/ 4 h 4"/>
                  <a:gd name="T30" fmla="*/ 2 w 4"/>
                  <a:gd name="T31" fmla="*/ 4 h 4"/>
                  <a:gd name="T32" fmla="*/ 1 w 4"/>
                  <a:gd name="T33" fmla="*/ 4 h 4"/>
                  <a:gd name="T34" fmla="*/ 1 w 4"/>
                  <a:gd name="T35" fmla="*/ 2 h 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 h="4">
                    <a:moveTo>
                      <a:pt x="2" y="4"/>
                    </a:moveTo>
                    <a:lnTo>
                      <a:pt x="3" y="4"/>
                    </a:lnTo>
                    <a:lnTo>
                      <a:pt x="4" y="2"/>
                    </a:lnTo>
                    <a:lnTo>
                      <a:pt x="3" y="1"/>
                    </a:lnTo>
                    <a:lnTo>
                      <a:pt x="2" y="0"/>
                    </a:lnTo>
                    <a:lnTo>
                      <a:pt x="0" y="1"/>
                    </a:lnTo>
                    <a:lnTo>
                      <a:pt x="0" y="3"/>
                    </a:lnTo>
                    <a:lnTo>
                      <a:pt x="0" y="4"/>
                    </a:lnTo>
                    <a:lnTo>
                      <a:pt x="2" y="4"/>
                    </a:lnTo>
                    <a:close/>
                    <a:moveTo>
                      <a:pt x="1" y="2"/>
                    </a:moveTo>
                    <a:lnTo>
                      <a:pt x="1" y="1"/>
                    </a:lnTo>
                    <a:lnTo>
                      <a:pt x="2" y="1"/>
                    </a:lnTo>
                    <a:lnTo>
                      <a:pt x="3" y="1"/>
                    </a:lnTo>
                    <a:lnTo>
                      <a:pt x="3" y="2"/>
                    </a:lnTo>
                    <a:lnTo>
                      <a:pt x="3" y="4"/>
                    </a:lnTo>
                    <a:lnTo>
                      <a:pt x="2" y="4"/>
                    </a:lnTo>
                    <a:lnTo>
                      <a:pt x="1" y="4"/>
                    </a:lnTo>
                    <a:lnTo>
                      <a:pt x="1" y="2"/>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195" name="Freeform 291"/>
              <p:cNvSpPr>
                <a:spLocks noChangeAspect="1"/>
              </p:cNvSpPr>
              <p:nvPr/>
            </p:nvSpPr>
            <p:spPr bwMode="auto">
              <a:xfrm>
                <a:off x="2038" y="2799"/>
                <a:ext cx="4" cy="4"/>
              </a:xfrm>
              <a:custGeom>
                <a:avLst/>
                <a:gdLst>
                  <a:gd name="T0" fmla="*/ 2 w 4"/>
                  <a:gd name="T1" fmla="*/ 4 h 4"/>
                  <a:gd name="T2" fmla="*/ 3 w 4"/>
                  <a:gd name="T3" fmla="*/ 4 h 4"/>
                  <a:gd name="T4" fmla="*/ 4 w 4"/>
                  <a:gd name="T5" fmla="*/ 2 h 4"/>
                  <a:gd name="T6" fmla="*/ 3 w 4"/>
                  <a:gd name="T7" fmla="*/ 1 h 4"/>
                  <a:gd name="T8" fmla="*/ 2 w 4"/>
                  <a:gd name="T9" fmla="*/ 0 h 4"/>
                  <a:gd name="T10" fmla="*/ 0 w 4"/>
                  <a:gd name="T11" fmla="*/ 1 h 4"/>
                  <a:gd name="T12" fmla="*/ 0 w 4"/>
                  <a:gd name="T13" fmla="*/ 3 h 4"/>
                  <a:gd name="T14" fmla="*/ 0 w 4"/>
                  <a:gd name="T15" fmla="*/ 4 h 4"/>
                  <a:gd name="T16" fmla="*/ 2 w 4"/>
                  <a:gd name="T17" fmla="*/ 4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 h="4">
                    <a:moveTo>
                      <a:pt x="2" y="4"/>
                    </a:moveTo>
                    <a:lnTo>
                      <a:pt x="3" y="4"/>
                    </a:lnTo>
                    <a:lnTo>
                      <a:pt x="4" y="2"/>
                    </a:lnTo>
                    <a:lnTo>
                      <a:pt x="3" y="1"/>
                    </a:lnTo>
                    <a:lnTo>
                      <a:pt x="2" y="0"/>
                    </a:lnTo>
                    <a:lnTo>
                      <a:pt x="0" y="1"/>
                    </a:lnTo>
                    <a:lnTo>
                      <a:pt x="0" y="3"/>
                    </a:lnTo>
                    <a:lnTo>
                      <a:pt x="0" y="4"/>
                    </a:lnTo>
                    <a:lnTo>
                      <a:pt x="2" y="4"/>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196" name="Freeform 292"/>
              <p:cNvSpPr>
                <a:spLocks noChangeAspect="1"/>
              </p:cNvSpPr>
              <p:nvPr/>
            </p:nvSpPr>
            <p:spPr bwMode="auto">
              <a:xfrm>
                <a:off x="2039" y="2800"/>
                <a:ext cx="2" cy="3"/>
              </a:xfrm>
              <a:custGeom>
                <a:avLst/>
                <a:gdLst>
                  <a:gd name="T0" fmla="*/ 0 w 2"/>
                  <a:gd name="T1" fmla="*/ 1 h 3"/>
                  <a:gd name="T2" fmla="*/ 0 w 2"/>
                  <a:gd name="T3" fmla="*/ 0 h 3"/>
                  <a:gd name="T4" fmla="*/ 1 w 2"/>
                  <a:gd name="T5" fmla="*/ 0 h 3"/>
                  <a:gd name="T6" fmla="*/ 2 w 2"/>
                  <a:gd name="T7" fmla="*/ 0 h 3"/>
                  <a:gd name="T8" fmla="*/ 2 w 2"/>
                  <a:gd name="T9" fmla="*/ 1 h 3"/>
                  <a:gd name="T10" fmla="*/ 2 w 2"/>
                  <a:gd name="T11" fmla="*/ 3 h 3"/>
                  <a:gd name="T12" fmla="*/ 1 w 2"/>
                  <a:gd name="T13" fmla="*/ 3 h 3"/>
                  <a:gd name="T14" fmla="*/ 0 w 2"/>
                  <a:gd name="T15" fmla="*/ 3 h 3"/>
                  <a:gd name="T16" fmla="*/ 0 w 2"/>
                  <a:gd name="T17" fmla="*/ 1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 h="3">
                    <a:moveTo>
                      <a:pt x="0" y="1"/>
                    </a:moveTo>
                    <a:lnTo>
                      <a:pt x="0" y="0"/>
                    </a:lnTo>
                    <a:lnTo>
                      <a:pt x="1" y="0"/>
                    </a:lnTo>
                    <a:lnTo>
                      <a:pt x="2" y="0"/>
                    </a:lnTo>
                    <a:lnTo>
                      <a:pt x="2" y="1"/>
                    </a:lnTo>
                    <a:lnTo>
                      <a:pt x="2" y="3"/>
                    </a:lnTo>
                    <a:lnTo>
                      <a:pt x="1" y="3"/>
                    </a:lnTo>
                    <a:lnTo>
                      <a:pt x="0" y="3"/>
                    </a:lnTo>
                    <a:lnTo>
                      <a:pt x="0" y="1"/>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197" name="Freeform 293"/>
              <p:cNvSpPr>
                <a:spLocks noChangeAspect="1" noEditPoints="1"/>
              </p:cNvSpPr>
              <p:nvPr/>
            </p:nvSpPr>
            <p:spPr bwMode="auto">
              <a:xfrm>
                <a:off x="2043" y="2800"/>
                <a:ext cx="3" cy="4"/>
              </a:xfrm>
              <a:custGeom>
                <a:avLst/>
                <a:gdLst>
                  <a:gd name="T0" fmla="*/ 0 w 3"/>
                  <a:gd name="T1" fmla="*/ 3 h 4"/>
                  <a:gd name="T2" fmla="*/ 1 w 3"/>
                  <a:gd name="T3" fmla="*/ 4 h 4"/>
                  <a:gd name="T4" fmla="*/ 1 w 3"/>
                  <a:gd name="T5" fmla="*/ 3 h 4"/>
                  <a:gd name="T6" fmla="*/ 1 w 3"/>
                  <a:gd name="T7" fmla="*/ 2 h 4"/>
                  <a:gd name="T8" fmla="*/ 2 w 3"/>
                  <a:gd name="T9" fmla="*/ 4 h 4"/>
                  <a:gd name="T10" fmla="*/ 3 w 3"/>
                  <a:gd name="T11" fmla="*/ 4 h 4"/>
                  <a:gd name="T12" fmla="*/ 2 w 3"/>
                  <a:gd name="T13" fmla="*/ 3 h 4"/>
                  <a:gd name="T14" fmla="*/ 2 w 3"/>
                  <a:gd name="T15" fmla="*/ 2 h 4"/>
                  <a:gd name="T16" fmla="*/ 3 w 3"/>
                  <a:gd name="T17" fmla="*/ 1 h 4"/>
                  <a:gd name="T18" fmla="*/ 2 w 3"/>
                  <a:gd name="T19" fmla="*/ 0 h 4"/>
                  <a:gd name="T20" fmla="*/ 1 w 3"/>
                  <a:gd name="T21" fmla="*/ 0 h 4"/>
                  <a:gd name="T22" fmla="*/ 0 w 3"/>
                  <a:gd name="T23" fmla="*/ 0 h 4"/>
                  <a:gd name="T24" fmla="*/ 0 w 3"/>
                  <a:gd name="T25" fmla="*/ 3 h 4"/>
                  <a:gd name="T26" fmla="*/ 1 w 3"/>
                  <a:gd name="T27" fmla="*/ 0 h 4"/>
                  <a:gd name="T28" fmla="*/ 2 w 3"/>
                  <a:gd name="T29" fmla="*/ 1 h 4"/>
                  <a:gd name="T30" fmla="*/ 1 w 3"/>
                  <a:gd name="T31" fmla="*/ 2 h 4"/>
                  <a:gd name="T32" fmla="*/ 1 w 3"/>
                  <a:gd name="T33" fmla="*/ 0 h 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 h="4">
                    <a:moveTo>
                      <a:pt x="0" y="3"/>
                    </a:moveTo>
                    <a:lnTo>
                      <a:pt x="1" y="4"/>
                    </a:lnTo>
                    <a:lnTo>
                      <a:pt x="1" y="3"/>
                    </a:lnTo>
                    <a:lnTo>
                      <a:pt x="1" y="2"/>
                    </a:lnTo>
                    <a:lnTo>
                      <a:pt x="2" y="4"/>
                    </a:lnTo>
                    <a:lnTo>
                      <a:pt x="3" y="4"/>
                    </a:lnTo>
                    <a:lnTo>
                      <a:pt x="2" y="3"/>
                    </a:lnTo>
                    <a:lnTo>
                      <a:pt x="2" y="2"/>
                    </a:lnTo>
                    <a:lnTo>
                      <a:pt x="3" y="1"/>
                    </a:lnTo>
                    <a:lnTo>
                      <a:pt x="2" y="0"/>
                    </a:lnTo>
                    <a:lnTo>
                      <a:pt x="1" y="0"/>
                    </a:lnTo>
                    <a:lnTo>
                      <a:pt x="0" y="0"/>
                    </a:lnTo>
                    <a:lnTo>
                      <a:pt x="0" y="3"/>
                    </a:lnTo>
                    <a:close/>
                    <a:moveTo>
                      <a:pt x="1" y="0"/>
                    </a:moveTo>
                    <a:lnTo>
                      <a:pt x="2" y="1"/>
                    </a:lnTo>
                    <a:lnTo>
                      <a:pt x="1" y="2"/>
                    </a:lnTo>
                    <a:lnTo>
                      <a:pt x="1" y="0"/>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198" name="Freeform 294"/>
              <p:cNvSpPr>
                <a:spLocks noChangeAspect="1"/>
              </p:cNvSpPr>
              <p:nvPr/>
            </p:nvSpPr>
            <p:spPr bwMode="auto">
              <a:xfrm>
                <a:off x="2043" y="2800"/>
                <a:ext cx="3" cy="4"/>
              </a:xfrm>
              <a:custGeom>
                <a:avLst/>
                <a:gdLst>
                  <a:gd name="T0" fmla="*/ 0 w 3"/>
                  <a:gd name="T1" fmla="*/ 3 h 4"/>
                  <a:gd name="T2" fmla="*/ 1 w 3"/>
                  <a:gd name="T3" fmla="*/ 4 h 4"/>
                  <a:gd name="T4" fmla="*/ 1 w 3"/>
                  <a:gd name="T5" fmla="*/ 3 h 4"/>
                  <a:gd name="T6" fmla="*/ 1 w 3"/>
                  <a:gd name="T7" fmla="*/ 2 h 4"/>
                  <a:gd name="T8" fmla="*/ 2 w 3"/>
                  <a:gd name="T9" fmla="*/ 4 h 4"/>
                  <a:gd name="T10" fmla="*/ 3 w 3"/>
                  <a:gd name="T11" fmla="*/ 4 h 4"/>
                  <a:gd name="T12" fmla="*/ 2 w 3"/>
                  <a:gd name="T13" fmla="*/ 3 h 4"/>
                  <a:gd name="T14" fmla="*/ 2 w 3"/>
                  <a:gd name="T15" fmla="*/ 2 h 4"/>
                  <a:gd name="T16" fmla="*/ 3 w 3"/>
                  <a:gd name="T17" fmla="*/ 1 h 4"/>
                  <a:gd name="T18" fmla="*/ 2 w 3"/>
                  <a:gd name="T19" fmla="*/ 0 h 4"/>
                  <a:gd name="T20" fmla="*/ 1 w 3"/>
                  <a:gd name="T21" fmla="*/ 0 h 4"/>
                  <a:gd name="T22" fmla="*/ 0 w 3"/>
                  <a:gd name="T23" fmla="*/ 0 h 4"/>
                  <a:gd name="T24" fmla="*/ 0 w 3"/>
                  <a:gd name="T25" fmla="*/ 3 h 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 h="4">
                    <a:moveTo>
                      <a:pt x="0" y="3"/>
                    </a:moveTo>
                    <a:lnTo>
                      <a:pt x="1" y="4"/>
                    </a:lnTo>
                    <a:lnTo>
                      <a:pt x="1" y="3"/>
                    </a:lnTo>
                    <a:lnTo>
                      <a:pt x="1" y="2"/>
                    </a:lnTo>
                    <a:lnTo>
                      <a:pt x="2" y="4"/>
                    </a:lnTo>
                    <a:lnTo>
                      <a:pt x="3" y="4"/>
                    </a:lnTo>
                    <a:lnTo>
                      <a:pt x="2" y="3"/>
                    </a:lnTo>
                    <a:lnTo>
                      <a:pt x="2" y="2"/>
                    </a:lnTo>
                    <a:lnTo>
                      <a:pt x="3" y="1"/>
                    </a:lnTo>
                    <a:lnTo>
                      <a:pt x="2" y="0"/>
                    </a:lnTo>
                    <a:lnTo>
                      <a:pt x="1" y="0"/>
                    </a:lnTo>
                    <a:lnTo>
                      <a:pt x="0" y="0"/>
                    </a:lnTo>
                    <a:lnTo>
                      <a:pt x="0" y="3"/>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199" name="Freeform 295"/>
              <p:cNvSpPr>
                <a:spLocks noChangeAspect="1"/>
              </p:cNvSpPr>
              <p:nvPr/>
            </p:nvSpPr>
            <p:spPr bwMode="auto">
              <a:xfrm>
                <a:off x="2044" y="2800"/>
                <a:ext cx="1" cy="2"/>
              </a:xfrm>
              <a:custGeom>
                <a:avLst/>
                <a:gdLst>
                  <a:gd name="T0" fmla="*/ 0 w 1"/>
                  <a:gd name="T1" fmla="*/ 0 h 2"/>
                  <a:gd name="T2" fmla="*/ 1 w 1"/>
                  <a:gd name="T3" fmla="*/ 1 h 2"/>
                  <a:gd name="T4" fmla="*/ 0 w 1"/>
                  <a:gd name="T5" fmla="*/ 2 h 2"/>
                  <a:gd name="T6" fmla="*/ 0 w 1"/>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2">
                    <a:moveTo>
                      <a:pt x="0" y="0"/>
                    </a:moveTo>
                    <a:lnTo>
                      <a:pt x="1" y="1"/>
                    </a:lnTo>
                    <a:lnTo>
                      <a:pt x="0" y="2"/>
                    </a:lnTo>
                    <a:lnTo>
                      <a:pt x="0" y="0"/>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200" name="Freeform 296"/>
              <p:cNvSpPr>
                <a:spLocks noChangeAspect="1" noEditPoints="1"/>
              </p:cNvSpPr>
              <p:nvPr/>
            </p:nvSpPr>
            <p:spPr bwMode="auto">
              <a:xfrm>
                <a:off x="2036" y="2794"/>
                <a:ext cx="4" cy="4"/>
              </a:xfrm>
              <a:custGeom>
                <a:avLst/>
                <a:gdLst>
                  <a:gd name="T0" fmla="*/ 1 w 4"/>
                  <a:gd name="T1" fmla="*/ 4 h 4"/>
                  <a:gd name="T2" fmla="*/ 1 w 4"/>
                  <a:gd name="T3" fmla="*/ 3 h 4"/>
                  <a:gd name="T4" fmla="*/ 1 w 4"/>
                  <a:gd name="T5" fmla="*/ 2 h 4"/>
                  <a:gd name="T6" fmla="*/ 3 w 4"/>
                  <a:gd name="T7" fmla="*/ 2 h 4"/>
                  <a:gd name="T8" fmla="*/ 3 w 4"/>
                  <a:gd name="T9" fmla="*/ 3 h 4"/>
                  <a:gd name="T10" fmla="*/ 4 w 4"/>
                  <a:gd name="T11" fmla="*/ 3 h 4"/>
                  <a:gd name="T12" fmla="*/ 3 w 4"/>
                  <a:gd name="T13" fmla="*/ 0 h 4"/>
                  <a:gd name="T14" fmla="*/ 2 w 4"/>
                  <a:gd name="T15" fmla="*/ 0 h 4"/>
                  <a:gd name="T16" fmla="*/ 1 w 4"/>
                  <a:gd name="T17" fmla="*/ 3 h 4"/>
                  <a:gd name="T18" fmla="*/ 0 w 4"/>
                  <a:gd name="T19" fmla="*/ 4 h 4"/>
                  <a:gd name="T20" fmla="*/ 1 w 4"/>
                  <a:gd name="T21" fmla="*/ 4 h 4"/>
                  <a:gd name="T22" fmla="*/ 2 w 4"/>
                  <a:gd name="T23" fmla="*/ 1 h 4"/>
                  <a:gd name="T24" fmla="*/ 2 w 4"/>
                  <a:gd name="T25" fmla="*/ 2 h 4"/>
                  <a:gd name="T26" fmla="*/ 2 w 4"/>
                  <a:gd name="T27" fmla="*/ 1 h 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 h="4">
                    <a:moveTo>
                      <a:pt x="1" y="4"/>
                    </a:moveTo>
                    <a:lnTo>
                      <a:pt x="1" y="3"/>
                    </a:lnTo>
                    <a:lnTo>
                      <a:pt x="1" y="2"/>
                    </a:lnTo>
                    <a:lnTo>
                      <a:pt x="3" y="2"/>
                    </a:lnTo>
                    <a:lnTo>
                      <a:pt x="3" y="3"/>
                    </a:lnTo>
                    <a:lnTo>
                      <a:pt x="4" y="3"/>
                    </a:lnTo>
                    <a:lnTo>
                      <a:pt x="3" y="0"/>
                    </a:lnTo>
                    <a:lnTo>
                      <a:pt x="2" y="0"/>
                    </a:lnTo>
                    <a:lnTo>
                      <a:pt x="1" y="3"/>
                    </a:lnTo>
                    <a:lnTo>
                      <a:pt x="0" y="4"/>
                    </a:lnTo>
                    <a:lnTo>
                      <a:pt x="1" y="4"/>
                    </a:lnTo>
                    <a:close/>
                    <a:moveTo>
                      <a:pt x="2" y="1"/>
                    </a:moveTo>
                    <a:lnTo>
                      <a:pt x="2" y="2"/>
                    </a:lnTo>
                    <a:lnTo>
                      <a:pt x="2" y="1"/>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201" name="Freeform 297"/>
              <p:cNvSpPr>
                <a:spLocks noChangeAspect="1"/>
              </p:cNvSpPr>
              <p:nvPr/>
            </p:nvSpPr>
            <p:spPr bwMode="auto">
              <a:xfrm>
                <a:off x="2036" y="2794"/>
                <a:ext cx="4" cy="4"/>
              </a:xfrm>
              <a:custGeom>
                <a:avLst/>
                <a:gdLst>
                  <a:gd name="T0" fmla="*/ 1 w 4"/>
                  <a:gd name="T1" fmla="*/ 4 h 4"/>
                  <a:gd name="T2" fmla="*/ 1 w 4"/>
                  <a:gd name="T3" fmla="*/ 3 h 4"/>
                  <a:gd name="T4" fmla="*/ 1 w 4"/>
                  <a:gd name="T5" fmla="*/ 2 h 4"/>
                  <a:gd name="T6" fmla="*/ 3 w 4"/>
                  <a:gd name="T7" fmla="*/ 2 h 4"/>
                  <a:gd name="T8" fmla="*/ 3 w 4"/>
                  <a:gd name="T9" fmla="*/ 3 h 4"/>
                  <a:gd name="T10" fmla="*/ 4 w 4"/>
                  <a:gd name="T11" fmla="*/ 3 h 4"/>
                  <a:gd name="T12" fmla="*/ 3 w 4"/>
                  <a:gd name="T13" fmla="*/ 0 h 4"/>
                  <a:gd name="T14" fmla="*/ 2 w 4"/>
                  <a:gd name="T15" fmla="*/ 0 h 4"/>
                  <a:gd name="T16" fmla="*/ 1 w 4"/>
                  <a:gd name="T17" fmla="*/ 3 h 4"/>
                  <a:gd name="T18" fmla="*/ 0 w 4"/>
                  <a:gd name="T19" fmla="*/ 4 h 4"/>
                  <a:gd name="T20" fmla="*/ 1 w 4"/>
                  <a:gd name="T21" fmla="*/ 4 h 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 h="4">
                    <a:moveTo>
                      <a:pt x="1" y="4"/>
                    </a:moveTo>
                    <a:lnTo>
                      <a:pt x="1" y="3"/>
                    </a:lnTo>
                    <a:lnTo>
                      <a:pt x="1" y="2"/>
                    </a:lnTo>
                    <a:lnTo>
                      <a:pt x="3" y="2"/>
                    </a:lnTo>
                    <a:lnTo>
                      <a:pt x="3" y="3"/>
                    </a:lnTo>
                    <a:lnTo>
                      <a:pt x="4" y="3"/>
                    </a:lnTo>
                    <a:lnTo>
                      <a:pt x="3" y="0"/>
                    </a:lnTo>
                    <a:lnTo>
                      <a:pt x="2" y="0"/>
                    </a:lnTo>
                    <a:lnTo>
                      <a:pt x="1" y="3"/>
                    </a:lnTo>
                    <a:lnTo>
                      <a:pt x="0" y="4"/>
                    </a:lnTo>
                    <a:lnTo>
                      <a:pt x="1" y="4"/>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202" name="Freeform 298"/>
              <p:cNvSpPr>
                <a:spLocks noChangeAspect="1"/>
              </p:cNvSpPr>
              <p:nvPr/>
            </p:nvSpPr>
            <p:spPr bwMode="auto">
              <a:xfrm>
                <a:off x="2038" y="2795"/>
                <a:ext cx="1" cy="1"/>
              </a:xfrm>
              <a:custGeom>
                <a:avLst/>
                <a:gdLst>
                  <a:gd name="T0" fmla="*/ 0 w 1"/>
                  <a:gd name="T1" fmla="*/ 0 h 1"/>
                  <a:gd name="T2" fmla="*/ 0 w 1"/>
                  <a:gd name="T3" fmla="*/ 1 h 1"/>
                  <a:gd name="T4" fmla="*/ 0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0" y="0"/>
                    </a:moveTo>
                    <a:lnTo>
                      <a:pt x="0" y="1"/>
                    </a:lnTo>
                    <a:lnTo>
                      <a:pt x="0" y="0"/>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203" name="Freeform 299"/>
              <p:cNvSpPr>
                <a:spLocks noChangeAspect="1"/>
              </p:cNvSpPr>
              <p:nvPr/>
            </p:nvSpPr>
            <p:spPr bwMode="auto">
              <a:xfrm>
                <a:off x="2041" y="2793"/>
                <a:ext cx="3" cy="5"/>
              </a:xfrm>
              <a:custGeom>
                <a:avLst/>
                <a:gdLst>
                  <a:gd name="T0" fmla="*/ 1 w 3"/>
                  <a:gd name="T1" fmla="*/ 4 h 5"/>
                  <a:gd name="T2" fmla="*/ 1 w 3"/>
                  <a:gd name="T3" fmla="*/ 2 h 5"/>
                  <a:gd name="T4" fmla="*/ 2 w 3"/>
                  <a:gd name="T5" fmla="*/ 4 h 5"/>
                  <a:gd name="T6" fmla="*/ 3 w 3"/>
                  <a:gd name="T7" fmla="*/ 5 h 5"/>
                  <a:gd name="T8" fmla="*/ 3 w 3"/>
                  <a:gd name="T9" fmla="*/ 2 h 5"/>
                  <a:gd name="T10" fmla="*/ 3 w 3"/>
                  <a:gd name="T11" fmla="*/ 1 h 5"/>
                  <a:gd name="T12" fmla="*/ 2 w 3"/>
                  <a:gd name="T13" fmla="*/ 1 h 5"/>
                  <a:gd name="T14" fmla="*/ 3 w 3"/>
                  <a:gd name="T15" fmla="*/ 2 h 5"/>
                  <a:gd name="T16" fmla="*/ 3 w 3"/>
                  <a:gd name="T17" fmla="*/ 3 h 5"/>
                  <a:gd name="T18" fmla="*/ 1 w 3"/>
                  <a:gd name="T19" fmla="*/ 1 h 5"/>
                  <a:gd name="T20" fmla="*/ 1 w 3"/>
                  <a:gd name="T21" fmla="*/ 0 h 5"/>
                  <a:gd name="T22" fmla="*/ 0 w 3"/>
                  <a:gd name="T23" fmla="*/ 0 h 5"/>
                  <a:gd name="T24" fmla="*/ 0 w 3"/>
                  <a:gd name="T25" fmla="*/ 1 h 5"/>
                  <a:gd name="T26" fmla="*/ 0 w 3"/>
                  <a:gd name="T27" fmla="*/ 3 h 5"/>
                  <a:gd name="T28" fmla="*/ 0 w 3"/>
                  <a:gd name="T29" fmla="*/ 4 h 5"/>
                  <a:gd name="T30" fmla="*/ 1 w 3"/>
                  <a:gd name="T31" fmla="*/ 4 h 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 h="5">
                    <a:moveTo>
                      <a:pt x="1" y="4"/>
                    </a:moveTo>
                    <a:lnTo>
                      <a:pt x="1" y="2"/>
                    </a:lnTo>
                    <a:lnTo>
                      <a:pt x="2" y="4"/>
                    </a:lnTo>
                    <a:lnTo>
                      <a:pt x="3" y="5"/>
                    </a:lnTo>
                    <a:lnTo>
                      <a:pt x="3" y="2"/>
                    </a:lnTo>
                    <a:lnTo>
                      <a:pt x="3" y="1"/>
                    </a:lnTo>
                    <a:lnTo>
                      <a:pt x="2" y="1"/>
                    </a:lnTo>
                    <a:lnTo>
                      <a:pt x="3" y="2"/>
                    </a:lnTo>
                    <a:lnTo>
                      <a:pt x="3" y="3"/>
                    </a:lnTo>
                    <a:lnTo>
                      <a:pt x="1" y="1"/>
                    </a:lnTo>
                    <a:lnTo>
                      <a:pt x="1" y="0"/>
                    </a:lnTo>
                    <a:lnTo>
                      <a:pt x="0" y="0"/>
                    </a:lnTo>
                    <a:lnTo>
                      <a:pt x="0" y="1"/>
                    </a:lnTo>
                    <a:lnTo>
                      <a:pt x="0" y="3"/>
                    </a:lnTo>
                    <a:lnTo>
                      <a:pt x="0" y="4"/>
                    </a:lnTo>
                    <a:lnTo>
                      <a:pt x="1" y="4"/>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204" name="Freeform 300"/>
              <p:cNvSpPr>
                <a:spLocks noChangeAspect="1"/>
              </p:cNvSpPr>
              <p:nvPr/>
            </p:nvSpPr>
            <p:spPr bwMode="auto">
              <a:xfrm>
                <a:off x="2041" y="2793"/>
                <a:ext cx="3" cy="5"/>
              </a:xfrm>
              <a:custGeom>
                <a:avLst/>
                <a:gdLst>
                  <a:gd name="T0" fmla="*/ 1 w 3"/>
                  <a:gd name="T1" fmla="*/ 4 h 5"/>
                  <a:gd name="T2" fmla="*/ 1 w 3"/>
                  <a:gd name="T3" fmla="*/ 2 h 5"/>
                  <a:gd name="T4" fmla="*/ 2 w 3"/>
                  <a:gd name="T5" fmla="*/ 4 h 5"/>
                  <a:gd name="T6" fmla="*/ 3 w 3"/>
                  <a:gd name="T7" fmla="*/ 5 h 5"/>
                  <a:gd name="T8" fmla="*/ 3 w 3"/>
                  <a:gd name="T9" fmla="*/ 2 h 5"/>
                  <a:gd name="T10" fmla="*/ 3 w 3"/>
                  <a:gd name="T11" fmla="*/ 1 h 5"/>
                  <a:gd name="T12" fmla="*/ 2 w 3"/>
                  <a:gd name="T13" fmla="*/ 1 h 5"/>
                  <a:gd name="T14" fmla="*/ 3 w 3"/>
                  <a:gd name="T15" fmla="*/ 2 h 5"/>
                  <a:gd name="T16" fmla="*/ 3 w 3"/>
                  <a:gd name="T17" fmla="*/ 3 h 5"/>
                  <a:gd name="T18" fmla="*/ 1 w 3"/>
                  <a:gd name="T19" fmla="*/ 1 h 5"/>
                  <a:gd name="T20" fmla="*/ 1 w 3"/>
                  <a:gd name="T21" fmla="*/ 0 h 5"/>
                  <a:gd name="T22" fmla="*/ 0 w 3"/>
                  <a:gd name="T23" fmla="*/ 0 h 5"/>
                  <a:gd name="T24" fmla="*/ 0 w 3"/>
                  <a:gd name="T25" fmla="*/ 1 h 5"/>
                  <a:gd name="T26" fmla="*/ 0 w 3"/>
                  <a:gd name="T27" fmla="*/ 3 h 5"/>
                  <a:gd name="T28" fmla="*/ 0 w 3"/>
                  <a:gd name="T29" fmla="*/ 4 h 5"/>
                  <a:gd name="T30" fmla="*/ 1 w 3"/>
                  <a:gd name="T31" fmla="*/ 4 h 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 h="5">
                    <a:moveTo>
                      <a:pt x="1" y="4"/>
                    </a:moveTo>
                    <a:lnTo>
                      <a:pt x="1" y="2"/>
                    </a:lnTo>
                    <a:lnTo>
                      <a:pt x="2" y="4"/>
                    </a:lnTo>
                    <a:lnTo>
                      <a:pt x="3" y="5"/>
                    </a:lnTo>
                    <a:lnTo>
                      <a:pt x="3" y="2"/>
                    </a:lnTo>
                    <a:lnTo>
                      <a:pt x="3" y="1"/>
                    </a:lnTo>
                    <a:lnTo>
                      <a:pt x="2" y="1"/>
                    </a:lnTo>
                    <a:lnTo>
                      <a:pt x="3" y="2"/>
                    </a:lnTo>
                    <a:lnTo>
                      <a:pt x="3" y="3"/>
                    </a:lnTo>
                    <a:lnTo>
                      <a:pt x="1" y="1"/>
                    </a:lnTo>
                    <a:lnTo>
                      <a:pt x="1" y="0"/>
                    </a:lnTo>
                    <a:lnTo>
                      <a:pt x="0" y="0"/>
                    </a:lnTo>
                    <a:lnTo>
                      <a:pt x="0" y="1"/>
                    </a:lnTo>
                    <a:lnTo>
                      <a:pt x="0" y="3"/>
                    </a:lnTo>
                    <a:lnTo>
                      <a:pt x="0" y="4"/>
                    </a:lnTo>
                    <a:lnTo>
                      <a:pt x="1" y="4"/>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205" name="Line 301"/>
              <p:cNvSpPr>
                <a:spLocks noChangeAspect="1" noChangeShapeType="1"/>
              </p:cNvSpPr>
              <p:nvPr/>
            </p:nvSpPr>
            <p:spPr bwMode="auto">
              <a:xfrm>
                <a:off x="2080" y="2792"/>
                <a:ext cx="1" cy="21"/>
              </a:xfrm>
              <a:prstGeom prst="line">
                <a:avLst/>
              </a:prstGeom>
              <a:noFill/>
              <a:ln w="1588">
                <a:solidFill>
                  <a:srgbClr val="000000"/>
                </a:solidFill>
                <a:round/>
                <a:headEnd/>
                <a:tailEnd/>
              </a:ln>
            </p:spPr>
            <p:txBody>
              <a:bodyPr/>
              <a:lstStyle/>
              <a:p>
                <a:pPr>
                  <a:defRPr/>
                </a:pPr>
                <a:endParaRPr lang="en-US">
                  <a:ea typeface="ＭＳ Ｐゴシック" pitchFamily="-65" charset="-128"/>
                </a:endParaRPr>
              </a:p>
            </p:txBody>
          </p:sp>
          <p:sp>
            <p:nvSpPr>
              <p:cNvPr id="206" name="Freeform 302"/>
              <p:cNvSpPr>
                <a:spLocks noChangeAspect="1" noEditPoints="1"/>
              </p:cNvSpPr>
              <p:nvPr/>
            </p:nvSpPr>
            <p:spPr bwMode="auto">
              <a:xfrm>
                <a:off x="2068" y="2806"/>
                <a:ext cx="3" cy="4"/>
              </a:xfrm>
              <a:custGeom>
                <a:avLst/>
                <a:gdLst>
                  <a:gd name="T0" fmla="*/ 1 w 3"/>
                  <a:gd name="T1" fmla="*/ 1 h 4"/>
                  <a:gd name="T2" fmla="*/ 2 w 3"/>
                  <a:gd name="T3" fmla="*/ 1 h 4"/>
                  <a:gd name="T4" fmla="*/ 2 w 3"/>
                  <a:gd name="T5" fmla="*/ 2 h 4"/>
                  <a:gd name="T6" fmla="*/ 1 w 3"/>
                  <a:gd name="T7" fmla="*/ 2 h 4"/>
                  <a:gd name="T8" fmla="*/ 1 w 3"/>
                  <a:gd name="T9" fmla="*/ 1 h 4"/>
                  <a:gd name="T10" fmla="*/ 1 w 3"/>
                  <a:gd name="T11" fmla="*/ 4 h 4"/>
                  <a:gd name="T12" fmla="*/ 1 w 3"/>
                  <a:gd name="T13" fmla="*/ 3 h 4"/>
                  <a:gd name="T14" fmla="*/ 1 w 3"/>
                  <a:gd name="T15" fmla="*/ 2 h 4"/>
                  <a:gd name="T16" fmla="*/ 3 w 3"/>
                  <a:gd name="T17" fmla="*/ 2 h 4"/>
                  <a:gd name="T18" fmla="*/ 3 w 3"/>
                  <a:gd name="T19" fmla="*/ 1 h 4"/>
                  <a:gd name="T20" fmla="*/ 2 w 3"/>
                  <a:gd name="T21" fmla="*/ 0 h 4"/>
                  <a:gd name="T22" fmla="*/ 1 w 3"/>
                  <a:gd name="T23" fmla="*/ 0 h 4"/>
                  <a:gd name="T24" fmla="*/ 0 w 3"/>
                  <a:gd name="T25" fmla="*/ 0 h 4"/>
                  <a:gd name="T26" fmla="*/ 0 w 3"/>
                  <a:gd name="T27" fmla="*/ 1 h 4"/>
                  <a:gd name="T28" fmla="*/ 0 w 3"/>
                  <a:gd name="T29" fmla="*/ 3 h 4"/>
                  <a:gd name="T30" fmla="*/ 0 w 3"/>
                  <a:gd name="T31" fmla="*/ 4 h 4"/>
                  <a:gd name="T32" fmla="*/ 1 w 3"/>
                  <a:gd name="T33" fmla="*/ 4 h 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 h="4">
                    <a:moveTo>
                      <a:pt x="1" y="1"/>
                    </a:moveTo>
                    <a:lnTo>
                      <a:pt x="2" y="1"/>
                    </a:lnTo>
                    <a:lnTo>
                      <a:pt x="2" y="2"/>
                    </a:lnTo>
                    <a:lnTo>
                      <a:pt x="1" y="2"/>
                    </a:lnTo>
                    <a:lnTo>
                      <a:pt x="1" y="1"/>
                    </a:lnTo>
                    <a:close/>
                    <a:moveTo>
                      <a:pt x="1" y="4"/>
                    </a:moveTo>
                    <a:lnTo>
                      <a:pt x="1" y="3"/>
                    </a:lnTo>
                    <a:lnTo>
                      <a:pt x="1" y="2"/>
                    </a:lnTo>
                    <a:lnTo>
                      <a:pt x="3" y="2"/>
                    </a:lnTo>
                    <a:lnTo>
                      <a:pt x="3" y="1"/>
                    </a:lnTo>
                    <a:lnTo>
                      <a:pt x="2" y="0"/>
                    </a:lnTo>
                    <a:lnTo>
                      <a:pt x="1" y="0"/>
                    </a:lnTo>
                    <a:lnTo>
                      <a:pt x="0" y="0"/>
                    </a:lnTo>
                    <a:lnTo>
                      <a:pt x="0" y="1"/>
                    </a:lnTo>
                    <a:lnTo>
                      <a:pt x="0" y="3"/>
                    </a:lnTo>
                    <a:lnTo>
                      <a:pt x="0" y="4"/>
                    </a:lnTo>
                    <a:lnTo>
                      <a:pt x="1" y="4"/>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207" name="Rectangle 303"/>
              <p:cNvSpPr>
                <a:spLocks noChangeAspect="1" noChangeArrowheads="1"/>
              </p:cNvSpPr>
              <p:nvPr/>
            </p:nvSpPr>
            <p:spPr bwMode="auto">
              <a:xfrm>
                <a:off x="2069" y="2807"/>
                <a:ext cx="1" cy="1"/>
              </a:xfrm>
              <a:prstGeom prst="rect">
                <a:avLst/>
              </a:prstGeom>
              <a:noFill/>
              <a:ln w="1588">
                <a:solidFill>
                  <a:srgbClr val="000000"/>
                </a:solidFill>
                <a:miter lim="800000"/>
                <a:headEnd/>
                <a:tailEnd/>
              </a:ln>
            </p:spPr>
            <p:txBody>
              <a:bodyPr/>
              <a:lstStyle/>
              <a:p>
                <a:pPr>
                  <a:defRPr/>
                </a:pPr>
                <a:endParaRPr lang="en-US">
                  <a:ea typeface="ＭＳ Ｐゴシック" pitchFamily="-65" charset="-128"/>
                </a:endParaRPr>
              </a:p>
            </p:txBody>
          </p:sp>
          <p:sp>
            <p:nvSpPr>
              <p:cNvPr id="208" name="Freeform 304"/>
              <p:cNvSpPr>
                <a:spLocks noChangeAspect="1"/>
              </p:cNvSpPr>
              <p:nvPr/>
            </p:nvSpPr>
            <p:spPr bwMode="auto">
              <a:xfrm>
                <a:off x="2068" y="2806"/>
                <a:ext cx="3" cy="4"/>
              </a:xfrm>
              <a:custGeom>
                <a:avLst/>
                <a:gdLst>
                  <a:gd name="T0" fmla="*/ 1 w 3"/>
                  <a:gd name="T1" fmla="*/ 4 h 4"/>
                  <a:gd name="T2" fmla="*/ 1 w 3"/>
                  <a:gd name="T3" fmla="*/ 3 h 4"/>
                  <a:gd name="T4" fmla="*/ 1 w 3"/>
                  <a:gd name="T5" fmla="*/ 2 h 4"/>
                  <a:gd name="T6" fmla="*/ 3 w 3"/>
                  <a:gd name="T7" fmla="*/ 2 h 4"/>
                  <a:gd name="T8" fmla="*/ 3 w 3"/>
                  <a:gd name="T9" fmla="*/ 1 h 4"/>
                  <a:gd name="T10" fmla="*/ 2 w 3"/>
                  <a:gd name="T11" fmla="*/ 0 h 4"/>
                  <a:gd name="T12" fmla="*/ 1 w 3"/>
                  <a:gd name="T13" fmla="*/ 0 h 4"/>
                  <a:gd name="T14" fmla="*/ 0 w 3"/>
                  <a:gd name="T15" fmla="*/ 0 h 4"/>
                  <a:gd name="T16" fmla="*/ 0 w 3"/>
                  <a:gd name="T17" fmla="*/ 1 h 4"/>
                  <a:gd name="T18" fmla="*/ 0 w 3"/>
                  <a:gd name="T19" fmla="*/ 3 h 4"/>
                  <a:gd name="T20" fmla="*/ 0 w 3"/>
                  <a:gd name="T21" fmla="*/ 4 h 4"/>
                  <a:gd name="T22" fmla="*/ 1 w 3"/>
                  <a:gd name="T23" fmla="*/ 4 h 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 h="4">
                    <a:moveTo>
                      <a:pt x="1" y="4"/>
                    </a:moveTo>
                    <a:lnTo>
                      <a:pt x="1" y="3"/>
                    </a:lnTo>
                    <a:lnTo>
                      <a:pt x="1" y="2"/>
                    </a:lnTo>
                    <a:lnTo>
                      <a:pt x="3" y="2"/>
                    </a:lnTo>
                    <a:lnTo>
                      <a:pt x="3" y="1"/>
                    </a:lnTo>
                    <a:lnTo>
                      <a:pt x="2" y="0"/>
                    </a:lnTo>
                    <a:lnTo>
                      <a:pt x="1" y="0"/>
                    </a:lnTo>
                    <a:lnTo>
                      <a:pt x="0" y="0"/>
                    </a:lnTo>
                    <a:lnTo>
                      <a:pt x="0" y="1"/>
                    </a:lnTo>
                    <a:lnTo>
                      <a:pt x="0" y="3"/>
                    </a:lnTo>
                    <a:lnTo>
                      <a:pt x="0" y="4"/>
                    </a:lnTo>
                    <a:lnTo>
                      <a:pt x="1" y="4"/>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209" name="Freeform 305"/>
              <p:cNvSpPr>
                <a:spLocks noChangeAspect="1" noEditPoints="1"/>
              </p:cNvSpPr>
              <p:nvPr/>
            </p:nvSpPr>
            <p:spPr bwMode="auto">
              <a:xfrm>
                <a:off x="2071" y="2806"/>
                <a:ext cx="4" cy="4"/>
              </a:xfrm>
              <a:custGeom>
                <a:avLst/>
                <a:gdLst>
                  <a:gd name="T0" fmla="*/ 1 w 4"/>
                  <a:gd name="T1" fmla="*/ 4 h 4"/>
                  <a:gd name="T2" fmla="*/ 1 w 4"/>
                  <a:gd name="T3" fmla="*/ 3 h 4"/>
                  <a:gd name="T4" fmla="*/ 1 w 4"/>
                  <a:gd name="T5" fmla="*/ 2 h 4"/>
                  <a:gd name="T6" fmla="*/ 2 w 4"/>
                  <a:gd name="T7" fmla="*/ 2 h 4"/>
                  <a:gd name="T8" fmla="*/ 2 w 4"/>
                  <a:gd name="T9" fmla="*/ 3 h 4"/>
                  <a:gd name="T10" fmla="*/ 3 w 4"/>
                  <a:gd name="T11" fmla="*/ 3 h 4"/>
                  <a:gd name="T12" fmla="*/ 2 w 4"/>
                  <a:gd name="T13" fmla="*/ 4 h 4"/>
                  <a:gd name="T14" fmla="*/ 4 w 4"/>
                  <a:gd name="T15" fmla="*/ 4 h 4"/>
                  <a:gd name="T16" fmla="*/ 3 w 4"/>
                  <a:gd name="T17" fmla="*/ 3 h 4"/>
                  <a:gd name="T18" fmla="*/ 2 w 4"/>
                  <a:gd name="T19" fmla="*/ 0 h 4"/>
                  <a:gd name="T20" fmla="*/ 1 w 4"/>
                  <a:gd name="T21" fmla="*/ 0 h 4"/>
                  <a:gd name="T22" fmla="*/ 0 w 4"/>
                  <a:gd name="T23" fmla="*/ 3 h 4"/>
                  <a:gd name="T24" fmla="*/ 0 w 4"/>
                  <a:gd name="T25" fmla="*/ 4 h 4"/>
                  <a:gd name="T26" fmla="*/ 1 w 4"/>
                  <a:gd name="T27" fmla="*/ 4 h 4"/>
                  <a:gd name="T28" fmla="*/ 2 w 4"/>
                  <a:gd name="T29" fmla="*/ 1 h 4"/>
                  <a:gd name="T30" fmla="*/ 2 w 4"/>
                  <a:gd name="T31" fmla="*/ 2 h 4"/>
                  <a:gd name="T32" fmla="*/ 1 w 4"/>
                  <a:gd name="T33" fmla="*/ 2 h 4"/>
                  <a:gd name="T34" fmla="*/ 2 w 4"/>
                  <a:gd name="T35" fmla="*/ 1 h 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 h="4">
                    <a:moveTo>
                      <a:pt x="1" y="4"/>
                    </a:moveTo>
                    <a:lnTo>
                      <a:pt x="1" y="3"/>
                    </a:lnTo>
                    <a:lnTo>
                      <a:pt x="1" y="2"/>
                    </a:lnTo>
                    <a:lnTo>
                      <a:pt x="2" y="2"/>
                    </a:lnTo>
                    <a:lnTo>
                      <a:pt x="2" y="3"/>
                    </a:lnTo>
                    <a:lnTo>
                      <a:pt x="3" y="3"/>
                    </a:lnTo>
                    <a:lnTo>
                      <a:pt x="2" y="4"/>
                    </a:lnTo>
                    <a:lnTo>
                      <a:pt x="4" y="4"/>
                    </a:lnTo>
                    <a:lnTo>
                      <a:pt x="3" y="3"/>
                    </a:lnTo>
                    <a:lnTo>
                      <a:pt x="2" y="0"/>
                    </a:lnTo>
                    <a:lnTo>
                      <a:pt x="1" y="0"/>
                    </a:lnTo>
                    <a:lnTo>
                      <a:pt x="0" y="3"/>
                    </a:lnTo>
                    <a:lnTo>
                      <a:pt x="0" y="4"/>
                    </a:lnTo>
                    <a:lnTo>
                      <a:pt x="1" y="4"/>
                    </a:lnTo>
                    <a:close/>
                    <a:moveTo>
                      <a:pt x="2" y="1"/>
                    </a:moveTo>
                    <a:lnTo>
                      <a:pt x="2" y="2"/>
                    </a:lnTo>
                    <a:lnTo>
                      <a:pt x="1" y="2"/>
                    </a:lnTo>
                    <a:lnTo>
                      <a:pt x="2" y="1"/>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210" name="Freeform 306"/>
              <p:cNvSpPr>
                <a:spLocks noChangeAspect="1"/>
              </p:cNvSpPr>
              <p:nvPr/>
            </p:nvSpPr>
            <p:spPr bwMode="auto">
              <a:xfrm>
                <a:off x="2071" y="2806"/>
                <a:ext cx="4" cy="4"/>
              </a:xfrm>
              <a:custGeom>
                <a:avLst/>
                <a:gdLst>
                  <a:gd name="T0" fmla="*/ 1 w 4"/>
                  <a:gd name="T1" fmla="*/ 4 h 4"/>
                  <a:gd name="T2" fmla="*/ 1 w 4"/>
                  <a:gd name="T3" fmla="*/ 3 h 4"/>
                  <a:gd name="T4" fmla="*/ 1 w 4"/>
                  <a:gd name="T5" fmla="*/ 2 h 4"/>
                  <a:gd name="T6" fmla="*/ 2 w 4"/>
                  <a:gd name="T7" fmla="*/ 2 h 4"/>
                  <a:gd name="T8" fmla="*/ 2 w 4"/>
                  <a:gd name="T9" fmla="*/ 3 h 4"/>
                  <a:gd name="T10" fmla="*/ 3 w 4"/>
                  <a:gd name="T11" fmla="*/ 3 h 4"/>
                  <a:gd name="T12" fmla="*/ 2 w 4"/>
                  <a:gd name="T13" fmla="*/ 4 h 4"/>
                  <a:gd name="T14" fmla="*/ 4 w 4"/>
                  <a:gd name="T15" fmla="*/ 4 h 4"/>
                  <a:gd name="T16" fmla="*/ 3 w 4"/>
                  <a:gd name="T17" fmla="*/ 3 h 4"/>
                  <a:gd name="T18" fmla="*/ 2 w 4"/>
                  <a:gd name="T19" fmla="*/ 0 h 4"/>
                  <a:gd name="T20" fmla="*/ 1 w 4"/>
                  <a:gd name="T21" fmla="*/ 0 h 4"/>
                  <a:gd name="T22" fmla="*/ 0 w 4"/>
                  <a:gd name="T23" fmla="*/ 3 h 4"/>
                  <a:gd name="T24" fmla="*/ 0 w 4"/>
                  <a:gd name="T25" fmla="*/ 4 h 4"/>
                  <a:gd name="T26" fmla="*/ 1 w 4"/>
                  <a:gd name="T27" fmla="*/ 4 h 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 h="4">
                    <a:moveTo>
                      <a:pt x="1" y="4"/>
                    </a:moveTo>
                    <a:lnTo>
                      <a:pt x="1" y="3"/>
                    </a:lnTo>
                    <a:lnTo>
                      <a:pt x="1" y="2"/>
                    </a:lnTo>
                    <a:lnTo>
                      <a:pt x="2" y="2"/>
                    </a:lnTo>
                    <a:lnTo>
                      <a:pt x="2" y="3"/>
                    </a:lnTo>
                    <a:lnTo>
                      <a:pt x="3" y="3"/>
                    </a:lnTo>
                    <a:lnTo>
                      <a:pt x="2" y="4"/>
                    </a:lnTo>
                    <a:lnTo>
                      <a:pt x="4" y="4"/>
                    </a:lnTo>
                    <a:lnTo>
                      <a:pt x="3" y="3"/>
                    </a:lnTo>
                    <a:lnTo>
                      <a:pt x="2" y="0"/>
                    </a:lnTo>
                    <a:lnTo>
                      <a:pt x="1" y="0"/>
                    </a:lnTo>
                    <a:lnTo>
                      <a:pt x="0" y="3"/>
                    </a:lnTo>
                    <a:lnTo>
                      <a:pt x="0" y="4"/>
                    </a:lnTo>
                    <a:lnTo>
                      <a:pt x="1" y="4"/>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211" name="Freeform 307"/>
              <p:cNvSpPr>
                <a:spLocks noChangeAspect="1"/>
              </p:cNvSpPr>
              <p:nvPr/>
            </p:nvSpPr>
            <p:spPr bwMode="auto">
              <a:xfrm>
                <a:off x="2072" y="2807"/>
                <a:ext cx="1" cy="1"/>
              </a:xfrm>
              <a:custGeom>
                <a:avLst/>
                <a:gdLst>
                  <a:gd name="T0" fmla="*/ 1 w 1"/>
                  <a:gd name="T1" fmla="*/ 0 h 1"/>
                  <a:gd name="T2" fmla="*/ 1 w 1"/>
                  <a:gd name="T3" fmla="*/ 1 h 1"/>
                  <a:gd name="T4" fmla="*/ 0 w 1"/>
                  <a:gd name="T5" fmla="*/ 1 h 1"/>
                  <a:gd name="T6" fmla="*/ 1 w 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0"/>
                    </a:moveTo>
                    <a:lnTo>
                      <a:pt x="1" y="1"/>
                    </a:lnTo>
                    <a:lnTo>
                      <a:pt x="0" y="1"/>
                    </a:lnTo>
                    <a:lnTo>
                      <a:pt x="1" y="0"/>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212" name="Freeform 308"/>
              <p:cNvSpPr>
                <a:spLocks noChangeAspect="1" noEditPoints="1"/>
              </p:cNvSpPr>
              <p:nvPr/>
            </p:nvSpPr>
            <p:spPr bwMode="auto">
              <a:xfrm>
                <a:off x="2075" y="2806"/>
                <a:ext cx="3" cy="4"/>
              </a:xfrm>
              <a:custGeom>
                <a:avLst/>
                <a:gdLst>
                  <a:gd name="T0" fmla="*/ 0 w 3"/>
                  <a:gd name="T1" fmla="*/ 3 h 4"/>
                  <a:gd name="T2" fmla="*/ 0 w 3"/>
                  <a:gd name="T3" fmla="*/ 4 h 4"/>
                  <a:gd name="T4" fmla="*/ 1 w 3"/>
                  <a:gd name="T5" fmla="*/ 4 h 4"/>
                  <a:gd name="T6" fmla="*/ 1 w 3"/>
                  <a:gd name="T7" fmla="*/ 3 h 4"/>
                  <a:gd name="T8" fmla="*/ 1 w 3"/>
                  <a:gd name="T9" fmla="*/ 2 h 4"/>
                  <a:gd name="T10" fmla="*/ 2 w 3"/>
                  <a:gd name="T11" fmla="*/ 4 h 4"/>
                  <a:gd name="T12" fmla="*/ 3 w 3"/>
                  <a:gd name="T13" fmla="*/ 4 h 4"/>
                  <a:gd name="T14" fmla="*/ 3 w 3"/>
                  <a:gd name="T15" fmla="*/ 3 h 4"/>
                  <a:gd name="T16" fmla="*/ 2 w 3"/>
                  <a:gd name="T17" fmla="*/ 2 h 4"/>
                  <a:gd name="T18" fmla="*/ 3 w 3"/>
                  <a:gd name="T19" fmla="*/ 2 h 4"/>
                  <a:gd name="T20" fmla="*/ 3 w 3"/>
                  <a:gd name="T21" fmla="*/ 1 h 4"/>
                  <a:gd name="T22" fmla="*/ 3 w 3"/>
                  <a:gd name="T23" fmla="*/ 0 h 4"/>
                  <a:gd name="T24" fmla="*/ 1 w 3"/>
                  <a:gd name="T25" fmla="*/ 0 h 4"/>
                  <a:gd name="T26" fmla="*/ 0 w 3"/>
                  <a:gd name="T27" fmla="*/ 0 h 4"/>
                  <a:gd name="T28" fmla="*/ 0 w 3"/>
                  <a:gd name="T29" fmla="*/ 3 h 4"/>
                  <a:gd name="T30" fmla="*/ 1 w 3"/>
                  <a:gd name="T31" fmla="*/ 0 h 4"/>
                  <a:gd name="T32" fmla="*/ 2 w 3"/>
                  <a:gd name="T33" fmla="*/ 1 h 4"/>
                  <a:gd name="T34" fmla="*/ 2 w 3"/>
                  <a:gd name="T35" fmla="*/ 2 h 4"/>
                  <a:gd name="T36" fmla="*/ 1 w 3"/>
                  <a:gd name="T37" fmla="*/ 2 h 4"/>
                  <a:gd name="T38" fmla="*/ 1 w 3"/>
                  <a:gd name="T39" fmla="*/ 0 h 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 h="4">
                    <a:moveTo>
                      <a:pt x="0" y="3"/>
                    </a:moveTo>
                    <a:lnTo>
                      <a:pt x="0" y="4"/>
                    </a:lnTo>
                    <a:lnTo>
                      <a:pt x="1" y="4"/>
                    </a:lnTo>
                    <a:lnTo>
                      <a:pt x="1" y="3"/>
                    </a:lnTo>
                    <a:lnTo>
                      <a:pt x="1" y="2"/>
                    </a:lnTo>
                    <a:lnTo>
                      <a:pt x="2" y="4"/>
                    </a:lnTo>
                    <a:lnTo>
                      <a:pt x="3" y="4"/>
                    </a:lnTo>
                    <a:lnTo>
                      <a:pt x="3" y="3"/>
                    </a:lnTo>
                    <a:lnTo>
                      <a:pt x="2" y="2"/>
                    </a:lnTo>
                    <a:lnTo>
                      <a:pt x="3" y="2"/>
                    </a:lnTo>
                    <a:lnTo>
                      <a:pt x="3" y="1"/>
                    </a:lnTo>
                    <a:lnTo>
                      <a:pt x="3" y="0"/>
                    </a:lnTo>
                    <a:lnTo>
                      <a:pt x="1" y="0"/>
                    </a:lnTo>
                    <a:lnTo>
                      <a:pt x="0" y="0"/>
                    </a:lnTo>
                    <a:lnTo>
                      <a:pt x="0" y="3"/>
                    </a:lnTo>
                    <a:close/>
                    <a:moveTo>
                      <a:pt x="1" y="0"/>
                    </a:moveTo>
                    <a:lnTo>
                      <a:pt x="2" y="1"/>
                    </a:lnTo>
                    <a:lnTo>
                      <a:pt x="2" y="2"/>
                    </a:lnTo>
                    <a:lnTo>
                      <a:pt x="1" y="2"/>
                    </a:lnTo>
                    <a:lnTo>
                      <a:pt x="1" y="0"/>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213" name="Freeform 309"/>
              <p:cNvSpPr>
                <a:spLocks noChangeAspect="1"/>
              </p:cNvSpPr>
              <p:nvPr/>
            </p:nvSpPr>
            <p:spPr bwMode="auto">
              <a:xfrm>
                <a:off x="2075" y="2806"/>
                <a:ext cx="3" cy="4"/>
              </a:xfrm>
              <a:custGeom>
                <a:avLst/>
                <a:gdLst>
                  <a:gd name="T0" fmla="*/ 0 w 3"/>
                  <a:gd name="T1" fmla="*/ 3 h 4"/>
                  <a:gd name="T2" fmla="*/ 0 w 3"/>
                  <a:gd name="T3" fmla="*/ 4 h 4"/>
                  <a:gd name="T4" fmla="*/ 1 w 3"/>
                  <a:gd name="T5" fmla="*/ 4 h 4"/>
                  <a:gd name="T6" fmla="*/ 1 w 3"/>
                  <a:gd name="T7" fmla="*/ 3 h 4"/>
                  <a:gd name="T8" fmla="*/ 1 w 3"/>
                  <a:gd name="T9" fmla="*/ 2 h 4"/>
                  <a:gd name="T10" fmla="*/ 2 w 3"/>
                  <a:gd name="T11" fmla="*/ 4 h 4"/>
                  <a:gd name="T12" fmla="*/ 3 w 3"/>
                  <a:gd name="T13" fmla="*/ 4 h 4"/>
                  <a:gd name="T14" fmla="*/ 3 w 3"/>
                  <a:gd name="T15" fmla="*/ 3 h 4"/>
                  <a:gd name="T16" fmla="*/ 2 w 3"/>
                  <a:gd name="T17" fmla="*/ 2 h 4"/>
                  <a:gd name="T18" fmla="*/ 3 w 3"/>
                  <a:gd name="T19" fmla="*/ 2 h 4"/>
                  <a:gd name="T20" fmla="*/ 3 w 3"/>
                  <a:gd name="T21" fmla="*/ 1 h 4"/>
                  <a:gd name="T22" fmla="*/ 3 w 3"/>
                  <a:gd name="T23" fmla="*/ 0 h 4"/>
                  <a:gd name="T24" fmla="*/ 1 w 3"/>
                  <a:gd name="T25" fmla="*/ 0 h 4"/>
                  <a:gd name="T26" fmla="*/ 0 w 3"/>
                  <a:gd name="T27" fmla="*/ 0 h 4"/>
                  <a:gd name="T28" fmla="*/ 0 w 3"/>
                  <a:gd name="T29" fmla="*/ 3 h 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 h="4">
                    <a:moveTo>
                      <a:pt x="0" y="3"/>
                    </a:moveTo>
                    <a:lnTo>
                      <a:pt x="0" y="4"/>
                    </a:lnTo>
                    <a:lnTo>
                      <a:pt x="1" y="4"/>
                    </a:lnTo>
                    <a:lnTo>
                      <a:pt x="1" y="3"/>
                    </a:lnTo>
                    <a:lnTo>
                      <a:pt x="1" y="2"/>
                    </a:lnTo>
                    <a:lnTo>
                      <a:pt x="2" y="4"/>
                    </a:lnTo>
                    <a:lnTo>
                      <a:pt x="3" y="4"/>
                    </a:lnTo>
                    <a:lnTo>
                      <a:pt x="3" y="3"/>
                    </a:lnTo>
                    <a:lnTo>
                      <a:pt x="2" y="2"/>
                    </a:lnTo>
                    <a:lnTo>
                      <a:pt x="3" y="2"/>
                    </a:lnTo>
                    <a:lnTo>
                      <a:pt x="3" y="1"/>
                    </a:lnTo>
                    <a:lnTo>
                      <a:pt x="3" y="0"/>
                    </a:lnTo>
                    <a:lnTo>
                      <a:pt x="1" y="0"/>
                    </a:lnTo>
                    <a:lnTo>
                      <a:pt x="0" y="0"/>
                    </a:lnTo>
                    <a:lnTo>
                      <a:pt x="0" y="3"/>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214" name="Freeform 310"/>
              <p:cNvSpPr>
                <a:spLocks noChangeAspect="1"/>
              </p:cNvSpPr>
              <p:nvPr/>
            </p:nvSpPr>
            <p:spPr bwMode="auto">
              <a:xfrm>
                <a:off x="2076" y="2806"/>
                <a:ext cx="1" cy="2"/>
              </a:xfrm>
              <a:custGeom>
                <a:avLst/>
                <a:gdLst>
                  <a:gd name="T0" fmla="*/ 0 w 1"/>
                  <a:gd name="T1" fmla="*/ 0 h 2"/>
                  <a:gd name="T2" fmla="*/ 1 w 1"/>
                  <a:gd name="T3" fmla="*/ 1 h 2"/>
                  <a:gd name="T4" fmla="*/ 1 w 1"/>
                  <a:gd name="T5" fmla="*/ 2 h 2"/>
                  <a:gd name="T6" fmla="*/ 0 w 1"/>
                  <a:gd name="T7" fmla="*/ 2 h 2"/>
                  <a:gd name="T8" fmla="*/ 0 w 1"/>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2">
                    <a:moveTo>
                      <a:pt x="0" y="0"/>
                    </a:moveTo>
                    <a:lnTo>
                      <a:pt x="1" y="1"/>
                    </a:lnTo>
                    <a:lnTo>
                      <a:pt x="1" y="2"/>
                    </a:lnTo>
                    <a:lnTo>
                      <a:pt x="0" y="2"/>
                    </a:lnTo>
                    <a:lnTo>
                      <a:pt x="0" y="0"/>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215" name="Freeform 311"/>
              <p:cNvSpPr>
                <a:spLocks noChangeAspect="1"/>
              </p:cNvSpPr>
              <p:nvPr/>
            </p:nvSpPr>
            <p:spPr bwMode="auto">
              <a:xfrm>
                <a:off x="2068" y="2800"/>
                <a:ext cx="3" cy="4"/>
              </a:xfrm>
              <a:custGeom>
                <a:avLst/>
                <a:gdLst>
                  <a:gd name="T0" fmla="*/ 1 w 3"/>
                  <a:gd name="T1" fmla="*/ 4 h 4"/>
                  <a:gd name="T2" fmla="*/ 1 w 3"/>
                  <a:gd name="T3" fmla="*/ 3 h 4"/>
                  <a:gd name="T4" fmla="*/ 1 w 3"/>
                  <a:gd name="T5" fmla="*/ 1 h 4"/>
                  <a:gd name="T6" fmla="*/ 3 w 3"/>
                  <a:gd name="T7" fmla="*/ 4 h 4"/>
                  <a:gd name="T8" fmla="*/ 3 w 3"/>
                  <a:gd name="T9" fmla="*/ 1 h 4"/>
                  <a:gd name="T10" fmla="*/ 3 w 3"/>
                  <a:gd name="T11" fmla="*/ 0 h 4"/>
                  <a:gd name="T12" fmla="*/ 3 w 3"/>
                  <a:gd name="T13" fmla="*/ 1 h 4"/>
                  <a:gd name="T14" fmla="*/ 3 w 3"/>
                  <a:gd name="T15" fmla="*/ 3 h 4"/>
                  <a:gd name="T16" fmla="*/ 1 w 3"/>
                  <a:gd name="T17" fmla="*/ 1 h 4"/>
                  <a:gd name="T18" fmla="*/ 1 w 3"/>
                  <a:gd name="T19" fmla="*/ 0 h 4"/>
                  <a:gd name="T20" fmla="*/ 0 w 3"/>
                  <a:gd name="T21" fmla="*/ 0 h 4"/>
                  <a:gd name="T22" fmla="*/ 0 w 3"/>
                  <a:gd name="T23" fmla="*/ 1 h 4"/>
                  <a:gd name="T24" fmla="*/ 0 w 3"/>
                  <a:gd name="T25" fmla="*/ 3 h 4"/>
                  <a:gd name="T26" fmla="*/ 0 w 3"/>
                  <a:gd name="T27" fmla="*/ 4 h 4"/>
                  <a:gd name="T28" fmla="*/ 1 w 3"/>
                  <a:gd name="T29" fmla="*/ 4 h 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 h="4">
                    <a:moveTo>
                      <a:pt x="1" y="4"/>
                    </a:moveTo>
                    <a:lnTo>
                      <a:pt x="1" y="3"/>
                    </a:lnTo>
                    <a:lnTo>
                      <a:pt x="1" y="1"/>
                    </a:lnTo>
                    <a:lnTo>
                      <a:pt x="3" y="4"/>
                    </a:lnTo>
                    <a:lnTo>
                      <a:pt x="3" y="1"/>
                    </a:lnTo>
                    <a:lnTo>
                      <a:pt x="3" y="0"/>
                    </a:lnTo>
                    <a:lnTo>
                      <a:pt x="3" y="1"/>
                    </a:lnTo>
                    <a:lnTo>
                      <a:pt x="3" y="3"/>
                    </a:lnTo>
                    <a:lnTo>
                      <a:pt x="1" y="1"/>
                    </a:lnTo>
                    <a:lnTo>
                      <a:pt x="1" y="0"/>
                    </a:lnTo>
                    <a:lnTo>
                      <a:pt x="0" y="0"/>
                    </a:lnTo>
                    <a:lnTo>
                      <a:pt x="0" y="1"/>
                    </a:lnTo>
                    <a:lnTo>
                      <a:pt x="0" y="3"/>
                    </a:lnTo>
                    <a:lnTo>
                      <a:pt x="0" y="4"/>
                    </a:lnTo>
                    <a:lnTo>
                      <a:pt x="1" y="4"/>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216" name="Freeform 312"/>
              <p:cNvSpPr>
                <a:spLocks noChangeAspect="1"/>
              </p:cNvSpPr>
              <p:nvPr/>
            </p:nvSpPr>
            <p:spPr bwMode="auto">
              <a:xfrm>
                <a:off x="2068" y="2800"/>
                <a:ext cx="3" cy="4"/>
              </a:xfrm>
              <a:custGeom>
                <a:avLst/>
                <a:gdLst>
                  <a:gd name="T0" fmla="*/ 1 w 3"/>
                  <a:gd name="T1" fmla="*/ 4 h 4"/>
                  <a:gd name="T2" fmla="*/ 1 w 3"/>
                  <a:gd name="T3" fmla="*/ 3 h 4"/>
                  <a:gd name="T4" fmla="*/ 1 w 3"/>
                  <a:gd name="T5" fmla="*/ 1 h 4"/>
                  <a:gd name="T6" fmla="*/ 3 w 3"/>
                  <a:gd name="T7" fmla="*/ 4 h 4"/>
                  <a:gd name="T8" fmla="*/ 3 w 3"/>
                  <a:gd name="T9" fmla="*/ 1 h 4"/>
                  <a:gd name="T10" fmla="*/ 3 w 3"/>
                  <a:gd name="T11" fmla="*/ 0 h 4"/>
                  <a:gd name="T12" fmla="*/ 3 w 3"/>
                  <a:gd name="T13" fmla="*/ 1 h 4"/>
                  <a:gd name="T14" fmla="*/ 3 w 3"/>
                  <a:gd name="T15" fmla="*/ 3 h 4"/>
                  <a:gd name="T16" fmla="*/ 1 w 3"/>
                  <a:gd name="T17" fmla="*/ 1 h 4"/>
                  <a:gd name="T18" fmla="*/ 1 w 3"/>
                  <a:gd name="T19" fmla="*/ 0 h 4"/>
                  <a:gd name="T20" fmla="*/ 0 w 3"/>
                  <a:gd name="T21" fmla="*/ 0 h 4"/>
                  <a:gd name="T22" fmla="*/ 0 w 3"/>
                  <a:gd name="T23" fmla="*/ 1 h 4"/>
                  <a:gd name="T24" fmla="*/ 0 w 3"/>
                  <a:gd name="T25" fmla="*/ 3 h 4"/>
                  <a:gd name="T26" fmla="*/ 0 w 3"/>
                  <a:gd name="T27" fmla="*/ 4 h 4"/>
                  <a:gd name="T28" fmla="*/ 1 w 3"/>
                  <a:gd name="T29" fmla="*/ 4 h 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 h="4">
                    <a:moveTo>
                      <a:pt x="1" y="4"/>
                    </a:moveTo>
                    <a:lnTo>
                      <a:pt x="1" y="3"/>
                    </a:lnTo>
                    <a:lnTo>
                      <a:pt x="1" y="1"/>
                    </a:lnTo>
                    <a:lnTo>
                      <a:pt x="3" y="4"/>
                    </a:lnTo>
                    <a:lnTo>
                      <a:pt x="3" y="1"/>
                    </a:lnTo>
                    <a:lnTo>
                      <a:pt x="3" y="0"/>
                    </a:lnTo>
                    <a:lnTo>
                      <a:pt x="3" y="1"/>
                    </a:lnTo>
                    <a:lnTo>
                      <a:pt x="3" y="3"/>
                    </a:lnTo>
                    <a:lnTo>
                      <a:pt x="1" y="1"/>
                    </a:lnTo>
                    <a:lnTo>
                      <a:pt x="1" y="0"/>
                    </a:lnTo>
                    <a:lnTo>
                      <a:pt x="0" y="0"/>
                    </a:lnTo>
                    <a:lnTo>
                      <a:pt x="0" y="1"/>
                    </a:lnTo>
                    <a:lnTo>
                      <a:pt x="0" y="3"/>
                    </a:lnTo>
                    <a:lnTo>
                      <a:pt x="0" y="4"/>
                    </a:lnTo>
                    <a:lnTo>
                      <a:pt x="1" y="4"/>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217" name="Freeform 313"/>
              <p:cNvSpPr>
                <a:spLocks noChangeAspect="1"/>
              </p:cNvSpPr>
              <p:nvPr/>
            </p:nvSpPr>
            <p:spPr bwMode="auto">
              <a:xfrm>
                <a:off x="2072" y="2800"/>
                <a:ext cx="1" cy="4"/>
              </a:xfrm>
              <a:custGeom>
                <a:avLst/>
                <a:gdLst>
                  <a:gd name="T0" fmla="*/ 1 w 1"/>
                  <a:gd name="T1" fmla="*/ 4 h 4"/>
                  <a:gd name="T2" fmla="*/ 1 w 1"/>
                  <a:gd name="T3" fmla="*/ 3 h 4"/>
                  <a:gd name="T4" fmla="*/ 1 w 1"/>
                  <a:gd name="T5" fmla="*/ 0 h 4"/>
                  <a:gd name="T6" fmla="*/ 0 w 1"/>
                  <a:gd name="T7" fmla="*/ 0 h 4"/>
                  <a:gd name="T8" fmla="*/ 1 w 1"/>
                  <a:gd name="T9" fmla="*/ 0 h 4"/>
                  <a:gd name="T10" fmla="*/ 1 w 1"/>
                  <a:gd name="T11" fmla="*/ 3 h 4"/>
                  <a:gd name="T12" fmla="*/ 0 w 1"/>
                  <a:gd name="T13" fmla="*/ 4 h 4"/>
                  <a:gd name="T14" fmla="*/ 1 w 1"/>
                  <a:gd name="T15" fmla="*/ 4 h 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 h="4">
                    <a:moveTo>
                      <a:pt x="1" y="4"/>
                    </a:moveTo>
                    <a:lnTo>
                      <a:pt x="1" y="3"/>
                    </a:lnTo>
                    <a:lnTo>
                      <a:pt x="1" y="0"/>
                    </a:lnTo>
                    <a:lnTo>
                      <a:pt x="0" y="0"/>
                    </a:lnTo>
                    <a:lnTo>
                      <a:pt x="1" y="0"/>
                    </a:lnTo>
                    <a:lnTo>
                      <a:pt x="1" y="3"/>
                    </a:lnTo>
                    <a:lnTo>
                      <a:pt x="0" y="4"/>
                    </a:lnTo>
                    <a:lnTo>
                      <a:pt x="1" y="4"/>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218" name="Freeform 314"/>
              <p:cNvSpPr>
                <a:spLocks noChangeAspect="1"/>
              </p:cNvSpPr>
              <p:nvPr/>
            </p:nvSpPr>
            <p:spPr bwMode="auto">
              <a:xfrm>
                <a:off x="2072" y="2800"/>
                <a:ext cx="1" cy="4"/>
              </a:xfrm>
              <a:custGeom>
                <a:avLst/>
                <a:gdLst>
                  <a:gd name="T0" fmla="*/ 1 w 1"/>
                  <a:gd name="T1" fmla="*/ 4 h 4"/>
                  <a:gd name="T2" fmla="*/ 1 w 1"/>
                  <a:gd name="T3" fmla="*/ 3 h 4"/>
                  <a:gd name="T4" fmla="*/ 1 w 1"/>
                  <a:gd name="T5" fmla="*/ 0 h 4"/>
                  <a:gd name="T6" fmla="*/ 0 w 1"/>
                  <a:gd name="T7" fmla="*/ 0 h 4"/>
                  <a:gd name="T8" fmla="*/ 1 w 1"/>
                  <a:gd name="T9" fmla="*/ 0 h 4"/>
                  <a:gd name="T10" fmla="*/ 1 w 1"/>
                  <a:gd name="T11" fmla="*/ 3 h 4"/>
                  <a:gd name="T12" fmla="*/ 0 w 1"/>
                  <a:gd name="T13" fmla="*/ 4 h 4"/>
                  <a:gd name="T14" fmla="*/ 1 w 1"/>
                  <a:gd name="T15" fmla="*/ 4 h 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 h="4">
                    <a:moveTo>
                      <a:pt x="1" y="4"/>
                    </a:moveTo>
                    <a:lnTo>
                      <a:pt x="1" y="3"/>
                    </a:lnTo>
                    <a:lnTo>
                      <a:pt x="1" y="0"/>
                    </a:lnTo>
                    <a:lnTo>
                      <a:pt x="0" y="0"/>
                    </a:lnTo>
                    <a:lnTo>
                      <a:pt x="1" y="0"/>
                    </a:lnTo>
                    <a:lnTo>
                      <a:pt x="1" y="3"/>
                    </a:lnTo>
                    <a:lnTo>
                      <a:pt x="0" y="4"/>
                    </a:lnTo>
                    <a:lnTo>
                      <a:pt x="1" y="4"/>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219" name="Freeform 315"/>
              <p:cNvSpPr>
                <a:spLocks noChangeAspect="1"/>
              </p:cNvSpPr>
              <p:nvPr/>
            </p:nvSpPr>
            <p:spPr bwMode="auto">
              <a:xfrm>
                <a:off x="2074" y="2800"/>
                <a:ext cx="3" cy="4"/>
              </a:xfrm>
              <a:custGeom>
                <a:avLst/>
                <a:gdLst>
                  <a:gd name="T0" fmla="*/ 0 w 3"/>
                  <a:gd name="T1" fmla="*/ 3 h 4"/>
                  <a:gd name="T2" fmla="*/ 1 w 3"/>
                  <a:gd name="T3" fmla="*/ 4 h 4"/>
                  <a:gd name="T4" fmla="*/ 2 w 3"/>
                  <a:gd name="T5" fmla="*/ 3 h 4"/>
                  <a:gd name="T6" fmla="*/ 3 w 3"/>
                  <a:gd name="T7" fmla="*/ 3 h 4"/>
                  <a:gd name="T8" fmla="*/ 2 w 3"/>
                  <a:gd name="T9" fmla="*/ 2 h 4"/>
                  <a:gd name="T10" fmla="*/ 1 w 3"/>
                  <a:gd name="T11" fmla="*/ 1 h 4"/>
                  <a:gd name="T12" fmla="*/ 2 w 3"/>
                  <a:gd name="T13" fmla="*/ 0 h 4"/>
                  <a:gd name="T14" fmla="*/ 2 w 3"/>
                  <a:gd name="T15" fmla="*/ 1 h 4"/>
                  <a:gd name="T16" fmla="*/ 2 w 3"/>
                  <a:gd name="T17" fmla="*/ 0 h 4"/>
                  <a:gd name="T18" fmla="*/ 1 w 3"/>
                  <a:gd name="T19" fmla="*/ 0 h 4"/>
                  <a:gd name="T20" fmla="*/ 0 w 3"/>
                  <a:gd name="T21" fmla="*/ 1 h 4"/>
                  <a:gd name="T22" fmla="*/ 1 w 3"/>
                  <a:gd name="T23" fmla="*/ 2 h 4"/>
                  <a:gd name="T24" fmla="*/ 2 w 3"/>
                  <a:gd name="T25" fmla="*/ 3 h 4"/>
                  <a:gd name="T26" fmla="*/ 1 w 3"/>
                  <a:gd name="T27" fmla="*/ 3 h 4"/>
                  <a:gd name="T28" fmla="*/ 0 w 3"/>
                  <a:gd name="T29" fmla="*/ 3 h 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 h="4">
                    <a:moveTo>
                      <a:pt x="0" y="3"/>
                    </a:moveTo>
                    <a:lnTo>
                      <a:pt x="1" y="4"/>
                    </a:lnTo>
                    <a:lnTo>
                      <a:pt x="2" y="3"/>
                    </a:lnTo>
                    <a:lnTo>
                      <a:pt x="3" y="3"/>
                    </a:lnTo>
                    <a:lnTo>
                      <a:pt x="2" y="2"/>
                    </a:lnTo>
                    <a:lnTo>
                      <a:pt x="1" y="1"/>
                    </a:lnTo>
                    <a:lnTo>
                      <a:pt x="2" y="0"/>
                    </a:lnTo>
                    <a:lnTo>
                      <a:pt x="2" y="1"/>
                    </a:lnTo>
                    <a:lnTo>
                      <a:pt x="2" y="0"/>
                    </a:lnTo>
                    <a:lnTo>
                      <a:pt x="1" y="0"/>
                    </a:lnTo>
                    <a:lnTo>
                      <a:pt x="0" y="1"/>
                    </a:lnTo>
                    <a:lnTo>
                      <a:pt x="1" y="2"/>
                    </a:lnTo>
                    <a:lnTo>
                      <a:pt x="2" y="3"/>
                    </a:lnTo>
                    <a:lnTo>
                      <a:pt x="1" y="3"/>
                    </a:lnTo>
                    <a:lnTo>
                      <a:pt x="0" y="3"/>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220" name="Freeform 316"/>
              <p:cNvSpPr>
                <a:spLocks noChangeAspect="1"/>
              </p:cNvSpPr>
              <p:nvPr/>
            </p:nvSpPr>
            <p:spPr bwMode="auto">
              <a:xfrm>
                <a:off x="2074" y="2800"/>
                <a:ext cx="3" cy="4"/>
              </a:xfrm>
              <a:custGeom>
                <a:avLst/>
                <a:gdLst>
                  <a:gd name="T0" fmla="*/ 0 w 3"/>
                  <a:gd name="T1" fmla="*/ 3 h 4"/>
                  <a:gd name="T2" fmla="*/ 1 w 3"/>
                  <a:gd name="T3" fmla="*/ 4 h 4"/>
                  <a:gd name="T4" fmla="*/ 2 w 3"/>
                  <a:gd name="T5" fmla="*/ 3 h 4"/>
                  <a:gd name="T6" fmla="*/ 3 w 3"/>
                  <a:gd name="T7" fmla="*/ 3 h 4"/>
                  <a:gd name="T8" fmla="*/ 2 w 3"/>
                  <a:gd name="T9" fmla="*/ 2 h 4"/>
                  <a:gd name="T10" fmla="*/ 1 w 3"/>
                  <a:gd name="T11" fmla="*/ 1 h 4"/>
                  <a:gd name="T12" fmla="*/ 2 w 3"/>
                  <a:gd name="T13" fmla="*/ 0 h 4"/>
                  <a:gd name="T14" fmla="*/ 2 w 3"/>
                  <a:gd name="T15" fmla="*/ 1 h 4"/>
                  <a:gd name="T16" fmla="*/ 2 w 3"/>
                  <a:gd name="T17" fmla="*/ 0 h 4"/>
                  <a:gd name="T18" fmla="*/ 1 w 3"/>
                  <a:gd name="T19" fmla="*/ 0 h 4"/>
                  <a:gd name="T20" fmla="*/ 0 w 3"/>
                  <a:gd name="T21" fmla="*/ 1 h 4"/>
                  <a:gd name="T22" fmla="*/ 1 w 3"/>
                  <a:gd name="T23" fmla="*/ 2 h 4"/>
                  <a:gd name="T24" fmla="*/ 2 w 3"/>
                  <a:gd name="T25" fmla="*/ 3 h 4"/>
                  <a:gd name="T26" fmla="*/ 1 w 3"/>
                  <a:gd name="T27" fmla="*/ 3 h 4"/>
                  <a:gd name="T28" fmla="*/ 0 w 3"/>
                  <a:gd name="T29" fmla="*/ 3 h 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 h="4">
                    <a:moveTo>
                      <a:pt x="0" y="3"/>
                    </a:moveTo>
                    <a:lnTo>
                      <a:pt x="1" y="4"/>
                    </a:lnTo>
                    <a:lnTo>
                      <a:pt x="2" y="3"/>
                    </a:lnTo>
                    <a:lnTo>
                      <a:pt x="3" y="3"/>
                    </a:lnTo>
                    <a:lnTo>
                      <a:pt x="2" y="2"/>
                    </a:lnTo>
                    <a:lnTo>
                      <a:pt x="1" y="1"/>
                    </a:lnTo>
                    <a:lnTo>
                      <a:pt x="2" y="0"/>
                    </a:lnTo>
                    <a:lnTo>
                      <a:pt x="2" y="1"/>
                    </a:lnTo>
                    <a:lnTo>
                      <a:pt x="2" y="0"/>
                    </a:lnTo>
                    <a:lnTo>
                      <a:pt x="1" y="0"/>
                    </a:lnTo>
                    <a:lnTo>
                      <a:pt x="0" y="1"/>
                    </a:lnTo>
                    <a:lnTo>
                      <a:pt x="1" y="2"/>
                    </a:lnTo>
                    <a:lnTo>
                      <a:pt x="2" y="3"/>
                    </a:lnTo>
                    <a:lnTo>
                      <a:pt x="1" y="3"/>
                    </a:lnTo>
                    <a:lnTo>
                      <a:pt x="0" y="3"/>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221" name="Freeform 317"/>
              <p:cNvSpPr>
                <a:spLocks noChangeAspect="1"/>
              </p:cNvSpPr>
              <p:nvPr/>
            </p:nvSpPr>
            <p:spPr bwMode="auto">
              <a:xfrm>
                <a:off x="2077" y="2800"/>
                <a:ext cx="1" cy="4"/>
              </a:xfrm>
              <a:custGeom>
                <a:avLst/>
                <a:gdLst>
                  <a:gd name="T0" fmla="*/ 1 w 1"/>
                  <a:gd name="T1" fmla="*/ 4 h 4"/>
                  <a:gd name="T2" fmla="*/ 1 w 1"/>
                  <a:gd name="T3" fmla="*/ 1 h 4"/>
                  <a:gd name="T4" fmla="*/ 1 w 1"/>
                  <a:gd name="T5" fmla="*/ 0 h 4"/>
                  <a:gd name="T6" fmla="*/ 0 w 1"/>
                  <a:gd name="T7" fmla="*/ 0 h 4"/>
                  <a:gd name="T8" fmla="*/ 1 w 1"/>
                  <a:gd name="T9" fmla="*/ 1 h 4"/>
                  <a:gd name="T10" fmla="*/ 1 w 1"/>
                  <a:gd name="T11" fmla="*/ 3 h 4"/>
                  <a:gd name="T12" fmla="*/ 0 w 1"/>
                  <a:gd name="T13" fmla="*/ 4 h 4"/>
                  <a:gd name="T14" fmla="*/ 1 w 1"/>
                  <a:gd name="T15" fmla="*/ 4 h 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 h="4">
                    <a:moveTo>
                      <a:pt x="1" y="4"/>
                    </a:moveTo>
                    <a:lnTo>
                      <a:pt x="1" y="1"/>
                    </a:lnTo>
                    <a:lnTo>
                      <a:pt x="1" y="0"/>
                    </a:lnTo>
                    <a:lnTo>
                      <a:pt x="0" y="0"/>
                    </a:lnTo>
                    <a:lnTo>
                      <a:pt x="1" y="1"/>
                    </a:lnTo>
                    <a:lnTo>
                      <a:pt x="1" y="3"/>
                    </a:lnTo>
                    <a:lnTo>
                      <a:pt x="0" y="4"/>
                    </a:lnTo>
                    <a:lnTo>
                      <a:pt x="1" y="4"/>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222" name="Freeform 318"/>
              <p:cNvSpPr>
                <a:spLocks noChangeAspect="1"/>
              </p:cNvSpPr>
              <p:nvPr/>
            </p:nvSpPr>
            <p:spPr bwMode="auto">
              <a:xfrm>
                <a:off x="2077" y="2800"/>
                <a:ext cx="1" cy="4"/>
              </a:xfrm>
              <a:custGeom>
                <a:avLst/>
                <a:gdLst>
                  <a:gd name="T0" fmla="*/ 1 w 1"/>
                  <a:gd name="T1" fmla="*/ 4 h 4"/>
                  <a:gd name="T2" fmla="*/ 1 w 1"/>
                  <a:gd name="T3" fmla="*/ 1 h 4"/>
                  <a:gd name="T4" fmla="*/ 1 w 1"/>
                  <a:gd name="T5" fmla="*/ 0 h 4"/>
                  <a:gd name="T6" fmla="*/ 0 w 1"/>
                  <a:gd name="T7" fmla="*/ 0 h 4"/>
                  <a:gd name="T8" fmla="*/ 1 w 1"/>
                  <a:gd name="T9" fmla="*/ 1 h 4"/>
                  <a:gd name="T10" fmla="*/ 1 w 1"/>
                  <a:gd name="T11" fmla="*/ 3 h 4"/>
                  <a:gd name="T12" fmla="*/ 0 w 1"/>
                  <a:gd name="T13" fmla="*/ 4 h 4"/>
                  <a:gd name="T14" fmla="*/ 1 w 1"/>
                  <a:gd name="T15" fmla="*/ 4 h 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 h="4">
                    <a:moveTo>
                      <a:pt x="1" y="4"/>
                    </a:moveTo>
                    <a:lnTo>
                      <a:pt x="1" y="1"/>
                    </a:lnTo>
                    <a:lnTo>
                      <a:pt x="1" y="0"/>
                    </a:lnTo>
                    <a:lnTo>
                      <a:pt x="0" y="0"/>
                    </a:lnTo>
                    <a:lnTo>
                      <a:pt x="1" y="1"/>
                    </a:lnTo>
                    <a:lnTo>
                      <a:pt x="1" y="3"/>
                    </a:lnTo>
                    <a:lnTo>
                      <a:pt x="0" y="4"/>
                    </a:lnTo>
                    <a:lnTo>
                      <a:pt x="1" y="4"/>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223" name="Freeform 319"/>
              <p:cNvSpPr>
                <a:spLocks noChangeAspect="1"/>
              </p:cNvSpPr>
              <p:nvPr/>
            </p:nvSpPr>
            <p:spPr bwMode="auto">
              <a:xfrm>
                <a:off x="2068" y="2794"/>
                <a:ext cx="3" cy="4"/>
              </a:xfrm>
              <a:custGeom>
                <a:avLst/>
                <a:gdLst>
                  <a:gd name="T0" fmla="*/ 1 w 3"/>
                  <a:gd name="T1" fmla="*/ 4 h 4"/>
                  <a:gd name="T2" fmla="*/ 1 w 3"/>
                  <a:gd name="T3" fmla="*/ 3 h 4"/>
                  <a:gd name="T4" fmla="*/ 1 w 3"/>
                  <a:gd name="T5" fmla="*/ 1 h 4"/>
                  <a:gd name="T6" fmla="*/ 2 w 3"/>
                  <a:gd name="T7" fmla="*/ 4 h 4"/>
                  <a:gd name="T8" fmla="*/ 3 w 3"/>
                  <a:gd name="T9" fmla="*/ 4 h 4"/>
                  <a:gd name="T10" fmla="*/ 3 w 3"/>
                  <a:gd name="T11" fmla="*/ 1 h 4"/>
                  <a:gd name="T12" fmla="*/ 3 w 3"/>
                  <a:gd name="T13" fmla="*/ 0 h 4"/>
                  <a:gd name="T14" fmla="*/ 2 w 3"/>
                  <a:gd name="T15" fmla="*/ 0 h 4"/>
                  <a:gd name="T16" fmla="*/ 2 w 3"/>
                  <a:gd name="T17" fmla="*/ 1 h 4"/>
                  <a:gd name="T18" fmla="*/ 2 w 3"/>
                  <a:gd name="T19" fmla="*/ 3 h 4"/>
                  <a:gd name="T20" fmla="*/ 1 w 3"/>
                  <a:gd name="T21" fmla="*/ 1 h 4"/>
                  <a:gd name="T22" fmla="*/ 1 w 3"/>
                  <a:gd name="T23" fmla="*/ 0 h 4"/>
                  <a:gd name="T24" fmla="*/ 0 w 3"/>
                  <a:gd name="T25" fmla="*/ 0 h 4"/>
                  <a:gd name="T26" fmla="*/ 0 w 3"/>
                  <a:gd name="T27" fmla="*/ 1 h 4"/>
                  <a:gd name="T28" fmla="*/ 0 w 3"/>
                  <a:gd name="T29" fmla="*/ 3 h 4"/>
                  <a:gd name="T30" fmla="*/ 0 w 3"/>
                  <a:gd name="T31" fmla="*/ 4 h 4"/>
                  <a:gd name="T32" fmla="*/ 1 w 3"/>
                  <a:gd name="T33" fmla="*/ 4 h 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 h="4">
                    <a:moveTo>
                      <a:pt x="1" y="4"/>
                    </a:moveTo>
                    <a:lnTo>
                      <a:pt x="1" y="3"/>
                    </a:lnTo>
                    <a:lnTo>
                      <a:pt x="1" y="1"/>
                    </a:lnTo>
                    <a:lnTo>
                      <a:pt x="2" y="4"/>
                    </a:lnTo>
                    <a:lnTo>
                      <a:pt x="3" y="4"/>
                    </a:lnTo>
                    <a:lnTo>
                      <a:pt x="3" y="1"/>
                    </a:lnTo>
                    <a:lnTo>
                      <a:pt x="3" y="0"/>
                    </a:lnTo>
                    <a:lnTo>
                      <a:pt x="2" y="0"/>
                    </a:lnTo>
                    <a:lnTo>
                      <a:pt x="2" y="1"/>
                    </a:lnTo>
                    <a:lnTo>
                      <a:pt x="2" y="3"/>
                    </a:lnTo>
                    <a:lnTo>
                      <a:pt x="1" y="1"/>
                    </a:lnTo>
                    <a:lnTo>
                      <a:pt x="1" y="0"/>
                    </a:lnTo>
                    <a:lnTo>
                      <a:pt x="0" y="0"/>
                    </a:lnTo>
                    <a:lnTo>
                      <a:pt x="0" y="1"/>
                    </a:lnTo>
                    <a:lnTo>
                      <a:pt x="0" y="3"/>
                    </a:lnTo>
                    <a:lnTo>
                      <a:pt x="0" y="4"/>
                    </a:lnTo>
                    <a:lnTo>
                      <a:pt x="1" y="4"/>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224" name="Freeform 320"/>
              <p:cNvSpPr>
                <a:spLocks noChangeAspect="1"/>
              </p:cNvSpPr>
              <p:nvPr/>
            </p:nvSpPr>
            <p:spPr bwMode="auto">
              <a:xfrm>
                <a:off x="2068" y="2794"/>
                <a:ext cx="3" cy="4"/>
              </a:xfrm>
              <a:custGeom>
                <a:avLst/>
                <a:gdLst>
                  <a:gd name="T0" fmla="*/ 1 w 3"/>
                  <a:gd name="T1" fmla="*/ 4 h 4"/>
                  <a:gd name="T2" fmla="*/ 1 w 3"/>
                  <a:gd name="T3" fmla="*/ 3 h 4"/>
                  <a:gd name="T4" fmla="*/ 1 w 3"/>
                  <a:gd name="T5" fmla="*/ 1 h 4"/>
                  <a:gd name="T6" fmla="*/ 2 w 3"/>
                  <a:gd name="T7" fmla="*/ 4 h 4"/>
                  <a:gd name="T8" fmla="*/ 3 w 3"/>
                  <a:gd name="T9" fmla="*/ 4 h 4"/>
                  <a:gd name="T10" fmla="*/ 3 w 3"/>
                  <a:gd name="T11" fmla="*/ 1 h 4"/>
                  <a:gd name="T12" fmla="*/ 3 w 3"/>
                  <a:gd name="T13" fmla="*/ 0 h 4"/>
                  <a:gd name="T14" fmla="*/ 2 w 3"/>
                  <a:gd name="T15" fmla="*/ 0 h 4"/>
                  <a:gd name="T16" fmla="*/ 2 w 3"/>
                  <a:gd name="T17" fmla="*/ 1 h 4"/>
                  <a:gd name="T18" fmla="*/ 2 w 3"/>
                  <a:gd name="T19" fmla="*/ 3 h 4"/>
                  <a:gd name="T20" fmla="*/ 1 w 3"/>
                  <a:gd name="T21" fmla="*/ 1 h 4"/>
                  <a:gd name="T22" fmla="*/ 1 w 3"/>
                  <a:gd name="T23" fmla="*/ 0 h 4"/>
                  <a:gd name="T24" fmla="*/ 0 w 3"/>
                  <a:gd name="T25" fmla="*/ 0 h 4"/>
                  <a:gd name="T26" fmla="*/ 0 w 3"/>
                  <a:gd name="T27" fmla="*/ 1 h 4"/>
                  <a:gd name="T28" fmla="*/ 0 w 3"/>
                  <a:gd name="T29" fmla="*/ 3 h 4"/>
                  <a:gd name="T30" fmla="*/ 0 w 3"/>
                  <a:gd name="T31" fmla="*/ 4 h 4"/>
                  <a:gd name="T32" fmla="*/ 1 w 3"/>
                  <a:gd name="T33" fmla="*/ 4 h 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 h="4">
                    <a:moveTo>
                      <a:pt x="1" y="4"/>
                    </a:moveTo>
                    <a:lnTo>
                      <a:pt x="1" y="3"/>
                    </a:lnTo>
                    <a:lnTo>
                      <a:pt x="1" y="1"/>
                    </a:lnTo>
                    <a:lnTo>
                      <a:pt x="2" y="4"/>
                    </a:lnTo>
                    <a:lnTo>
                      <a:pt x="3" y="4"/>
                    </a:lnTo>
                    <a:lnTo>
                      <a:pt x="3" y="1"/>
                    </a:lnTo>
                    <a:lnTo>
                      <a:pt x="3" y="0"/>
                    </a:lnTo>
                    <a:lnTo>
                      <a:pt x="2" y="0"/>
                    </a:lnTo>
                    <a:lnTo>
                      <a:pt x="2" y="1"/>
                    </a:lnTo>
                    <a:lnTo>
                      <a:pt x="2" y="3"/>
                    </a:lnTo>
                    <a:lnTo>
                      <a:pt x="1" y="1"/>
                    </a:lnTo>
                    <a:lnTo>
                      <a:pt x="1" y="0"/>
                    </a:lnTo>
                    <a:lnTo>
                      <a:pt x="0" y="0"/>
                    </a:lnTo>
                    <a:lnTo>
                      <a:pt x="0" y="1"/>
                    </a:lnTo>
                    <a:lnTo>
                      <a:pt x="0" y="3"/>
                    </a:lnTo>
                    <a:lnTo>
                      <a:pt x="0" y="4"/>
                    </a:lnTo>
                    <a:lnTo>
                      <a:pt x="1" y="4"/>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225" name="Freeform 321"/>
              <p:cNvSpPr>
                <a:spLocks noChangeAspect="1" noEditPoints="1"/>
              </p:cNvSpPr>
              <p:nvPr/>
            </p:nvSpPr>
            <p:spPr bwMode="auto">
              <a:xfrm>
                <a:off x="2071" y="2794"/>
                <a:ext cx="4" cy="4"/>
              </a:xfrm>
              <a:custGeom>
                <a:avLst/>
                <a:gdLst>
                  <a:gd name="T0" fmla="*/ 2 w 4"/>
                  <a:gd name="T1" fmla="*/ 4 h 4"/>
                  <a:gd name="T2" fmla="*/ 3 w 4"/>
                  <a:gd name="T3" fmla="*/ 3 h 4"/>
                  <a:gd name="T4" fmla="*/ 4 w 4"/>
                  <a:gd name="T5" fmla="*/ 2 h 4"/>
                  <a:gd name="T6" fmla="*/ 3 w 4"/>
                  <a:gd name="T7" fmla="*/ 0 h 4"/>
                  <a:gd name="T8" fmla="*/ 2 w 4"/>
                  <a:gd name="T9" fmla="*/ 0 h 4"/>
                  <a:gd name="T10" fmla="*/ 1 w 4"/>
                  <a:gd name="T11" fmla="*/ 0 h 4"/>
                  <a:gd name="T12" fmla="*/ 0 w 4"/>
                  <a:gd name="T13" fmla="*/ 2 h 4"/>
                  <a:gd name="T14" fmla="*/ 1 w 4"/>
                  <a:gd name="T15" fmla="*/ 3 h 4"/>
                  <a:gd name="T16" fmla="*/ 2 w 4"/>
                  <a:gd name="T17" fmla="*/ 4 h 4"/>
                  <a:gd name="T18" fmla="*/ 1 w 4"/>
                  <a:gd name="T19" fmla="*/ 2 h 4"/>
                  <a:gd name="T20" fmla="*/ 1 w 4"/>
                  <a:gd name="T21" fmla="*/ 0 h 4"/>
                  <a:gd name="T22" fmla="*/ 2 w 4"/>
                  <a:gd name="T23" fmla="*/ 0 h 4"/>
                  <a:gd name="T24" fmla="*/ 3 w 4"/>
                  <a:gd name="T25" fmla="*/ 1 h 4"/>
                  <a:gd name="T26" fmla="*/ 3 w 4"/>
                  <a:gd name="T27" fmla="*/ 2 h 4"/>
                  <a:gd name="T28" fmla="*/ 3 w 4"/>
                  <a:gd name="T29" fmla="*/ 3 h 4"/>
                  <a:gd name="T30" fmla="*/ 2 w 4"/>
                  <a:gd name="T31" fmla="*/ 3 h 4"/>
                  <a:gd name="T32" fmla="*/ 1 w 4"/>
                  <a:gd name="T33" fmla="*/ 3 h 4"/>
                  <a:gd name="T34" fmla="*/ 1 w 4"/>
                  <a:gd name="T35" fmla="*/ 2 h 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 h="4">
                    <a:moveTo>
                      <a:pt x="2" y="4"/>
                    </a:moveTo>
                    <a:lnTo>
                      <a:pt x="3" y="3"/>
                    </a:lnTo>
                    <a:lnTo>
                      <a:pt x="4" y="2"/>
                    </a:lnTo>
                    <a:lnTo>
                      <a:pt x="3" y="0"/>
                    </a:lnTo>
                    <a:lnTo>
                      <a:pt x="2" y="0"/>
                    </a:lnTo>
                    <a:lnTo>
                      <a:pt x="1" y="0"/>
                    </a:lnTo>
                    <a:lnTo>
                      <a:pt x="0" y="2"/>
                    </a:lnTo>
                    <a:lnTo>
                      <a:pt x="1" y="3"/>
                    </a:lnTo>
                    <a:lnTo>
                      <a:pt x="2" y="4"/>
                    </a:lnTo>
                    <a:close/>
                    <a:moveTo>
                      <a:pt x="1" y="2"/>
                    </a:moveTo>
                    <a:lnTo>
                      <a:pt x="1" y="0"/>
                    </a:lnTo>
                    <a:lnTo>
                      <a:pt x="2" y="0"/>
                    </a:lnTo>
                    <a:lnTo>
                      <a:pt x="3" y="1"/>
                    </a:lnTo>
                    <a:lnTo>
                      <a:pt x="3" y="2"/>
                    </a:lnTo>
                    <a:lnTo>
                      <a:pt x="3" y="3"/>
                    </a:lnTo>
                    <a:lnTo>
                      <a:pt x="2" y="3"/>
                    </a:lnTo>
                    <a:lnTo>
                      <a:pt x="1" y="3"/>
                    </a:lnTo>
                    <a:lnTo>
                      <a:pt x="1" y="2"/>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226" name="Freeform 322"/>
              <p:cNvSpPr>
                <a:spLocks noChangeAspect="1"/>
              </p:cNvSpPr>
              <p:nvPr/>
            </p:nvSpPr>
            <p:spPr bwMode="auto">
              <a:xfrm>
                <a:off x="2071" y="2794"/>
                <a:ext cx="4" cy="4"/>
              </a:xfrm>
              <a:custGeom>
                <a:avLst/>
                <a:gdLst>
                  <a:gd name="T0" fmla="*/ 2 w 4"/>
                  <a:gd name="T1" fmla="*/ 4 h 4"/>
                  <a:gd name="T2" fmla="*/ 3 w 4"/>
                  <a:gd name="T3" fmla="*/ 3 h 4"/>
                  <a:gd name="T4" fmla="*/ 4 w 4"/>
                  <a:gd name="T5" fmla="*/ 2 h 4"/>
                  <a:gd name="T6" fmla="*/ 3 w 4"/>
                  <a:gd name="T7" fmla="*/ 0 h 4"/>
                  <a:gd name="T8" fmla="*/ 2 w 4"/>
                  <a:gd name="T9" fmla="*/ 0 h 4"/>
                  <a:gd name="T10" fmla="*/ 1 w 4"/>
                  <a:gd name="T11" fmla="*/ 0 h 4"/>
                  <a:gd name="T12" fmla="*/ 0 w 4"/>
                  <a:gd name="T13" fmla="*/ 2 h 4"/>
                  <a:gd name="T14" fmla="*/ 1 w 4"/>
                  <a:gd name="T15" fmla="*/ 3 h 4"/>
                  <a:gd name="T16" fmla="*/ 2 w 4"/>
                  <a:gd name="T17" fmla="*/ 4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 h="4">
                    <a:moveTo>
                      <a:pt x="2" y="4"/>
                    </a:moveTo>
                    <a:lnTo>
                      <a:pt x="3" y="3"/>
                    </a:lnTo>
                    <a:lnTo>
                      <a:pt x="4" y="2"/>
                    </a:lnTo>
                    <a:lnTo>
                      <a:pt x="3" y="0"/>
                    </a:lnTo>
                    <a:lnTo>
                      <a:pt x="2" y="0"/>
                    </a:lnTo>
                    <a:lnTo>
                      <a:pt x="1" y="0"/>
                    </a:lnTo>
                    <a:lnTo>
                      <a:pt x="0" y="2"/>
                    </a:lnTo>
                    <a:lnTo>
                      <a:pt x="1" y="3"/>
                    </a:lnTo>
                    <a:lnTo>
                      <a:pt x="2" y="4"/>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227" name="Freeform 323"/>
              <p:cNvSpPr>
                <a:spLocks noChangeAspect="1"/>
              </p:cNvSpPr>
              <p:nvPr/>
            </p:nvSpPr>
            <p:spPr bwMode="auto">
              <a:xfrm>
                <a:off x="2072" y="2794"/>
                <a:ext cx="2" cy="3"/>
              </a:xfrm>
              <a:custGeom>
                <a:avLst/>
                <a:gdLst>
                  <a:gd name="T0" fmla="*/ 0 w 2"/>
                  <a:gd name="T1" fmla="*/ 2 h 3"/>
                  <a:gd name="T2" fmla="*/ 0 w 2"/>
                  <a:gd name="T3" fmla="*/ 0 h 3"/>
                  <a:gd name="T4" fmla="*/ 1 w 2"/>
                  <a:gd name="T5" fmla="*/ 0 h 3"/>
                  <a:gd name="T6" fmla="*/ 2 w 2"/>
                  <a:gd name="T7" fmla="*/ 1 h 3"/>
                  <a:gd name="T8" fmla="*/ 2 w 2"/>
                  <a:gd name="T9" fmla="*/ 2 h 3"/>
                  <a:gd name="T10" fmla="*/ 2 w 2"/>
                  <a:gd name="T11" fmla="*/ 3 h 3"/>
                  <a:gd name="T12" fmla="*/ 1 w 2"/>
                  <a:gd name="T13" fmla="*/ 3 h 3"/>
                  <a:gd name="T14" fmla="*/ 0 w 2"/>
                  <a:gd name="T15" fmla="*/ 3 h 3"/>
                  <a:gd name="T16" fmla="*/ 0 w 2"/>
                  <a:gd name="T17" fmla="*/ 2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 h="3">
                    <a:moveTo>
                      <a:pt x="0" y="2"/>
                    </a:moveTo>
                    <a:lnTo>
                      <a:pt x="0" y="0"/>
                    </a:lnTo>
                    <a:lnTo>
                      <a:pt x="1" y="0"/>
                    </a:lnTo>
                    <a:lnTo>
                      <a:pt x="2" y="1"/>
                    </a:lnTo>
                    <a:lnTo>
                      <a:pt x="2" y="2"/>
                    </a:lnTo>
                    <a:lnTo>
                      <a:pt x="2" y="3"/>
                    </a:lnTo>
                    <a:lnTo>
                      <a:pt x="1" y="3"/>
                    </a:lnTo>
                    <a:lnTo>
                      <a:pt x="0" y="3"/>
                    </a:lnTo>
                    <a:lnTo>
                      <a:pt x="0" y="2"/>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228" name="Freeform 324"/>
              <p:cNvSpPr>
                <a:spLocks noChangeAspect="1"/>
              </p:cNvSpPr>
              <p:nvPr/>
            </p:nvSpPr>
            <p:spPr bwMode="auto">
              <a:xfrm>
                <a:off x="2075" y="2794"/>
                <a:ext cx="4" cy="4"/>
              </a:xfrm>
              <a:custGeom>
                <a:avLst/>
                <a:gdLst>
                  <a:gd name="T0" fmla="*/ 1 w 4"/>
                  <a:gd name="T1" fmla="*/ 4 h 4"/>
                  <a:gd name="T2" fmla="*/ 1 w 4"/>
                  <a:gd name="T3" fmla="*/ 3 h 4"/>
                  <a:gd name="T4" fmla="*/ 1 w 4"/>
                  <a:gd name="T5" fmla="*/ 1 h 4"/>
                  <a:gd name="T6" fmla="*/ 3 w 4"/>
                  <a:gd name="T7" fmla="*/ 4 h 4"/>
                  <a:gd name="T8" fmla="*/ 3 w 4"/>
                  <a:gd name="T9" fmla="*/ 1 h 4"/>
                  <a:gd name="T10" fmla="*/ 4 w 4"/>
                  <a:gd name="T11" fmla="*/ 0 h 4"/>
                  <a:gd name="T12" fmla="*/ 3 w 4"/>
                  <a:gd name="T13" fmla="*/ 0 h 4"/>
                  <a:gd name="T14" fmla="*/ 3 w 4"/>
                  <a:gd name="T15" fmla="*/ 1 h 4"/>
                  <a:gd name="T16" fmla="*/ 3 w 4"/>
                  <a:gd name="T17" fmla="*/ 3 h 4"/>
                  <a:gd name="T18" fmla="*/ 2 w 4"/>
                  <a:gd name="T19" fmla="*/ 0 h 4"/>
                  <a:gd name="T20" fmla="*/ 1 w 4"/>
                  <a:gd name="T21" fmla="*/ 0 h 4"/>
                  <a:gd name="T22" fmla="*/ 0 w 4"/>
                  <a:gd name="T23" fmla="*/ 0 h 4"/>
                  <a:gd name="T24" fmla="*/ 1 w 4"/>
                  <a:gd name="T25" fmla="*/ 0 h 4"/>
                  <a:gd name="T26" fmla="*/ 1 w 4"/>
                  <a:gd name="T27" fmla="*/ 3 h 4"/>
                  <a:gd name="T28" fmla="*/ 1 w 4"/>
                  <a:gd name="T29" fmla="*/ 4 h 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 h="4">
                    <a:moveTo>
                      <a:pt x="1" y="4"/>
                    </a:moveTo>
                    <a:lnTo>
                      <a:pt x="1" y="3"/>
                    </a:lnTo>
                    <a:lnTo>
                      <a:pt x="1" y="1"/>
                    </a:lnTo>
                    <a:lnTo>
                      <a:pt x="3" y="4"/>
                    </a:lnTo>
                    <a:lnTo>
                      <a:pt x="3" y="1"/>
                    </a:lnTo>
                    <a:lnTo>
                      <a:pt x="4" y="0"/>
                    </a:lnTo>
                    <a:lnTo>
                      <a:pt x="3" y="0"/>
                    </a:lnTo>
                    <a:lnTo>
                      <a:pt x="3" y="1"/>
                    </a:lnTo>
                    <a:lnTo>
                      <a:pt x="3" y="3"/>
                    </a:lnTo>
                    <a:lnTo>
                      <a:pt x="2" y="0"/>
                    </a:lnTo>
                    <a:lnTo>
                      <a:pt x="1" y="0"/>
                    </a:lnTo>
                    <a:lnTo>
                      <a:pt x="0" y="0"/>
                    </a:lnTo>
                    <a:lnTo>
                      <a:pt x="1" y="0"/>
                    </a:lnTo>
                    <a:lnTo>
                      <a:pt x="1" y="3"/>
                    </a:lnTo>
                    <a:lnTo>
                      <a:pt x="1" y="4"/>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229" name="Freeform 325"/>
              <p:cNvSpPr>
                <a:spLocks noChangeAspect="1"/>
              </p:cNvSpPr>
              <p:nvPr/>
            </p:nvSpPr>
            <p:spPr bwMode="auto">
              <a:xfrm>
                <a:off x="2075" y="2794"/>
                <a:ext cx="4" cy="4"/>
              </a:xfrm>
              <a:custGeom>
                <a:avLst/>
                <a:gdLst>
                  <a:gd name="T0" fmla="*/ 1 w 4"/>
                  <a:gd name="T1" fmla="*/ 4 h 4"/>
                  <a:gd name="T2" fmla="*/ 1 w 4"/>
                  <a:gd name="T3" fmla="*/ 3 h 4"/>
                  <a:gd name="T4" fmla="*/ 1 w 4"/>
                  <a:gd name="T5" fmla="*/ 1 h 4"/>
                  <a:gd name="T6" fmla="*/ 3 w 4"/>
                  <a:gd name="T7" fmla="*/ 4 h 4"/>
                  <a:gd name="T8" fmla="*/ 3 w 4"/>
                  <a:gd name="T9" fmla="*/ 1 h 4"/>
                  <a:gd name="T10" fmla="*/ 4 w 4"/>
                  <a:gd name="T11" fmla="*/ 0 h 4"/>
                  <a:gd name="T12" fmla="*/ 3 w 4"/>
                  <a:gd name="T13" fmla="*/ 0 h 4"/>
                  <a:gd name="T14" fmla="*/ 3 w 4"/>
                  <a:gd name="T15" fmla="*/ 1 h 4"/>
                  <a:gd name="T16" fmla="*/ 3 w 4"/>
                  <a:gd name="T17" fmla="*/ 3 h 4"/>
                  <a:gd name="T18" fmla="*/ 2 w 4"/>
                  <a:gd name="T19" fmla="*/ 0 h 4"/>
                  <a:gd name="T20" fmla="*/ 1 w 4"/>
                  <a:gd name="T21" fmla="*/ 0 h 4"/>
                  <a:gd name="T22" fmla="*/ 0 w 4"/>
                  <a:gd name="T23" fmla="*/ 0 h 4"/>
                  <a:gd name="T24" fmla="*/ 1 w 4"/>
                  <a:gd name="T25" fmla="*/ 0 h 4"/>
                  <a:gd name="T26" fmla="*/ 1 w 4"/>
                  <a:gd name="T27" fmla="*/ 3 h 4"/>
                  <a:gd name="T28" fmla="*/ 1 w 4"/>
                  <a:gd name="T29" fmla="*/ 4 h 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 h="4">
                    <a:moveTo>
                      <a:pt x="1" y="4"/>
                    </a:moveTo>
                    <a:lnTo>
                      <a:pt x="1" y="3"/>
                    </a:lnTo>
                    <a:lnTo>
                      <a:pt x="1" y="1"/>
                    </a:lnTo>
                    <a:lnTo>
                      <a:pt x="3" y="4"/>
                    </a:lnTo>
                    <a:lnTo>
                      <a:pt x="3" y="1"/>
                    </a:lnTo>
                    <a:lnTo>
                      <a:pt x="4" y="0"/>
                    </a:lnTo>
                    <a:lnTo>
                      <a:pt x="3" y="0"/>
                    </a:lnTo>
                    <a:lnTo>
                      <a:pt x="3" y="1"/>
                    </a:lnTo>
                    <a:lnTo>
                      <a:pt x="3" y="3"/>
                    </a:lnTo>
                    <a:lnTo>
                      <a:pt x="2" y="0"/>
                    </a:lnTo>
                    <a:lnTo>
                      <a:pt x="1" y="0"/>
                    </a:lnTo>
                    <a:lnTo>
                      <a:pt x="0" y="0"/>
                    </a:lnTo>
                    <a:lnTo>
                      <a:pt x="1" y="0"/>
                    </a:lnTo>
                    <a:lnTo>
                      <a:pt x="1" y="3"/>
                    </a:lnTo>
                    <a:lnTo>
                      <a:pt x="1" y="4"/>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230" name="Freeform 326"/>
              <p:cNvSpPr>
                <a:spLocks noChangeAspect="1"/>
              </p:cNvSpPr>
              <p:nvPr/>
            </p:nvSpPr>
            <p:spPr bwMode="auto">
              <a:xfrm>
                <a:off x="2081" y="2806"/>
                <a:ext cx="1" cy="4"/>
              </a:xfrm>
              <a:custGeom>
                <a:avLst/>
                <a:gdLst>
                  <a:gd name="T0" fmla="*/ 1 w 1"/>
                  <a:gd name="T1" fmla="*/ 4 h 4"/>
                  <a:gd name="T2" fmla="*/ 1 w 1"/>
                  <a:gd name="T3" fmla="*/ 3 h 4"/>
                  <a:gd name="T4" fmla="*/ 1 w 1"/>
                  <a:gd name="T5" fmla="*/ 1 h 4"/>
                  <a:gd name="T6" fmla="*/ 1 w 1"/>
                  <a:gd name="T7" fmla="*/ 0 h 4"/>
                  <a:gd name="T8" fmla="*/ 0 w 1"/>
                  <a:gd name="T9" fmla="*/ 1 h 4"/>
                  <a:gd name="T10" fmla="*/ 1 w 1"/>
                  <a:gd name="T11" fmla="*/ 1 h 4"/>
                  <a:gd name="T12" fmla="*/ 1 w 1"/>
                  <a:gd name="T13" fmla="*/ 4 h 4"/>
                  <a:gd name="T14" fmla="*/ 0 w 1"/>
                  <a:gd name="T15" fmla="*/ 4 h 4"/>
                  <a:gd name="T16" fmla="*/ 1 w 1"/>
                  <a:gd name="T17" fmla="*/ 4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 h="4">
                    <a:moveTo>
                      <a:pt x="1" y="4"/>
                    </a:moveTo>
                    <a:lnTo>
                      <a:pt x="1" y="3"/>
                    </a:lnTo>
                    <a:lnTo>
                      <a:pt x="1" y="1"/>
                    </a:lnTo>
                    <a:lnTo>
                      <a:pt x="1" y="0"/>
                    </a:lnTo>
                    <a:lnTo>
                      <a:pt x="0" y="1"/>
                    </a:lnTo>
                    <a:lnTo>
                      <a:pt x="1" y="1"/>
                    </a:lnTo>
                    <a:lnTo>
                      <a:pt x="1" y="4"/>
                    </a:lnTo>
                    <a:lnTo>
                      <a:pt x="0" y="4"/>
                    </a:lnTo>
                    <a:lnTo>
                      <a:pt x="1" y="4"/>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231" name="Freeform 327"/>
              <p:cNvSpPr>
                <a:spLocks noChangeAspect="1"/>
              </p:cNvSpPr>
              <p:nvPr/>
            </p:nvSpPr>
            <p:spPr bwMode="auto">
              <a:xfrm>
                <a:off x="2081" y="2806"/>
                <a:ext cx="1" cy="4"/>
              </a:xfrm>
              <a:custGeom>
                <a:avLst/>
                <a:gdLst>
                  <a:gd name="T0" fmla="*/ 1 w 1"/>
                  <a:gd name="T1" fmla="*/ 4 h 4"/>
                  <a:gd name="T2" fmla="*/ 1 w 1"/>
                  <a:gd name="T3" fmla="*/ 3 h 4"/>
                  <a:gd name="T4" fmla="*/ 1 w 1"/>
                  <a:gd name="T5" fmla="*/ 1 h 4"/>
                  <a:gd name="T6" fmla="*/ 1 w 1"/>
                  <a:gd name="T7" fmla="*/ 0 h 4"/>
                  <a:gd name="T8" fmla="*/ 0 w 1"/>
                  <a:gd name="T9" fmla="*/ 1 h 4"/>
                  <a:gd name="T10" fmla="*/ 1 w 1"/>
                  <a:gd name="T11" fmla="*/ 1 h 4"/>
                  <a:gd name="T12" fmla="*/ 1 w 1"/>
                  <a:gd name="T13" fmla="*/ 4 h 4"/>
                  <a:gd name="T14" fmla="*/ 0 w 1"/>
                  <a:gd name="T15" fmla="*/ 4 h 4"/>
                  <a:gd name="T16" fmla="*/ 1 w 1"/>
                  <a:gd name="T17" fmla="*/ 4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 h="4">
                    <a:moveTo>
                      <a:pt x="1" y="4"/>
                    </a:moveTo>
                    <a:lnTo>
                      <a:pt x="1" y="3"/>
                    </a:lnTo>
                    <a:lnTo>
                      <a:pt x="1" y="1"/>
                    </a:lnTo>
                    <a:lnTo>
                      <a:pt x="1" y="0"/>
                    </a:lnTo>
                    <a:lnTo>
                      <a:pt x="0" y="1"/>
                    </a:lnTo>
                    <a:lnTo>
                      <a:pt x="1" y="1"/>
                    </a:lnTo>
                    <a:lnTo>
                      <a:pt x="1" y="4"/>
                    </a:lnTo>
                    <a:lnTo>
                      <a:pt x="0" y="4"/>
                    </a:lnTo>
                    <a:lnTo>
                      <a:pt x="1" y="4"/>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232" name="Freeform 328"/>
              <p:cNvSpPr>
                <a:spLocks noChangeAspect="1"/>
              </p:cNvSpPr>
              <p:nvPr/>
            </p:nvSpPr>
            <p:spPr bwMode="auto">
              <a:xfrm>
                <a:off x="2083" y="2806"/>
                <a:ext cx="3" cy="4"/>
              </a:xfrm>
              <a:custGeom>
                <a:avLst/>
                <a:gdLst>
                  <a:gd name="T0" fmla="*/ 2 w 3"/>
                  <a:gd name="T1" fmla="*/ 4 h 4"/>
                  <a:gd name="T2" fmla="*/ 1 w 3"/>
                  <a:gd name="T3" fmla="*/ 3 h 4"/>
                  <a:gd name="T4" fmla="*/ 1 w 3"/>
                  <a:gd name="T5" fmla="*/ 0 h 4"/>
                  <a:gd name="T6" fmla="*/ 2 w 3"/>
                  <a:gd name="T7" fmla="*/ 0 h 4"/>
                  <a:gd name="T8" fmla="*/ 3 w 3"/>
                  <a:gd name="T9" fmla="*/ 0 h 4"/>
                  <a:gd name="T10" fmla="*/ 0 w 3"/>
                  <a:gd name="T11" fmla="*/ 0 h 4"/>
                  <a:gd name="T12" fmla="*/ 0 w 3"/>
                  <a:gd name="T13" fmla="*/ 1 h 4"/>
                  <a:gd name="T14" fmla="*/ 1 w 3"/>
                  <a:gd name="T15" fmla="*/ 0 h 4"/>
                  <a:gd name="T16" fmla="*/ 1 w 3"/>
                  <a:gd name="T17" fmla="*/ 3 h 4"/>
                  <a:gd name="T18" fmla="*/ 1 w 3"/>
                  <a:gd name="T19" fmla="*/ 4 h 4"/>
                  <a:gd name="T20" fmla="*/ 2 w 3"/>
                  <a:gd name="T21" fmla="*/ 4 h 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 h="4">
                    <a:moveTo>
                      <a:pt x="2" y="4"/>
                    </a:moveTo>
                    <a:lnTo>
                      <a:pt x="1" y="3"/>
                    </a:lnTo>
                    <a:lnTo>
                      <a:pt x="1" y="0"/>
                    </a:lnTo>
                    <a:lnTo>
                      <a:pt x="2" y="0"/>
                    </a:lnTo>
                    <a:lnTo>
                      <a:pt x="3" y="0"/>
                    </a:lnTo>
                    <a:lnTo>
                      <a:pt x="0" y="0"/>
                    </a:lnTo>
                    <a:lnTo>
                      <a:pt x="0" y="1"/>
                    </a:lnTo>
                    <a:lnTo>
                      <a:pt x="1" y="0"/>
                    </a:lnTo>
                    <a:lnTo>
                      <a:pt x="1" y="3"/>
                    </a:lnTo>
                    <a:lnTo>
                      <a:pt x="1" y="4"/>
                    </a:lnTo>
                    <a:lnTo>
                      <a:pt x="2" y="4"/>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233" name="Freeform 329"/>
              <p:cNvSpPr>
                <a:spLocks noChangeAspect="1"/>
              </p:cNvSpPr>
              <p:nvPr/>
            </p:nvSpPr>
            <p:spPr bwMode="auto">
              <a:xfrm>
                <a:off x="2083" y="2806"/>
                <a:ext cx="3" cy="4"/>
              </a:xfrm>
              <a:custGeom>
                <a:avLst/>
                <a:gdLst>
                  <a:gd name="T0" fmla="*/ 2 w 3"/>
                  <a:gd name="T1" fmla="*/ 4 h 4"/>
                  <a:gd name="T2" fmla="*/ 1 w 3"/>
                  <a:gd name="T3" fmla="*/ 3 h 4"/>
                  <a:gd name="T4" fmla="*/ 1 w 3"/>
                  <a:gd name="T5" fmla="*/ 0 h 4"/>
                  <a:gd name="T6" fmla="*/ 2 w 3"/>
                  <a:gd name="T7" fmla="*/ 0 h 4"/>
                  <a:gd name="T8" fmla="*/ 3 w 3"/>
                  <a:gd name="T9" fmla="*/ 0 h 4"/>
                  <a:gd name="T10" fmla="*/ 0 w 3"/>
                  <a:gd name="T11" fmla="*/ 0 h 4"/>
                  <a:gd name="T12" fmla="*/ 0 w 3"/>
                  <a:gd name="T13" fmla="*/ 1 h 4"/>
                  <a:gd name="T14" fmla="*/ 1 w 3"/>
                  <a:gd name="T15" fmla="*/ 0 h 4"/>
                  <a:gd name="T16" fmla="*/ 1 w 3"/>
                  <a:gd name="T17" fmla="*/ 3 h 4"/>
                  <a:gd name="T18" fmla="*/ 1 w 3"/>
                  <a:gd name="T19" fmla="*/ 4 h 4"/>
                  <a:gd name="T20" fmla="*/ 2 w 3"/>
                  <a:gd name="T21" fmla="*/ 4 h 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 h="4">
                    <a:moveTo>
                      <a:pt x="2" y="4"/>
                    </a:moveTo>
                    <a:lnTo>
                      <a:pt x="1" y="3"/>
                    </a:lnTo>
                    <a:lnTo>
                      <a:pt x="1" y="0"/>
                    </a:lnTo>
                    <a:lnTo>
                      <a:pt x="2" y="0"/>
                    </a:lnTo>
                    <a:lnTo>
                      <a:pt x="3" y="0"/>
                    </a:lnTo>
                    <a:lnTo>
                      <a:pt x="0" y="0"/>
                    </a:lnTo>
                    <a:lnTo>
                      <a:pt x="0" y="1"/>
                    </a:lnTo>
                    <a:lnTo>
                      <a:pt x="1" y="0"/>
                    </a:lnTo>
                    <a:lnTo>
                      <a:pt x="1" y="3"/>
                    </a:lnTo>
                    <a:lnTo>
                      <a:pt x="1" y="4"/>
                    </a:lnTo>
                    <a:lnTo>
                      <a:pt x="2" y="4"/>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234" name="Freeform 330"/>
              <p:cNvSpPr>
                <a:spLocks noChangeAspect="1"/>
              </p:cNvSpPr>
              <p:nvPr/>
            </p:nvSpPr>
            <p:spPr bwMode="auto">
              <a:xfrm>
                <a:off x="2086" y="2806"/>
                <a:ext cx="3" cy="4"/>
              </a:xfrm>
              <a:custGeom>
                <a:avLst/>
                <a:gdLst>
                  <a:gd name="T0" fmla="*/ 2 w 3"/>
                  <a:gd name="T1" fmla="*/ 4 h 4"/>
                  <a:gd name="T2" fmla="*/ 3 w 3"/>
                  <a:gd name="T3" fmla="*/ 4 h 4"/>
                  <a:gd name="T4" fmla="*/ 3 w 3"/>
                  <a:gd name="T5" fmla="*/ 3 h 4"/>
                  <a:gd name="T6" fmla="*/ 3 w 3"/>
                  <a:gd name="T7" fmla="*/ 0 h 4"/>
                  <a:gd name="T8" fmla="*/ 2 w 3"/>
                  <a:gd name="T9" fmla="*/ 0 h 4"/>
                  <a:gd name="T10" fmla="*/ 2 w 3"/>
                  <a:gd name="T11" fmla="*/ 2 h 4"/>
                  <a:gd name="T12" fmla="*/ 2 w 3"/>
                  <a:gd name="T13" fmla="*/ 3 h 4"/>
                  <a:gd name="T14" fmla="*/ 1 w 3"/>
                  <a:gd name="T15" fmla="*/ 3 h 4"/>
                  <a:gd name="T16" fmla="*/ 1 w 3"/>
                  <a:gd name="T17" fmla="*/ 2 h 4"/>
                  <a:gd name="T18" fmla="*/ 1 w 3"/>
                  <a:gd name="T19" fmla="*/ 0 h 4"/>
                  <a:gd name="T20" fmla="*/ 0 w 3"/>
                  <a:gd name="T21" fmla="*/ 0 h 4"/>
                  <a:gd name="T22" fmla="*/ 0 w 3"/>
                  <a:gd name="T23" fmla="*/ 2 h 4"/>
                  <a:gd name="T24" fmla="*/ 0 w 3"/>
                  <a:gd name="T25" fmla="*/ 3 h 4"/>
                  <a:gd name="T26" fmla="*/ 1 w 3"/>
                  <a:gd name="T27" fmla="*/ 4 h 4"/>
                  <a:gd name="T28" fmla="*/ 2 w 3"/>
                  <a:gd name="T29" fmla="*/ 3 h 4"/>
                  <a:gd name="T30" fmla="*/ 2 w 3"/>
                  <a:gd name="T31" fmla="*/ 4 h 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 h="4">
                    <a:moveTo>
                      <a:pt x="2" y="4"/>
                    </a:moveTo>
                    <a:lnTo>
                      <a:pt x="3" y="4"/>
                    </a:lnTo>
                    <a:lnTo>
                      <a:pt x="3" y="3"/>
                    </a:lnTo>
                    <a:lnTo>
                      <a:pt x="3" y="0"/>
                    </a:lnTo>
                    <a:lnTo>
                      <a:pt x="2" y="0"/>
                    </a:lnTo>
                    <a:lnTo>
                      <a:pt x="2" y="2"/>
                    </a:lnTo>
                    <a:lnTo>
                      <a:pt x="2" y="3"/>
                    </a:lnTo>
                    <a:lnTo>
                      <a:pt x="1" y="3"/>
                    </a:lnTo>
                    <a:lnTo>
                      <a:pt x="1" y="2"/>
                    </a:lnTo>
                    <a:lnTo>
                      <a:pt x="1" y="0"/>
                    </a:lnTo>
                    <a:lnTo>
                      <a:pt x="0" y="0"/>
                    </a:lnTo>
                    <a:lnTo>
                      <a:pt x="0" y="2"/>
                    </a:lnTo>
                    <a:lnTo>
                      <a:pt x="0" y="3"/>
                    </a:lnTo>
                    <a:lnTo>
                      <a:pt x="1" y="4"/>
                    </a:lnTo>
                    <a:lnTo>
                      <a:pt x="2" y="3"/>
                    </a:lnTo>
                    <a:lnTo>
                      <a:pt x="2" y="4"/>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235" name="Freeform 331"/>
              <p:cNvSpPr>
                <a:spLocks noChangeAspect="1"/>
              </p:cNvSpPr>
              <p:nvPr/>
            </p:nvSpPr>
            <p:spPr bwMode="auto">
              <a:xfrm>
                <a:off x="2086" y="2806"/>
                <a:ext cx="3" cy="4"/>
              </a:xfrm>
              <a:custGeom>
                <a:avLst/>
                <a:gdLst>
                  <a:gd name="T0" fmla="*/ 2 w 3"/>
                  <a:gd name="T1" fmla="*/ 4 h 4"/>
                  <a:gd name="T2" fmla="*/ 3 w 3"/>
                  <a:gd name="T3" fmla="*/ 4 h 4"/>
                  <a:gd name="T4" fmla="*/ 3 w 3"/>
                  <a:gd name="T5" fmla="*/ 3 h 4"/>
                  <a:gd name="T6" fmla="*/ 3 w 3"/>
                  <a:gd name="T7" fmla="*/ 0 h 4"/>
                  <a:gd name="T8" fmla="*/ 2 w 3"/>
                  <a:gd name="T9" fmla="*/ 0 h 4"/>
                  <a:gd name="T10" fmla="*/ 2 w 3"/>
                  <a:gd name="T11" fmla="*/ 2 h 4"/>
                  <a:gd name="T12" fmla="*/ 2 w 3"/>
                  <a:gd name="T13" fmla="*/ 3 h 4"/>
                  <a:gd name="T14" fmla="*/ 1 w 3"/>
                  <a:gd name="T15" fmla="*/ 3 h 4"/>
                  <a:gd name="T16" fmla="*/ 1 w 3"/>
                  <a:gd name="T17" fmla="*/ 2 h 4"/>
                  <a:gd name="T18" fmla="*/ 1 w 3"/>
                  <a:gd name="T19" fmla="*/ 0 h 4"/>
                  <a:gd name="T20" fmla="*/ 0 w 3"/>
                  <a:gd name="T21" fmla="*/ 0 h 4"/>
                  <a:gd name="T22" fmla="*/ 0 w 3"/>
                  <a:gd name="T23" fmla="*/ 2 h 4"/>
                  <a:gd name="T24" fmla="*/ 0 w 3"/>
                  <a:gd name="T25" fmla="*/ 3 h 4"/>
                  <a:gd name="T26" fmla="*/ 1 w 3"/>
                  <a:gd name="T27" fmla="*/ 4 h 4"/>
                  <a:gd name="T28" fmla="*/ 2 w 3"/>
                  <a:gd name="T29" fmla="*/ 3 h 4"/>
                  <a:gd name="T30" fmla="*/ 2 w 3"/>
                  <a:gd name="T31" fmla="*/ 4 h 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 h="4">
                    <a:moveTo>
                      <a:pt x="2" y="4"/>
                    </a:moveTo>
                    <a:lnTo>
                      <a:pt x="3" y="4"/>
                    </a:lnTo>
                    <a:lnTo>
                      <a:pt x="3" y="3"/>
                    </a:lnTo>
                    <a:lnTo>
                      <a:pt x="3" y="0"/>
                    </a:lnTo>
                    <a:lnTo>
                      <a:pt x="2" y="0"/>
                    </a:lnTo>
                    <a:lnTo>
                      <a:pt x="2" y="2"/>
                    </a:lnTo>
                    <a:lnTo>
                      <a:pt x="2" y="3"/>
                    </a:lnTo>
                    <a:lnTo>
                      <a:pt x="1" y="3"/>
                    </a:lnTo>
                    <a:lnTo>
                      <a:pt x="1" y="2"/>
                    </a:lnTo>
                    <a:lnTo>
                      <a:pt x="1" y="0"/>
                    </a:lnTo>
                    <a:lnTo>
                      <a:pt x="0" y="0"/>
                    </a:lnTo>
                    <a:lnTo>
                      <a:pt x="0" y="2"/>
                    </a:lnTo>
                    <a:lnTo>
                      <a:pt x="0" y="3"/>
                    </a:lnTo>
                    <a:lnTo>
                      <a:pt x="1" y="4"/>
                    </a:lnTo>
                    <a:lnTo>
                      <a:pt x="2" y="3"/>
                    </a:lnTo>
                    <a:lnTo>
                      <a:pt x="2" y="4"/>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236" name="Freeform 332"/>
              <p:cNvSpPr>
                <a:spLocks noChangeAspect="1" noEditPoints="1"/>
              </p:cNvSpPr>
              <p:nvPr/>
            </p:nvSpPr>
            <p:spPr bwMode="auto">
              <a:xfrm>
                <a:off x="2090" y="2806"/>
                <a:ext cx="3" cy="4"/>
              </a:xfrm>
              <a:custGeom>
                <a:avLst/>
                <a:gdLst>
                  <a:gd name="T0" fmla="*/ 0 w 3"/>
                  <a:gd name="T1" fmla="*/ 3 h 4"/>
                  <a:gd name="T2" fmla="*/ 0 w 3"/>
                  <a:gd name="T3" fmla="*/ 4 h 4"/>
                  <a:gd name="T4" fmla="*/ 1 w 3"/>
                  <a:gd name="T5" fmla="*/ 4 h 4"/>
                  <a:gd name="T6" fmla="*/ 1 w 3"/>
                  <a:gd name="T7" fmla="*/ 3 h 4"/>
                  <a:gd name="T8" fmla="*/ 1 w 3"/>
                  <a:gd name="T9" fmla="*/ 2 h 4"/>
                  <a:gd name="T10" fmla="*/ 2 w 3"/>
                  <a:gd name="T11" fmla="*/ 4 h 4"/>
                  <a:gd name="T12" fmla="*/ 3 w 3"/>
                  <a:gd name="T13" fmla="*/ 4 h 4"/>
                  <a:gd name="T14" fmla="*/ 2 w 3"/>
                  <a:gd name="T15" fmla="*/ 3 h 4"/>
                  <a:gd name="T16" fmla="*/ 1 w 3"/>
                  <a:gd name="T17" fmla="*/ 2 h 4"/>
                  <a:gd name="T18" fmla="*/ 2 w 3"/>
                  <a:gd name="T19" fmla="*/ 2 h 4"/>
                  <a:gd name="T20" fmla="*/ 2 w 3"/>
                  <a:gd name="T21" fmla="*/ 1 h 4"/>
                  <a:gd name="T22" fmla="*/ 2 w 3"/>
                  <a:gd name="T23" fmla="*/ 0 h 4"/>
                  <a:gd name="T24" fmla="*/ 1 w 3"/>
                  <a:gd name="T25" fmla="*/ 0 h 4"/>
                  <a:gd name="T26" fmla="*/ 0 w 3"/>
                  <a:gd name="T27" fmla="*/ 0 h 4"/>
                  <a:gd name="T28" fmla="*/ 0 w 3"/>
                  <a:gd name="T29" fmla="*/ 3 h 4"/>
                  <a:gd name="T30" fmla="*/ 1 w 3"/>
                  <a:gd name="T31" fmla="*/ 0 h 4"/>
                  <a:gd name="T32" fmla="*/ 1 w 3"/>
                  <a:gd name="T33" fmla="*/ 1 h 4"/>
                  <a:gd name="T34" fmla="*/ 1 w 3"/>
                  <a:gd name="T35" fmla="*/ 2 h 4"/>
                  <a:gd name="T36" fmla="*/ 1 w 3"/>
                  <a:gd name="T37" fmla="*/ 0 h 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 h="4">
                    <a:moveTo>
                      <a:pt x="0" y="3"/>
                    </a:moveTo>
                    <a:lnTo>
                      <a:pt x="0" y="4"/>
                    </a:lnTo>
                    <a:lnTo>
                      <a:pt x="1" y="4"/>
                    </a:lnTo>
                    <a:lnTo>
                      <a:pt x="1" y="3"/>
                    </a:lnTo>
                    <a:lnTo>
                      <a:pt x="1" y="2"/>
                    </a:lnTo>
                    <a:lnTo>
                      <a:pt x="2" y="4"/>
                    </a:lnTo>
                    <a:lnTo>
                      <a:pt x="3" y="4"/>
                    </a:lnTo>
                    <a:lnTo>
                      <a:pt x="2" y="3"/>
                    </a:lnTo>
                    <a:lnTo>
                      <a:pt x="1" y="2"/>
                    </a:lnTo>
                    <a:lnTo>
                      <a:pt x="2" y="2"/>
                    </a:lnTo>
                    <a:lnTo>
                      <a:pt x="2" y="1"/>
                    </a:lnTo>
                    <a:lnTo>
                      <a:pt x="2" y="0"/>
                    </a:lnTo>
                    <a:lnTo>
                      <a:pt x="1" y="0"/>
                    </a:lnTo>
                    <a:lnTo>
                      <a:pt x="0" y="0"/>
                    </a:lnTo>
                    <a:lnTo>
                      <a:pt x="0" y="3"/>
                    </a:lnTo>
                    <a:close/>
                    <a:moveTo>
                      <a:pt x="1" y="0"/>
                    </a:moveTo>
                    <a:lnTo>
                      <a:pt x="1" y="1"/>
                    </a:lnTo>
                    <a:lnTo>
                      <a:pt x="1" y="2"/>
                    </a:lnTo>
                    <a:lnTo>
                      <a:pt x="1" y="0"/>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237" name="Freeform 333"/>
              <p:cNvSpPr>
                <a:spLocks noChangeAspect="1"/>
              </p:cNvSpPr>
              <p:nvPr/>
            </p:nvSpPr>
            <p:spPr bwMode="auto">
              <a:xfrm>
                <a:off x="2090" y="2806"/>
                <a:ext cx="3" cy="4"/>
              </a:xfrm>
              <a:custGeom>
                <a:avLst/>
                <a:gdLst>
                  <a:gd name="T0" fmla="*/ 0 w 3"/>
                  <a:gd name="T1" fmla="*/ 3 h 4"/>
                  <a:gd name="T2" fmla="*/ 0 w 3"/>
                  <a:gd name="T3" fmla="*/ 4 h 4"/>
                  <a:gd name="T4" fmla="*/ 1 w 3"/>
                  <a:gd name="T5" fmla="*/ 4 h 4"/>
                  <a:gd name="T6" fmla="*/ 1 w 3"/>
                  <a:gd name="T7" fmla="*/ 3 h 4"/>
                  <a:gd name="T8" fmla="*/ 1 w 3"/>
                  <a:gd name="T9" fmla="*/ 2 h 4"/>
                  <a:gd name="T10" fmla="*/ 2 w 3"/>
                  <a:gd name="T11" fmla="*/ 4 h 4"/>
                  <a:gd name="T12" fmla="*/ 3 w 3"/>
                  <a:gd name="T13" fmla="*/ 4 h 4"/>
                  <a:gd name="T14" fmla="*/ 2 w 3"/>
                  <a:gd name="T15" fmla="*/ 3 h 4"/>
                  <a:gd name="T16" fmla="*/ 1 w 3"/>
                  <a:gd name="T17" fmla="*/ 2 h 4"/>
                  <a:gd name="T18" fmla="*/ 2 w 3"/>
                  <a:gd name="T19" fmla="*/ 2 h 4"/>
                  <a:gd name="T20" fmla="*/ 2 w 3"/>
                  <a:gd name="T21" fmla="*/ 1 h 4"/>
                  <a:gd name="T22" fmla="*/ 2 w 3"/>
                  <a:gd name="T23" fmla="*/ 0 h 4"/>
                  <a:gd name="T24" fmla="*/ 1 w 3"/>
                  <a:gd name="T25" fmla="*/ 0 h 4"/>
                  <a:gd name="T26" fmla="*/ 0 w 3"/>
                  <a:gd name="T27" fmla="*/ 0 h 4"/>
                  <a:gd name="T28" fmla="*/ 0 w 3"/>
                  <a:gd name="T29" fmla="*/ 3 h 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 h="4">
                    <a:moveTo>
                      <a:pt x="0" y="3"/>
                    </a:moveTo>
                    <a:lnTo>
                      <a:pt x="0" y="4"/>
                    </a:lnTo>
                    <a:lnTo>
                      <a:pt x="1" y="4"/>
                    </a:lnTo>
                    <a:lnTo>
                      <a:pt x="1" y="3"/>
                    </a:lnTo>
                    <a:lnTo>
                      <a:pt x="1" y="2"/>
                    </a:lnTo>
                    <a:lnTo>
                      <a:pt x="2" y="4"/>
                    </a:lnTo>
                    <a:lnTo>
                      <a:pt x="3" y="4"/>
                    </a:lnTo>
                    <a:lnTo>
                      <a:pt x="2" y="3"/>
                    </a:lnTo>
                    <a:lnTo>
                      <a:pt x="1" y="2"/>
                    </a:lnTo>
                    <a:lnTo>
                      <a:pt x="2" y="2"/>
                    </a:lnTo>
                    <a:lnTo>
                      <a:pt x="2" y="1"/>
                    </a:lnTo>
                    <a:lnTo>
                      <a:pt x="2" y="0"/>
                    </a:lnTo>
                    <a:lnTo>
                      <a:pt x="1" y="0"/>
                    </a:lnTo>
                    <a:lnTo>
                      <a:pt x="0" y="0"/>
                    </a:lnTo>
                    <a:lnTo>
                      <a:pt x="0" y="3"/>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238" name="Freeform 334"/>
              <p:cNvSpPr>
                <a:spLocks noChangeAspect="1"/>
              </p:cNvSpPr>
              <p:nvPr/>
            </p:nvSpPr>
            <p:spPr bwMode="auto">
              <a:xfrm>
                <a:off x="2091" y="2806"/>
                <a:ext cx="1" cy="2"/>
              </a:xfrm>
              <a:custGeom>
                <a:avLst/>
                <a:gdLst>
                  <a:gd name="T0" fmla="*/ 0 w 1"/>
                  <a:gd name="T1" fmla="*/ 0 h 2"/>
                  <a:gd name="T2" fmla="*/ 0 w 1"/>
                  <a:gd name="T3" fmla="*/ 1 h 2"/>
                  <a:gd name="T4" fmla="*/ 0 w 1"/>
                  <a:gd name="T5" fmla="*/ 2 h 2"/>
                  <a:gd name="T6" fmla="*/ 0 w 1"/>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2">
                    <a:moveTo>
                      <a:pt x="0" y="0"/>
                    </a:moveTo>
                    <a:lnTo>
                      <a:pt x="0" y="1"/>
                    </a:lnTo>
                    <a:lnTo>
                      <a:pt x="0" y="2"/>
                    </a:lnTo>
                    <a:lnTo>
                      <a:pt x="0" y="0"/>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239" name="Freeform 335"/>
              <p:cNvSpPr>
                <a:spLocks noChangeAspect="1"/>
              </p:cNvSpPr>
              <p:nvPr/>
            </p:nvSpPr>
            <p:spPr bwMode="auto">
              <a:xfrm>
                <a:off x="2081" y="2800"/>
                <a:ext cx="3" cy="4"/>
              </a:xfrm>
              <a:custGeom>
                <a:avLst/>
                <a:gdLst>
                  <a:gd name="T0" fmla="*/ 2 w 3"/>
                  <a:gd name="T1" fmla="*/ 4 h 4"/>
                  <a:gd name="T2" fmla="*/ 2 w 3"/>
                  <a:gd name="T3" fmla="*/ 3 h 4"/>
                  <a:gd name="T4" fmla="*/ 3 w 3"/>
                  <a:gd name="T5" fmla="*/ 0 h 4"/>
                  <a:gd name="T6" fmla="*/ 2 w 3"/>
                  <a:gd name="T7" fmla="*/ 0 h 4"/>
                  <a:gd name="T8" fmla="*/ 2 w 3"/>
                  <a:gd name="T9" fmla="*/ 1 h 4"/>
                  <a:gd name="T10" fmla="*/ 2 w 3"/>
                  <a:gd name="T11" fmla="*/ 3 h 4"/>
                  <a:gd name="T12" fmla="*/ 1 w 3"/>
                  <a:gd name="T13" fmla="*/ 1 h 4"/>
                  <a:gd name="T14" fmla="*/ 1 w 3"/>
                  <a:gd name="T15" fmla="*/ 0 h 4"/>
                  <a:gd name="T16" fmla="*/ 0 w 3"/>
                  <a:gd name="T17" fmla="*/ 0 h 4"/>
                  <a:gd name="T18" fmla="*/ 0 w 3"/>
                  <a:gd name="T19" fmla="*/ 1 h 4"/>
                  <a:gd name="T20" fmla="*/ 1 w 3"/>
                  <a:gd name="T21" fmla="*/ 3 h 4"/>
                  <a:gd name="T22" fmla="*/ 1 w 3"/>
                  <a:gd name="T23" fmla="*/ 4 h 4"/>
                  <a:gd name="T24" fmla="*/ 2 w 3"/>
                  <a:gd name="T25" fmla="*/ 4 h 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 h="4">
                    <a:moveTo>
                      <a:pt x="2" y="4"/>
                    </a:moveTo>
                    <a:lnTo>
                      <a:pt x="2" y="3"/>
                    </a:lnTo>
                    <a:lnTo>
                      <a:pt x="3" y="0"/>
                    </a:lnTo>
                    <a:lnTo>
                      <a:pt x="2" y="0"/>
                    </a:lnTo>
                    <a:lnTo>
                      <a:pt x="2" y="1"/>
                    </a:lnTo>
                    <a:lnTo>
                      <a:pt x="2" y="3"/>
                    </a:lnTo>
                    <a:lnTo>
                      <a:pt x="1" y="1"/>
                    </a:lnTo>
                    <a:lnTo>
                      <a:pt x="1" y="0"/>
                    </a:lnTo>
                    <a:lnTo>
                      <a:pt x="0" y="0"/>
                    </a:lnTo>
                    <a:lnTo>
                      <a:pt x="0" y="1"/>
                    </a:lnTo>
                    <a:lnTo>
                      <a:pt x="1" y="3"/>
                    </a:lnTo>
                    <a:lnTo>
                      <a:pt x="1" y="4"/>
                    </a:lnTo>
                    <a:lnTo>
                      <a:pt x="2" y="4"/>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240" name="Freeform 336"/>
              <p:cNvSpPr>
                <a:spLocks noChangeAspect="1"/>
              </p:cNvSpPr>
              <p:nvPr/>
            </p:nvSpPr>
            <p:spPr bwMode="auto">
              <a:xfrm>
                <a:off x="2081" y="2800"/>
                <a:ext cx="3" cy="4"/>
              </a:xfrm>
              <a:custGeom>
                <a:avLst/>
                <a:gdLst>
                  <a:gd name="T0" fmla="*/ 2 w 3"/>
                  <a:gd name="T1" fmla="*/ 4 h 4"/>
                  <a:gd name="T2" fmla="*/ 2 w 3"/>
                  <a:gd name="T3" fmla="*/ 3 h 4"/>
                  <a:gd name="T4" fmla="*/ 3 w 3"/>
                  <a:gd name="T5" fmla="*/ 0 h 4"/>
                  <a:gd name="T6" fmla="*/ 2 w 3"/>
                  <a:gd name="T7" fmla="*/ 0 h 4"/>
                  <a:gd name="T8" fmla="*/ 2 w 3"/>
                  <a:gd name="T9" fmla="*/ 1 h 4"/>
                  <a:gd name="T10" fmla="*/ 2 w 3"/>
                  <a:gd name="T11" fmla="*/ 3 h 4"/>
                  <a:gd name="T12" fmla="*/ 1 w 3"/>
                  <a:gd name="T13" fmla="*/ 1 h 4"/>
                  <a:gd name="T14" fmla="*/ 1 w 3"/>
                  <a:gd name="T15" fmla="*/ 0 h 4"/>
                  <a:gd name="T16" fmla="*/ 0 w 3"/>
                  <a:gd name="T17" fmla="*/ 0 h 4"/>
                  <a:gd name="T18" fmla="*/ 0 w 3"/>
                  <a:gd name="T19" fmla="*/ 1 h 4"/>
                  <a:gd name="T20" fmla="*/ 1 w 3"/>
                  <a:gd name="T21" fmla="*/ 3 h 4"/>
                  <a:gd name="T22" fmla="*/ 1 w 3"/>
                  <a:gd name="T23" fmla="*/ 4 h 4"/>
                  <a:gd name="T24" fmla="*/ 2 w 3"/>
                  <a:gd name="T25" fmla="*/ 4 h 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 h="4">
                    <a:moveTo>
                      <a:pt x="2" y="4"/>
                    </a:moveTo>
                    <a:lnTo>
                      <a:pt x="2" y="3"/>
                    </a:lnTo>
                    <a:lnTo>
                      <a:pt x="3" y="0"/>
                    </a:lnTo>
                    <a:lnTo>
                      <a:pt x="2" y="0"/>
                    </a:lnTo>
                    <a:lnTo>
                      <a:pt x="2" y="1"/>
                    </a:lnTo>
                    <a:lnTo>
                      <a:pt x="2" y="3"/>
                    </a:lnTo>
                    <a:lnTo>
                      <a:pt x="1" y="1"/>
                    </a:lnTo>
                    <a:lnTo>
                      <a:pt x="1" y="0"/>
                    </a:lnTo>
                    <a:lnTo>
                      <a:pt x="0" y="0"/>
                    </a:lnTo>
                    <a:lnTo>
                      <a:pt x="0" y="1"/>
                    </a:lnTo>
                    <a:lnTo>
                      <a:pt x="1" y="3"/>
                    </a:lnTo>
                    <a:lnTo>
                      <a:pt x="1" y="4"/>
                    </a:lnTo>
                    <a:lnTo>
                      <a:pt x="2" y="4"/>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241" name="Freeform 337"/>
              <p:cNvSpPr>
                <a:spLocks noChangeAspect="1"/>
              </p:cNvSpPr>
              <p:nvPr/>
            </p:nvSpPr>
            <p:spPr bwMode="auto">
              <a:xfrm>
                <a:off x="2085" y="2800"/>
                <a:ext cx="1" cy="4"/>
              </a:xfrm>
              <a:custGeom>
                <a:avLst/>
                <a:gdLst>
                  <a:gd name="T0" fmla="*/ 1 w 1"/>
                  <a:gd name="T1" fmla="*/ 4 h 4"/>
                  <a:gd name="T2" fmla="*/ 0 w 1"/>
                  <a:gd name="T3" fmla="*/ 3 h 4"/>
                  <a:gd name="T4" fmla="*/ 0 w 1"/>
                  <a:gd name="T5" fmla="*/ 0 h 4"/>
                  <a:gd name="T6" fmla="*/ 1 w 1"/>
                  <a:gd name="T7" fmla="*/ 0 h 4"/>
                  <a:gd name="T8" fmla="*/ 0 w 1"/>
                  <a:gd name="T9" fmla="*/ 0 h 4"/>
                  <a:gd name="T10" fmla="*/ 0 w 1"/>
                  <a:gd name="T11" fmla="*/ 3 h 4"/>
                  <a:gd name="T12" fmla="*/ 0 w 1"/>
                  <a:gd name="T13" fmla="*/ 4 h 4"/>
                  <a:gd name="T14" fmla="*/ 1 w 1"/>
                  <a:gd name="T15" fmla="*/ 4 h 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 h="4">
                    <a:moveTo>
                      <a:pt x="1" y="4"/>
                    </a:moveTo>
                    <a:lnTo>
                      <a:pt x="0" y="3"/>
                    </a:lnTo>
                    <a:lnTo>
                      <a:pt x="0" y="0"/>
                    </a:lnTo>
                    <a:lnTo>
                      <a:pt x="1" y="0"/>
                    </a:lnTo>
                    <a:lnTo>
                      <a:pt x="0" y="0"/>
                    </a:lnTo>
                    <a:lnTo>
                      <a:pt x="0" y="3"/>
                    </a:lnTo>
                    <a:lnTo>
                      <a:pt x="0" y="4"/>
                    </a:lnTo>
                    <a:lnTo>
                      <a:pt x="1" y="4"/>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242" name="Freeform 338"/>
              <p:cNvSpPr>
                <a:spLocks noChangeAspect="1"/>
              </p:cNvSpPr>
              <p:nvPr/>
            </p:nvSpPr>
            <p:spPr bwMode="auto">
              <a:xfrm>
                <a:off x="2085" y="2800"/>
                <a:ext cx="1" cy="4"/>
              </a:xfrm>
              <a:custGeom>
                <a:avLst/>
                <a:gdLst>
                  <a:gd name="T0" fmla="*/ 1 w 1"/>
                  <a:gd name="T1" fmla="*/ 4 h 4"/>
                  <a:gd name="T2" fmla="*/ 0 w 1"/>
                  <a:gd name="T3" fmla="*/ 3 h 4"/>
                  <a:gd name="T4" fmla="*/ 0 w 1"/>
                  <a:gd name="T5" fmla="*/ 0 h 4"/>
                  <a:gd name="T6" fmla="*/ 1 w 1"/>
                  <a:gd name="T7" fmla="*/ 0 h 4"/>
                  <a:gd name="T8" fmla="*/ 0 w 1"/>
                  <a:gd name="T9" fmla="*/ 0 h 4"/>
                  <a:gd name="T10" fmla="*/ 0 w 1"/>
                  <a:gd name="T11" fmla="*/ 3 h 4"/>
                  <a:gd name="T12" fmla="*/ 0 w 1"/>
                  <a:gd name="T13" fmla="*/ 4 h 4"/>
                  <a:gd name="T14" fmla="*/ 1 w 1"/>
                  <a:gd name="T15" fmla="*/ 4 h 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 h="4">
                    <a:moveTo>
                      <a:pt x="1" y="4"/>
                    </a:moveTo>
                    <a:lnTo>
                      <a:pt x="0" y="3"/>
                    </a:lnTo>
                    <a:lnTo>
                      <a:pt x="0" y="0"/>
                    </a:lnTo>
                    <a:lnTo>
                      <a:pt x="1" y="0"/>
                    </a:lnTo>
                    <a:lnTo>
                      <a:pt x="0" y="0"/>
                    </a:lnTo>
                    <a:lnTo>
                      <a:pt x="0" y="3"/>
                    </a:lnTo>
                    <a:lnTo>
                      <a:pt x="0" y="4"/>
                    </a:lnTo>
                    <a:lnTo>
                      <a:pt x="1" y="4"/>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243" name="Freeform 339"/>
              <p:cNvSpPr>
                <a:spLocks noChangeAspect="1"/>
              </p:cNvSpPr>
              <p:nvPr/>
            </p:nvSpPr>
            <p:spPr bwMode="auto">
              <a:xfrm>
                <a:off x="2086" y="2800"/>
                <a:ext cx="3" cy="4"/>
              </a:xfrm>
              <a:custGeom>
                <a:avLst/>
                <a:gdLst>
                  <a:gd name="T0" fmla="*/ 1 w 3"/>
                  <a:gd name="T1" fmla="*/ 4 h 4"/>
                  <a:gd name="T2" fmla="*/ 1 w 3"/>
                  <a:gd name="T3" fmla="*/ 3 h 4"/>
                  <a:gd name="T4" fmla="*/ 1 w 3"/>
                  <a:gd name="T5" fmla="*/ 1 h 4"/>
                  <a:gd name="T6" fmla="*/ 2 w 3"/>
                  <a:gd name="T7" fmla="*/ 4 h 4"/>
                  <a:gd name="T8" fmla="*/ 3 w 3"/>
                  <a:gd name="T9" fmla="*/ 4 h 4"/>
                  <a:gd name="T10" fmla="*/ 3 w 3"/>
                  <a:gd name="T11" fmla="*/ 1 h 4"/>
                  <a:gd name="T12" fmla="*/ 3 w 3"/>
                  <a:gd name="T13" fmla="*/ 0 h 4"/>
                  <a:gd name="T14" fmla="*/ 2 w 3"/>
                  <a:gd name="T15" fmla="*/ 0 h 4"/>
                  <a:gd name="T16" fmla="*/ 2 w 3"/>
                  <a:gd name="T17" fmla="*/ 1 h 4"/>
                  <a:gd name="T18" fmla="*/ 2 w 3"/>
                  <a:gd name="T19" fmla="*/ 2 h 4"/>
                  <a:gd name="T20" fmla="*/ 1 w 3"/>
                  <a:gd name="T21" fmla="*/ 0 h 4"/>
                  <a:gd name="T22" fmla="*/ 0 w 3"/>
                  <a:gd name="T23" fmla="*/ 0 h 4"/>
                  <a:gd name="T24" fmla="*/ 0 w 3"/>
                  <a:gd name="T25" fmla="*/ 3 h 4"/>
                  <a:gd name="T26" fmla="*/ 0 w 3"/>
                  <a:gd name="T27" fmla="*/ 4 h 4"/>
                  <a:gd name="T28" fmla="*/ 1 w 3"/>
                  <a:gd name="T29" fmla="*/ 4 h 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 h="4">
                    <a:moveTo>
                      <a:pt x="1" y="4"/>
                    </a:moveTo>
                    <a:lnTo>
                      <a:pt x="1" y="3"/>
                    </a:lnTo>
                    <a:lnTo>
                      <a:pt x="1" y="1"/>
                    </a:lnTo>
                    <a:lnTo>
                      <a:pt x="2" y="4"/>
                    </a:lnTo>
                    <a:lnTo>
                      <a:pt x="3" y="4"/>
                    </a:lnTo>
                    <a:lnTo>
                      <a:pt x="3" y="1"/>
                    </a:lnTo>
                    <a:lnTo>
                      <a:pt x="3" y="0"/>
                    </a:lnTo>
                    <a:lnTo>
                      <a:pt x="2" y="0"/>
                    </a:lnTo>
                    <a:lnTo>
                      <a:pt x="2" y="1"/>
                    </a:lnTo>
                    <a:lnTo>
                      <a:pt x="2" y="2"/>
                    </a:lnTo>
                    <a:lnTo>
                      <a:pt x="1" y="0"/>
                    </a:lnTo>
                    <a:lnTo>
                      <a:pt x="0" y="0"/>
                    </a:lnTo>
                    <a:lnTo>
                      <a:pt x="0" y="3"/>
                    </a:lnTo>
                    <a:lnTo>
                      <a:pt x="0" y="4"/>
                    </a:lnTo>
                    <a:lnTo>
                      <a:pt x="1" y="4"/>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244" name="Freeform 340"/>
              <p:cNvSpPr>
                <a:spLocks noChangeAspect="1"/>
              </p:cNvSpPr>
              <p:nvPr/>
            </p:nvSpPr>
            <p:spPr bwMode="auto">
              <a:xfrm>
                <a:off x="2086" y="2800"/>
                <a:ext cx="3" cy="4"/>
              </a:xfrm>
              <a:custGeom>
                <a:avLst/>
                <a:gdLst>
                  <a:gd name="T0" fmla="*/ 1 w 3"/>
                  <a:gd name="T1" fmla="*/ 4 h 4"/>
                  <a:gd name="T2" fmla="*/ 1 w 3"/>
                  <a:gd name="T3" fmla="*/ 3 h 4"/>
                  <a:gd name="T4" fmla="*/ 1 w 3"/>
                  <a:gd name="T5" fmla="*/ 1 h 4"/>
                  <a:gd name="T6" fmla="*/ 2 w 3"/>
                  <a:gd name="T7" fmla="*/ 4 h 4"/>
                  <a:gd name="T8" fmla="*/ 3 w 3"/>
                  <a:gd name="T9" fmla="*/ 4 h 4"/>
                  <a:gd name="T10" fmla="*/ 3 w 3"/>
                  <a:gd name="T11" fmla="*/ 1 h 4"/>
                  <a:gd name="T12" fmla="*/ 3 w 3"/>
                  <a:gd name="T13" fmla="*/ 0 h 4"/>
                  <a:gd name="T14" fmla="*/ 2 w 3"/>
                  <a:gd name="T15" fmla="*/ 0 h 4"/>
                  <a:gd name="T16" fmla="*/ 2 w 3"/>
                  <a:gd name="T17" fmla="*/ 1 h 4"/>
                  <a:gd name="T18" fmla="*/ 2 w 3"/>
                  <a:gd name="T19" fmla="*/ 2 h 4"/>
                  <a:gd name="T20" fmla="*/ 1 w 3"/>
                  <a:gd name="T21" fmla="*/ 0 h 4"/>
                  <a:gd name="T22" fmla="*/ 0 w 3"/>
                  <a:gd name="T23" fmla="*/ 0 h 4"/>
                  <a:gd name="T24" fmla="*/ 0 w 3"/>
                  <a:gd name="T25" fmla="*/ 3 h 4"/>
                  <a:gd name="T26" fmla="*/ 0 w 3"/>
                  <a:gd name="T27" fmla="*/ 4 h 4"/>
                  <a:gd name="T28" fmla="*/ 1 w 3"/>
                  <a:gd name="T29" fmla="*/ 4 h 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 h="4">
                    <a:moveTo>
                      <a:pt x="1" y="4"/>
                    </a:moveTo>
                    <a:lnTo>
                      <a:pt x="1" y="3"/>
                    </a:lnTo>
                    <a:lnTo>
                      <a:pt x="1" y="1"/>
                    </a:lnTo>
                    <a:lnTo>
                      <a:pt x="2" y="4"/>
                    </a:lnTo>
                    <a:lnTo>
                      <a:pt x="3" y="4"/>
                    </a:lnTo>
                    <a:lnTo>
                      <a:pt x="3" y="1"/>
                    </a:lnTo>
                    <a:lnTo>
                      <a:pt x="3" y="0"/>
                    </a:lnTo>
                    <a:lnTo>
                      <a:pt x="2" y="0"/>
                    </a:lnTo>
                    <a:lnTo>
                      <a:pt x="2" y="1"/>
                    </a:lnTo>
                    <a:lnTo>
                      <a:pt x="2" y="2"/>
                    </a:lnTo>
                    <a:lnTo>
                      <a:pt x="1" y="0"/>
                    </a:lnTo>
                    <a:lnTo>
                      <a:pt x="0" y="0"/>
                    </a:lnTo>
                    <a:lnTo>
                      <a:pt x="0" y="3"/>
                    </a:lnTo>
                    <a:lnTo>
                      <a:pt x="0" y="4"/>
                    </a:lnTo>
                    <a:lnTo>
                      <a:pt x="1" y="4"/>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245" name="Freeform 341"/>
              <p:cNvSpPr>
                <a:spLocks noChangeAspect="1"/>
              </p:cNvSpPr>
              <p:nvPr/>
            </p:nvSpPr>
            <p:spPr bwMode="auto">
              <a:xfrm>
                <a:off x="2089" y="2800"/>
                <a:ext cx="3" cy="4"/>
              </a:xfrm>
              <a:custGeom>
                <a:avLst/>
                <a:gdLst>
                  <a:gd name="T0" fmla="*/ 3 w 3"/>
                  <a:gd name="T1" fmla="*/ 3 h 4"/>
                  <a:gd name="T2" fmla="*/ 3 w 3"/>
                  <a:gd name="T3" fmla="*/ 4 h 4"/>
                  <a:gd name="T4" fmla="*/ 2 w 3"/>
                  <a:gd name="T5" fmla="*/ 4 h 4"/>
                  <a:gd name="T6" fmla="*/ 1 w 3"/>
                  <a:gd name="T7" fmla="*/ 3 h 4"/>
                  <a:gd name="T8" fmla="*/ 1 w 3"/>
                  <a:gd name="T9" fmla="*/ 2 h 4"/>
                  <a:gd name="T10" fmla="*/ 1 w 3"/>
                  <a:gd name="T11" fmla="*/ 1 h 4"/>
                  <a:gd name="T12" fmla="*/ 2 w 3"/>
                  <a:gd name="T13" fmla="*/ 1 h 4"/>
                  <a:gd name="T14" fmla="*/ 3 w 3"/>
                  <a:gd name="T15" fmla="*/ 1 h 4"/>
                  <a:gd name="T16" fmla="*/ 3 w 3"/>
                  <a:gd name="T17" fmla="*/ 0 h 4"/>
                  <a:gd name="T18" fmla="*/ 2 w 3"/>
                  <a:gd name="T19" fmla="*/ 0 h 4"/>
                  <a:gd name="T20" fmla="*/ 1 w 3"/>
                  <a:gd name="T21" fmla="*/ 0 h 4"/>
                  <a:gd name="T22" fmla="*/ 0 w 3"/>
                  <a:gd name="T23" fmla="*/ 2 h 4"/>
                  <a:gd name="T24" fmla="*/ 1 w 3"/>
                  <a:gd name="T25" fmla="*/ 3 h 4"/>
                  <a:gd name="T26" fmla="*/ 2 w 3"/>
                  <a:gd name="T27" fmla="*/ 4 h 4"/>
                  <a:gd name="T28" fmla="*/ 3 w 3"/>
                  <a:gd name="T29" fmla="*/ 4 h 4"/>
                  <a:gd name="T30" fmla="*/ 3 w 3"/>
                  <a:gd name="T31" fmla="*/ 3 h 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 h="4">
                    <a:moveTo>
                      <a:pt x="3" y="3"/>
                    </a:moveTo>
                    <a:lnTo>
                      <a:pt x="3" y="4"/>
                    </a:lnTo>
                    <a:lnTo>
                      <a:pt x="2" y="4"/>
                    </a:lnTo>
                    <a:lnTo>
                      <a:pt x="1" y="3"/>
                    </a:lnTo>
                    <a:lnTo>
                      <a:pt x="1" y="2"/>
                    </a:lnTo>
                    <a:lnTo>
                      <a:pt x="1" y="1"/>
                    </a:lnTo>
                    <a:lnTo>
                      <a:pt x="2" y="1"/>
                    </a:lnTo>
                    <a:lnTo>
                      <a:pt x="3" y="1"/>
                    </a:lnTo>
                    <a:lnTo>
                      <a:pt x="3" y="0"/>
                    </a:lnTo>
                    <a:lnTo>
                      <a:pt x="2" y="0"/>
                    </a:lnTo>
                    <a:lnTo>
                      <a:pt x="1" y="0"/>
                    </a:lnTo>
                    <a:lnTo>
                      <a:pt x="0" y="2"/>
                    </a:lnTo>
                    <a:lnTo>
                      <a:pt x="1" y="3"/>
                    </a:lnTo>
                    <a:lnTo>
                      <a:pt x="2" y="4"/>
                    </a:lnTo>
                    <a:lnTo>
                      <a:pt x="3" y="4"/>
                    </a:lnTo>
                    <a:lnTo>
                      <a:pt x="3" y="3"/>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246" name="Freeform 342"/>
              <p:cNvSpPr>
                <a:spLocks noChangeAspect="1"/>
              </p:cNvSpPr>
              <p:nvPr/>
            </p:nvSpPr>
            <p:spPr bwMode="auto">
              <a:xfrm>
                <a:off x="2089" y="2800"/>
                <a:ext cx="3" cy="4"/>
              </a:xfrm>
              <a:custGeom>
                <a:avLst/>
                <a:gdLst>
                  <a:gd name="T0" fmla="*/ 3 w 3"/>
                  <a:gd name="T1" fmla="*/ 3 h 4"/>
                  <a:gd name="T2" fmla="*/ 3 w 3"/>
                  <a:gd name="T3" fmla="*/ 4 h 4"/>
                  <a:gd name="T4" fmla="*/ 2 w 3"/>
                  <a:gd name="T5" fmla="*/ 4 h 4"/>
                  <a:gd name="T6" fmla="*/ 1 w 3"/>
                  <a:gd name="T7" fmla="*/ 3 h 4"/>
                  <a:gd name="T8" fmla="*/ 1 w 3"/>
                  <a:gd name="T9" fmla="*/ 2 h 4"/>
                  <a:gd name="T10" fmla="*/ 1 w 3"/>
                  <a:gd name="T11" fmla="*/ 1 h 4"/>
                  <a:gd name="T12" fmla="*/ 2 w 3"/>
                  <a:gd name="T13" fmla="*/ 1 h 4"/>
                  <a:gd name="T14" fmla="*/ 3 w 3"/>
                  <a:gd name="T15" fmla="*/ 1 h 4"/>
                  <a:gd name="T16" fmla="*/ 3 w 3"/>
                  <a:gd name="T17" fmla="*/ 0 h 4"/>
                  <a:gd name="T18" fmla="*/ 2 w 3"/>
                  <a:gd name="T19" fmla="*/ 0 h 4"/>
                  <a:gd name="T20" fmla="*/ 1 w 3"/>
                  <a:gd name="T21" fmla="*/ 0 h 4"/>
                  <a:gd name="T22" fmla="*/ 0 w 3"/>
                  <a:gd name="T23" fmla="*/ 2 h 4"/>
                  <a:gd name="T24" fmla="*/ 1 w 3"/>
                  <a:gd name="T25" fmla="*/ 3 h 4"/>
                  <a:gd name="T26" fmla="*/ 2 w 3"/>
                  <a:gd name="T27" fmla="*/ 4 h 4"/>
                  <a:gd name="T28" fmla="*/ 3 w 3"/>
                  <a:gd name="T29" fmla="*/ 4 h 4"/>
                  <a:gd name="T30" fmla="*/ 3 w 3"/>
                  <a:gd name="T31" fmla="*/ 3 h 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 h="4">
                    <a:moveTo>
                      <a:pt x="3" y="3"/>
                    </a:moveTo>
                    <a:lnTo>
                      <a:pt x="3" y="4"/>
                    </a:lnTo>
                    <a:lnTo>
                      <a:pt x="2" y="4"/>
                    </a:lnTo>
                    <a:lnTo>
                      <a:pt x="1" y="3"/>
                    </a:lnTo>
                    <a:lnTo>
                      <a:pt x="1" y="2"/>
                    </a:lnTo>
                    <a:lnTo>
                      <a:pt x="1" y="1"/>
                    </a:lnTo>
                    <a:lnTo>
                      <a:pt x="2" y="1"/>
                    </a:lnTo>
                    <a:lnTo>
                      <a:pt x="3" y="1"/>
                    </a:lnTo>
                    <a:lnTo>
                      <a:pt x="3" y="0"/>
                    </a:lnTo>
                    <a:lnTo>
                      <a:pt x="2" y="0"/>
                    </a:lnTo>
                    <a:lnTo>
                      <a:pt x="1" y="0"/>
                    </a:lnTo>
                    <a:lnTo>
                      <a:pt x="0" y="2"/>
                    </a:lnTo>
                    <a:lnTo>
                      <a:pt x="1" y="3"/>
                    </a:lnTo>
                    <a:lnTo>
                      <a:pt x="2" y="4"/>
                    </a:lnTo>
                    <a:lnTo>
                      <a:pt x="3" y="4"/>
                    </a:lnTo>
                    <a:lnTo>
                      <a:pt x="3" y="3"/>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247" name="Freeform 343"/>
              <p:cNvSpPr>
                <a:spLocks noChangeAspect="1"/>
              </p:cNvSpPr>
              <p:nvPr/>
            </p:nvSpPr>
            <p:spPr bwMode="auto">
              <a:xfrm>
                <a:off x="2081" y="2794"/>
                <a:ext cx="2" cy="4"/>
              </a:xfrm>
              <a:custGeom>
                <a:avLst/>
                <a:gdLst>
                  <a:gd name="T0" fmla="*/ 2 w 2"/>
                  <a:gd name="T1" fmla="*/ 4 h 4"/>
                  <a:gd name="T2" fmla="*/ 2 w 2"/>
                  <a:gd name="T3" fmla="*/ 3 h 4"/>
                  <a:gd name="T4" fmla="*/ 1 w 2"/>
                  <a:gd name="T5" fmla="*/ 4 h 4"/>
                  <a:gd name="T6" fmla="*/ 1 w 2"/>
                  <a:gd name="T7" fmla="*/ 2 h 4"/>
                  <a:gd name="T8" fmla="*/ 2 w 2"/>
                  <a:gd name="T9" fmla="*/ 2 h 4"/>
                  <a:gd name="T10" fmla="*/ 1 w 2"/>
                  <a:gd name="T11" fmla="*/ 2 h 4"/>
                  <a:gd name="T12" fmla="*/ 1 w 2"/>
                  <a:gd name="T13" fmla="*/ 1 h 4"/>
                  <a:gd name="T14" fmla="*/ 2 w 2"/>
                  <a:gd name="T15" fmla="*/ 1 h 4"/>
                  <a:gd name="T16" fmla="*/ 2 w 2"/>
                  <a:gd name="T17" fmla="*/ 0 h 4"/>
                  <a:gd name="T18" fmla="*/ 0 w 2"/>
                  <a:gd name="T19" fmla="*/ 0 h 4"/>
                  <a:gd name="T20" fmla="*/ 1 w 2"/>
                  <a:gd name="T21" fmla="*/ 1 h 4"/>
                  <a:gd name="T22" fmla="*/ 1 w 2"/>
                  <a:gd name="T23" fmla="*/ 4 h 4"/>
                  <a:gd name="T24" fmla="*/ 0 w 2"/>
                  <a:gd name="T25" fmla="*/ 4 h 4"/>
                  <a:gd name="T26" fmla="*/ 2 w 2"/>
                  <a:gd name="T27" fmla="*/ 4 h 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 h="4">
                    <a:moveTo>
                      <a:pt x="2" y="4"/>
                    </a:moveTo>
                    <a:lnTo>
                      <a:pt x="2" y="3"/>
                    </a:lnTo>
                    <a:lnTo>
                      <a:pt x="1" y="4"/>
                    </a:lnTo>
                    <a:lnTo>
                      <a:pt x="1" y="2"/>
                    </a:lnTo>
                    <a:lnTo>
                      <a:pt x="2" y="2"/>
                    </a:lnTo>
                    <a:lnTo>
                      <a:pt x="1" y="2"/>
                    </a:lnTo>
                    <a:lnTo>
                      <a:pt x="1" y="1"/>
                    </a:lnTo>
                    <a:lnTo>
                      <a:pt x="2" y="1"/>
                    </a:lnTo>
                    <a:lnTo>
                      <a:pt x="2" y="0"/>
                    </a:lnTo>
                    <a:lnTo>
                      <a:pt x="0" y="0"/>
                    </a:lnTo>
                    <a:lnTo>
                      <a:pt x="1" y="1"/>
                    </a:lnTo>
                    <a:lnTo>
                      <a:pt x="1" y="4"/>
                    </a:lnTo>
                    <a:lnTo>
                      <a:pt x="0" y="4"/>
                    </a:lnTo>
                    <a:lnTo>
                      <a:pt x="2" y="4"/>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248" name="Freeform 344"/>
              <p:cNvSpPr>
                <a:spLocks noChangeAspect="1"/>
              </p:cNvSpPr>
              <p:nvPr/>
            </p:nvSpPr>
            <p:spPr bwMode="auto">
              <a:xfrm>
                <a:off x="2081" y="2794"/>
                <a:ext cx="2" cy="4"/>
              </a:xfrm>
              <a:custGeom>
                <a:avLst/>
                <a:gdLst>
                  <a:gd name="T0" fmla="*/ 2 w 2"/>
                  <a:gd name="T1" fmla="*/ 4 h 4"/>
                  <a:gd name="T2" fmla="*/ 2 w 2"/>
                  <a:gd name="T3" fmla="*/ 3 h 4"/>
                  <a:gd name="T4" fmla="*/ 1 w 2"/>
                  <a:gd name="T5" fmla="*/ 4 h 4"/>
                  <a:gd name="T6" fmla="*/ 1 w 2"/>
                  <a:gd name="T7" fmla="*/ 2 h 4"/>
                  <a:gd name="T8" fmla="*/ 2 w 2"/>
                  <a:gd name="T9" fmla="*/ 2 h 4"/>
                  <a:gd name="T10" fmla="*/ 1 w 2"/>
                  <a:gd name="T11" fmla="*/ 2 h 4"/>
                  <a:gd name="T12" fmla="*/ 1 w 2"/>
                  <a:gd name="T13" fmla="*/ 1 h 4"/>
                  <a:gd name="T14" fmla="*/ 2 w 2"/>
                  <a:gd name="T15" fmla="*/ 1 h 4"/>
                  <a:gd name="T16" fmla="*/ 2 w 2"/>
                  <a:gd name="T17" fmla="*/ 0 h 4"/>
                  <a:gd name="T18" fmla="*/ 0 w 2"/>
                  <a:gd name="T19" fmla="*/ 0 h 4"/>
                  <a:gd name="T20" fmla="*/ 1 w 2"/>
                  <a:gd name="T21" fmla="*/ 1 h 4"/>
                  <a:gd name="T22" fmla="*/ 1 w 2"/>
                  <a:gd name="T23" fmla="*/ 4 h 4"/>
                  <a:gd name="T24" fmla="*/ 0 w 2"/>
                  <a:gd name="T25" fmla="*/ 4 h 4"/>
                  <a:gd name="T26" fmla="*/ 2 w 2"/>
                  <a:gd name="T27" fmla="*/ 4 h 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 h="4">
                    <a:moveTo>
                      <a:pt x="2" y="4"/>
                    </a:moveTo>
                    <a:lnTo>
                      <a:pt x="2" y="3"/>
                    </a:lnTo>
                    <a:lnTo>
                      <a:pt x="1" y="4"/>
                    </a:lnTo>
                    <a:lnTo>
                      <a:pt x="1" y="2"/>
                    </a:lnTo>
                    <a:lnTo>
                      <a:pt x="2" y="2"/>
                    </a:lnTo>
                    <a:lnTo>
                      <a:pt x="1" y="2"/>
                    </a:lnTo>
                    <a:lnTo>
                      <a:pt x="1" y="1"/>
                    </a:lnTo>
                    <a:lnTo>
                      <a:pt x="2" y="1"/>
                    </a:lnTo>
                    <a:lnTo>
                      <a:pt x="2" y="0"/>
                    </a:lnTo>
                    <a:lnTo>
                      <a:pt x="0" y="0"/>
                    </a:lnTo>
                    <a:lnTo>
                      <a:pt x="1" y="1"/>
                    </a:lnTo>
                    <a:lnTo>
                      <a:pt x="1" y="4"/>
                    </a:lnTo>
                    <a:lnTo>
                      <a:pt x="0" y="4"/>
                    </a:lnTo>
                    <a:lnTo>
                      <a:pt x="2" y="4"/>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249" name="Freeform 345"/>
              <p:cNvSpPr>
                <a:spLocks noChangeAspect="1"/>
              </p:cNvSpPr>
              <p:nvPr/>
            </p:nvSpPr>
            <p:spPr bwMode="auto">
              <a:xfrm>
                <a:off x="2083" y="2794"/>
                <a:ext cx="3" cy="4"/>
              </a:xfrm>
              <a:custGeom>
                <a:avLst/>
                <a:gdLst>
                  <a:gd name="T0" fmla="*/ 1 w 3"/>
                  <a:gd name="T1" fmla="*/ 4 h 4"/>
                  <a:gd name="T2" fmla="*/ 1 w 3"/>
                  <a:gd name="T3" fmla="*/ 3 h 4"/>
                  <a:gd name="T4" fmla="*/ 1 w 3"/>
                  <a:gd name="T5" fmla="*/ 1 h 4"/>
                  <a:gd name="T6" fmla="*/ 2 w 3"/>
                  <a:gd name="T7" fmla="*/ 4 h 4"/>
                  <a:gd name="T8" fmla="*/ 3 w 3"/>
                  <a:gd name="T9" fmla="*/ 4 h 4"/>
                  <a:gd name="T10" fmla="*/ 3 w 3"/>
                  <a:gd name="T11" fmla="*/ 1 h 4"/>
                  <a:gd name="T12" fmla="*/ 3 w 3"/>
                  <a:gd name="T13" fmla="*/ 0 h 4"/>
                  <a:gd name="T14" fmla="*/ 2 w 3"/>
                  <a:gd name="T15" fmla="*/ 0 h 4"/>
                  <a:gd name="T16" fmla="*/ 3 w 3"/>
                  <a:gd name="T17" fmla="*/ 1 h 4"/>
                  <a:gd name="T18" fmla="*/ 3 w 3"/>
                  <a:gd name="T19" fmla="*/ 2 h 4"/>
                  <a:gd name="T20" fmla="*/ 1 w 3"/>
                  <a:gd name="T21" fmla="*/ 0 h 4"/>
                  <a:gd name="T22" fmla="*/ 0 w 3"/>
                  <a:gd name="T23" fmla="*/ 0 h 4"/>
                  <a:gd name="T24" fmla="*/ 1 w 3"/>
                  <a:gd name="T25" fmla="*/ 0 h 4"/>
                  <a:gd name="T26" fmla="*/ 1 w 3"/>
                  <a:gd name="T27" fmla="*/ 3 h 4"/>
                  <a:gd name="T28" fmla="*/ 1 w 3"/>
                  <a:gd name="T29" fmla="*/ 4 h 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 h="4">
                    <a:moveTo>
                      <a:pt x="1" y="4"/>
                    </a:moveTo>
                    <a:lnTo>
                      <a:pt x="1" y="3"/>
                    </a:lnTo>
                    <a:lnTo>
                      <a:pt x="1" y="1"/>
                    </a:lnTo>
                    <a:lnTo>
                      <a:pt x="2" y="4"/>
                    </a:lnTo>
                    <a:lnTo>
                      <a:pt x="3" y="4"/>
                    </a:lnTo>
                    <a:lnTo>
                      <a:pt x="3" y="1"/>
                    </a:lnTo>
                    <a:lnTo>
                      <a:pt x="3" y="0"/>
                    </a:lnTo>
                    <a:lnTo>
                      <a:pt x="2" y="0"/>
                    </a:lnTo>
                    <a:lnTo>
                      <a:pt x="3" y="1"/>
                    </a:lnTo>
                    <a:lnTo>
                      <a:pt x="3" y="2"/>
                    </a:lnTo>
                    <a:lnTo>
                      <a:pt x="1" y="0"/>
                    </a:lnTo>
                    <a:lnTo>
                      <a:pt x="0" y="0"/>
                    </a:lnTo>
                    <a:lnTo>
                      <a:pt x="1" y="0"/>
                    </a:lnTo>
                    <a:lnTo>
                      <a:pt x="1" y="3"/>
                    </a:lnTo>
                    <a:lnTo>
                      <a:pt x="1" y="4"/>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250" name="Freeform 346"/>
              <p:cNvSpPr>
                <a:spLocks noChangeAspect="1"/>
              </p:cNvSpPr>
              <p:nvPr/>
            </p:nvSpPr>
            <p:spPr bwMode="auto">
              <a:xfrm>
                <a:off x="2083" y="2794"/>
                <a:ext cx="3" cy="4"/>
              </a:xfrm>
              <a:custGeom>
                <a:avLst/>
                <a:gdLst>
                  <a:gd name="T0" fmla="*/ 1 w 3"/>
                  <a:gd name="T1" fmla="*/ 4 h 4"/>
                  <a:gd name="T2" fmla="*/ 1 w 3"/>
                  <a:gd name="T3" fmla="*/ 3 h 4"/>
                  <a:gd name="T4" fmla="*/ 1 w 3"/>
                  <a:gd name="T5" fmla="*/ 1 h 4"/>
                  <a:gd name="T6" fmla="*/ 2 w 3"/>
                  <a:gd name="T7" fmla="*/ 4 h 4"/>
                  <a:gd name="T8" fmla="*/ 3 w 3"/>
                  <a:gd name="T9" fmla="*/ 4 h 4"/>
                  <a:gd name="T10" fmla="*/ 3 w 3"/>
                  <a:gd name="T11" fmla="*/ 1 h 4"/>
                  <a:gd name="T12" fmla="*/ 3 w 3"/>
                  <a:gd name="T13" fmla="*/ 0 h 4"/>
                  <a:gd name="T14" fmla="*/ 2 w 3"/>
                  <a:gd name="T15" fmla="*/ 0 h 4"/>
                  <a:gd name="T16" fmla="*/ 3 w 3"/>
                  <a:gd name="T17" fmla="*/ 1 h 4"/>
                  <a:gd name="T18" fmla="*/ 3 w 3"/>
                  <a:gd name="T19" fmla="*/ 2 h 4"/>
                  <a:gd name="T20" fmla="*/ 1 w 3"/>
                  <a:gd name="T21" fmla="*/ 0 h 4"/>
                  <a:gd name="T22" fmla="*/ 0 w 3"/>
                  <a:gd name="T23" fmla="*/ 0 h 4"/>
                  <a:gd name="T24" fmla="*/ 1 w 3"/>
                  <a:gd name="T25" fmla="*/ 0 h 4"/>
                  <a:gd name="T26" fmla="*/ 1 w 3"/>
                  <a:gd name="T27" fmla="*/ 3 h 4"/>
                  <a:gd name="T28" fmla="*/ 1 w 3"/>
                  <a:gd name="T29" fmla="*/ 4 h 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 h="4">
                    <a:moveTo>
                      <a:pt x="1" y="4"/>
                    </a:moveTo>
                    <a:lnTo>
                      <a:pt x="1" y="3"/>
                    </a:lnTo>
                    <a:lnTo>
                      <a:pt x="1" y="1"/>
                    </a:lnTo>
                    <a:lnTo>
                      <a:pt x="2" y="4"/>
                    </a:lnTo>
                    <a:lnTo>
                      <a:pt x="3" y="4"/>
                    </a:lnTo>
                    <a:lnTo>
                      <a:pt x="3" y="1"/>
                    </a:lnTo>
                    <a:lnTo>
                      <a:pt x="3" y="0"/>
                    </a:lnTo>
                    <a:lnTo>
                      <a:pt x="2" y="0"/>
                    </a:lnTo>
                    <a:lnTo>
                      <a:pt x="3" y="1"/>
                    </a:lnTo>
                    <a:lnTo>
                      <a:pt x="3" y="2"/>
                    </a:lnTo>
                    <a:lnTo>
                      <a:pt x="1" y="0"/>
                    </a:lnTo>
                    <a:lnTo>
                      <a:pt x="0" y="0"/>
                    </a:lnTo>
                    <a:lnTo>
                      <a:pt x="1" y="0"/>
                    </a:lnTo>
                    <a:lnTo>
                      <a:pt x="1" y="3"/>
                    </a:lnTo>
                    <a:lnTo>
                      <a:pt x="1" y="4"/>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251" name="Freeform 347"/>
              <p:cNvSpPr>
                <a:spLocks noChangeAspect="1" noEditPoints="1"/>
              </p:cNvSpPr>
              <p:nvPr/>
            </p:nvSpPr>
            <p:spPr bwMode="auto">
              <a:xfrm>
                <a:off x="2087" y="2794"/>
                <a:ext cx="2" cy="4"/>
              </a:xfrm>
              <a:custGeom>
                <a:avLst/>
                <a:gdLst>
                  <a:gd name="T0" fmla="*/ 0 w 2"/>
                  <a:gd name="T1" fmla="*/ 0 h 4"/>
                  <a:gd name="T2" fmla="*/ 1 w 2"/>
                  <a:gd name="T3" fmla="*/ 0 h 4"/>
                  <a:gd name="T4" fmla="*/ 1 w 2"/>
                  <a:gd name="T5" fmla="*/ 1 h 4"/>
                  <a:gd name="T6" fmla="*/ 2 w 2"/>
                  <a:gd name="T7" fmla="*/ 2 h 4"/>
                  <a:gd name="T8" fmla="*/ 1 w 2"/>
                  <a:gd name="T9" fmla="*/ 3 h 4"/>
                  <a:gd name="T10" fmla="*/ 0 w 2"/>
                  <a:gd name="T11" fmla="*/ 3 h 4"/>
                  <a:gd name="T12" fmla="*/ 0 w 2"/>
                  <a:gd name="T13" fmla="*/ 0 h 4"/>
                  <a:gd name="T14" fmla="*/ 0 w 2"/>
                  <a:gd name="T15" fmla="*/ 4 h 4"/>
                  <a:gd name="T16" fmla="*/ 1 w 2"/>
                  <a:gd name="T17" fmla="*/ 3 h 4"/>
                  <a:gd name="T18" fmla="*/ 2 w 2"/>
                  <a:gd name="T19" fmla="*/ 3 h 4"/>
                  <a:gd name="T20" fmla="*/ 2 w 2"/>
                  <a:gd name="T21" fmla="*/ 2 h 4"/>
                  <a:gd name="T22" fmla="*/ 2 w 2"/>
                  <a:gd name="T23" fmla="*/ 0 h 4"/>
                  <a:gd name="T24" fmla="*/ 1 w 2"/>
                  <a:gd name="T25" fmla="*/ 0 h 4"/>
                  <a:gd name="T26" fmla="*/ 0 w 2"/>
                  <a:gd name="T27" fmla="*/ 0 h 4"/>
                  <a:gd name="T28" fmla="*/ 0 w 2"/>
                  <a:gd name="T29" fmla="*/ 3 h 4"/>
                  <a:gd name="T30" fmla="*/ 0 w 2"/>
                  <a:gd name="T31" fmla="*/ 4 h 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 h="4">
                    <a:moveTo>
                      <a:pt x="0" y="0"/>
                    </a:moveTo>
                    <a:lnTo>
                      <a:pt x="1" y="0"/>
                    </a:lnTo>
                    <a:lnTo>
                      <a:pt x="1" y="1"/>
                    </a:lnTo>
                    <a:lnTo>
                      <a:pt x="2" y="2"/>
                    </a:lnTo>
                    <a:lnTo>
                      <a:pt x="1" y="3"/>
                    </a:lnTo>
                    <a:lnTo>
                      <a:pt x="0" y="3"/>
                    </a:lnTo>
                    <a:lnTo>
                      <a:pt x="0" y="0"/>
                    </a:lnTo>
                    <a:close/>
                    <a:moveTo>
                      <a:pt x="0" y="4"/>
                    </a:moveTo>
                    <a:lnTo>
                      <a:pt x="1" y="3"/>
                    </a:lnTo>
                    <a:lnTo>
                      <a:pt x="2" y="3"/>
                    </a:lnTo>
                    <a:lnTo>
                      <a:pt x="2" y="2"/>
                    </a:lnTo>
                    <a:lnTo>
                      <a:pt x="2" y="0"/>
                    </a:lnTo>
                    <a:lnTo>
                      <a:pt x="1" y="0"/>
                    </a:lnTo>
                    <a:lnTo>
                      <a:pt x="0" y="0"/>
                    </a:lnTo>
                    <a:lnTo>
                      <a:pt x="0" y="3"/>
                    </a:lnTo>
                    <a:lnTo>
                      <a:pt x="0" y="4"/>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252" name="Freeform 348"/>
              <p:cNvSpPr>
                <a:spLocks noChangeAspect="1"/>
              </p:cNvSpPr>
              <p:nvPr/>
            </p:nvSpPr>
            <p:spPr bwMode="auto">
              <a:xfrm>
                <a:off x="2087" y="2794"/>
                <a:ext cx="2" cy="3"/>
              </a:xfrm>
              <a:custGeom>
                <a:avLst/>
                <a:gdLst>
                  <a:gd name="T0" fmla="*/ 0 w 2"/>
                  <a:gd name="T1" fmla="*/ 0 h 3"/>
                  <a:gd name="T2" fmla="*/ 1 w 2"/>
                  <a:gd name="T3" fmla="*/ 0 h 3"/>
                  <a:gd name="T4" fmla="*/ 1 w 2"/>
                  <a:gd name="T5" fmla="*/ 1 h 3"/>
                  <a:gd name="T6" fmla="*/ 2 w 2"/>
                  <a:gd name="T7" fmla="*/ 2 h 3"/>
                  <a:gd name="T8" fmla="*/ 1 w 2"/>
                  <a:gd name="T9" fmla="*/ 3 h 3"/>
                  <a:gd name="T10" fmla="*/ 0 w 2"/>
                  <a:gd name="T11" fmla="*/ 3 h 3"/>
                  <a:gd name="T12" fmla="*/ 0 w 2"/>
                  <a:gd name="T13" fmla="*/ 0 h 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 h="3">
                    <a:moveTo>
                      <a:pt x="0" y="0"/>
                    </a:moveTo>
                    <a:lnTo>
                      <a:pt x="1" y="0"/>
                    </a:lnTo>
                    <a:lnTo>
                      <a:pt x="1" y="1"/>
                    </a:lnTo>
                    <a:lnTo>
                      <a:pt x="2" y="2"/>
                    </a:lnTo>
                    <a:lnTo>
                      <a:pt x="1" y="3"/>
                    </a:lnTo>
                    <a:lnTo>
                      <a:pt x="0" y="3"/>
                    </a:lnTo>
                    <a:lnTo>
                      <a:pt x="0" y="0"/>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253" name="Freeform 349"/>
              <p:cNvSpPr>
                <a:spLocks noChangeAspect="1"/>
              </p:cNvSpPr>
              <p:nvPr/>
            </p:nvSpPr>
            <p:spPr bwMode="auto">
              <a:xfrm>
                <a:off x="2087" y="2794"/>
                <a:ext cx="2" cy="4"/>
              </a:xfrm>
              <a:custGeom>
                <a:avLst/>
                <a:gdLst>
                  <a:gd name="T0" fmla="*/ 0 w 2"/>
                  <a:gd name="T1" fmla="*/ 4 h 4"/>
                  <a:gd name="T2" fmla="*/ 1 w 2"/>
                  <a:gd name="T3" fmla="*/ 3 h 4"/>
                  <a:gd name="T4" fmla="*/ 2 w 2"/>
                  <a:gd name="T5" fmla="*/ 3 h 4"/>
                  <a:gd name="T6" fmla="*/ 2 w 2"/>
                  <a:gd name="T7" fmla="*/ 2 h 4"/>
                  <a:gd name="T8" fmla="*/ 2 w 2"/>
                  <a:gd name="T9" fmla="*/ 0 h 4"/>
                  <a:gd name="T10" fmla="*/ 1 w 2"/>
                  <a:gd name="T11" fmla="*/ 0 h 4"/>
                  <a:gd name="T12" fmla="*/ 0 w 2"/>
                  <a:gd name="T13" fmla="*/ 0 h 4"/>
                  <a:gd name="T14" fmla="*/ 0 w 2"/>
                  <a:gd name="T15" fmla="*/ 3 h 4"/>
                  <a:gd name="T16" fmla="*/ 0 w 2"/>
                  <a:gd name="T17" fmla="*/ 4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 h="4">
                    <a:moveTo>
                      <a:pt x="0" y="4"/>
                    </a:moveTo>
                    <a:lnTo>
                      <a:pt x="1" y="3"/>
                    </a:lnTo>
                    <a:lnTo>
                      <a:pt x="2" y="3"/>
                    </a:lnTo>
                    <a:lnTo>
                      <a:pt x="2" y="2"/>
                    </a:lnTo>
                    <a:lnTo>
                      <a:pt x="2" y="0"/>
                    </a:lnTo>
                    <a:lnTo>
                      <a:pt x="1" y="0"/>
                    </a:lnTo>
                    <a:lnTo>
                      <a:pt x="0" y="0"/>
                    </a:lnTo>
                    <a:lnTo>
                      <a:pt x="0" y="3"/>
                    </a:lnTo>
                    <a:lnTo>
                      <a:pt x="0" y="4"/>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254" name="Freeform 350"/>
              <p:cNvSpPr>
                <a:spLocks noChangeAspect="1" noEditPoints="1"/>
              </p:cNvSpPr>
              <p:nvPr/>
            </p:nvSpPr>
            <p:spPr bwMode="auto">
              <a:xfrm>
                <a:off x="2090" y="2794"/>
                <a:ext cx="3" cy="4"/>
              </a:xfrm>
              <a:custGeom>
                <a:avLst/>
                <a:gdLst>
                  <a:gd name="T0" fmla="*/ 1 w 3"/>
                  <a:gd name="T1" fmla="*/ 4 h 4"/>
                  <a:gd name="T2" fmla="*/ 2 w 3"/>
                  <a:gd name="T3" fmla="*/ 4 h 4"/>
                  <a:gd name="T4" fmla="*/ 3 w 3"/>
                  <a:gd name="T5" fmla="*/ 2 h 4"/>
                  <a:gd name="T6" fmla="*/ 2 w 3"/>
                  <a:gd name="T7" fmla="*/ 1 h 4"/>
                  <a:gd name="T8" fmla="*/ 1 w 3"/>
                  <a:gd name="T9" fmla="*/ 0 h 4"/>
                  <a:gd name="T10" fmla="*/ 0 w 3"/>
                  <a:gd name="T11" fmla="*/ 0 h 4"/>
                  <a:gd name="T12" fmla="*/ 0 w 3"/>
                  <a:gd name="T13" fmla="*/ 2 h 4"/>
                  <a:gd name="T14" fmla="*/ 0 w 3"/>
                  <a:gd name="T15" fmla="*/ 3 h 4"/>
                  <a:gd name="T16" fmla="*/ 1 w 3"/>
                  <a:gd name="T17" fmla="*/ 4 h 4"/>
                  <a:gd name="T18" fmla="*/ 0 w 3"/>
                  <a:gd name="T19" fmla="*/ 2 h 4"/>
                  <a:gd name="T20" fmla="*/ 1 w 3"/>
                  <a:gd name="T21" fmla="*/ 1 h 4"/>
                  <a:gd name="T22" fmla="*/ 1 w 3"/>
                  <a:gd name="T23" fmla="*/ 0 h 4"/>
                  <a:gd name="T24" fmla="*/ 2 w 3"/>
                  <a:gd name="T25" fmla="*/ 1 h 4"/>
                  <a:gd name="T26" fmla="*/ 2 w 3"/>
                  <a:gd name="T27" fmla="*/ 2 h 4"/>
                  <a:gd name="T28" fmla="*/ 2 w 3"/>
                  <a:gd name="T29" fmla="*/ 3 h 4"/>
                  <a:gd name="T30" fmla="*/ 1 w 3"/>
                  <a:gd name="T31" fmla="*/ 4 h 4"/>
                  <a:gd name="T32" fmla="*/ 1 w 3"/>
                  <a:gd name="T33" fmla="*/ 3 h 4"/>
                  <a:gd name="T34" fmla="*/ 0 w 3"/>
                  <a:gd name="T35" fmla="*/ 2 h 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 h="4">
                    <a:moveTo>
                      <a:pt x="1" y="4"/>
                    </a:moveTo>
                    <a:lnTo>
                      <a:pt x="2" y="4"/>
                    </a:lnTo>
                    <a:lnTo>
                      <a:pt x="3" y="2"/>
                    </a:lnTo>
                    <a:lnTo>
                      <a:pt x="2" y="1"/>
                    </a:lnTo>
                    <a:lnTo>
                      <a:pt x="1" y="0"/>
                    </a:lnTo>
                    <a:lnTo>
                      <a:pt x="0" y="0"/>
                    </a:lnTo>
                    <a:lnTo>
                      <a:pt x="0" y="2"/>
                    </a:lnTo>
                    <a:lnTo>
                      <a:pt x="0" y="3"/>
                    </a:lnTo>
                    <a:lnTo>
                      <a:pt x="1" y="4"/>
                    </a:lnTo>
                    <a:close/>
                    <a:moveTo>
                      <a:pt x="0" y="2"/>
                    </a:moveTo>
                    <a:lnTo>
                      <a:pt x="1" y="1"/>
                    </a:lnTo>
                    <a:lnTo>
                      <a:pt x="1" y="0"/>
                    </a:lnTo>
                    <a:lnTo>
                      <a:pt x="2" y="1"/>
                    </a:lnTo>
                    <a:lnTo>
                      <a:pt x="2" y="2"/>
                    </a:lnTo>
                    <a:lnTo>
                      <a:pt x="2" y="3"/>
                    </a:lnTo>
                    <a:lnTo>
                      <a:pt x="1" y="4"/>
                    </a:lnTo>
                    <a:lnTo>
                      <a:pt x="1" y="3"/>
                    </a:lnTo>
                    <a:lnTo>
                      <a:pt x="0" y="2"/>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255" name="Freeform 351"/>
              <p:cNvSpPr>
                <a:spLocks noChangeAspect="1"/>
              </p:cNvSpPr>
              <p:nvPr/>
            </p:nvSpPr>
            <p:spPr bwMode="auto">
              <a:xfrm>
                <a:off x="2090" y="2794"/>
                <a:ext cx="3" cy="4"/>
              </a:xfrm>
              <a:custGeom>
                <a:avLst/>
                <a:gdLst>
                  <a:gd name="T0" fmla="*/ 1 w 3"/>
                  <a:gd name="T1" fmla="*/ 4 h 4"/>
                  <a:gd name="T2" fmla="*/ 2 w 3"/>
                  <a:gd name="T3" fmla="*/ 4 h 4"/>
                  <a:gd name="T4" fmla="*/ 3 w 3"/>
                  <a:gd name="T5" fmla="*/ 2 h 4"/>
                  <a:gd name="T6" fmla="*/ 2 w 3"/>
                  <a:gd name="T7" fmla="*/ 1 h 4"/>
                  <a:gd name="T8" fmla="*/ 1 w 3"/>
                  <a:gd name="T9" fmla="*/ 0 h 4"/>
                  <a:gd name="T10" fmla="*/ 0 w 3"/>
                  <a:gd name="T11" fmla="*/ 0 h 4"/>
                  <a:gd name="T12" fmla="*/ 0 w 3"/>
                  <a:gd name="T13" fmla="*/ 2 h 4"/>
                  <a:gd name="T14" fmla="*/ 0 w 3"/>
                  <a:gd name="T15" fmla="*/ 3 h 4"/>
                  <a:gd name="T16" fmla="*/ 1 w 3"/>
                  <a:gd name="T17" fmla="*/ 4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 h="4">
                    <a:moveTo>
                      <a:pt x="1" y="4"/>
                    </a:moveTo>
                    <a:lnTo>
                      <a:pt x="2" y="4"/>
                    </a:lnTo>
                    <a:lnTo>
                      <a:pt x="3" y="2"/>
                    </a:lnTo>
                    <a:lnTo>
                      <a:pt x="2" y="1"/>
                    </a:lnTo>
                    <a:lnTo>
                      <a:pt x="1" y="0"/>
                    </a:lnTo>
                    <a:lnTo>
                      <a:pt x="0" y="0"/>
                    </a:lnTo>
                    <a:lnTo>
                      <a:pt x="0" y="2"/>
                    </a:lnTo>
                    <a:lnTo>
                      <a:pt x="0" y="3"/>
                    </a:lnTo>
                    <a:lnTo>
                      <a:pt x="1" y="4"/>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256" name="Freeform 352"/>
              <p:cNvSpPr>
                <a:spLocks noChangeAspect="1"/>
              </p:cNvSpPr>
              <p:nvPr/>
            </p:nvSpPr>
            <p:spPr bwMode="auto">
              <a:xfrm>
                <a:off x="2090" y="2794"/>
                <a:ext cx="2" cy="4"/>
              </a:xfrm>
              <a:custGeom>
                <a:avLst/>
                <a:gdLst>
                  <a:gd name="T0" fmla="*/ 0 w 2"/>
                  <a:gd name="T1" fmla="*/ 2 h 4"/>
                  <a:gd name="T2" fmla="*/ 1 w 2"/>
                  <a:gd name="T3" fmla="*/ 1 h 4"/>
                  <a:gd name="T4" fmla="*/ 1 w 2"/>
                  <a:gd name="T5" fmla="*/ 0 h 4"/>
                  <a:gd name="T6" fmla="*/ 2 w 2"/>
                  <a:gd name="T7" fmla="*/ 1 h 4"/>
                  <a:gd name="T8" fmla="*/ 2 w 2"/>
                  <a:gd name="T9" fmla="*/ 2 h 4"/>
                  <a:gd name="T10" fmla="*/ 2 w 2"/>
                  <a:gd name="T11" fmla="*/ 3 h 4"/>
                  <a:gd name="T12" fmla="*/ 1 w 2"/>
                  <a:gd name="T13" fmla="*/ 4 h 4"/>
                  <a:gd name="T14" fmla="*/ 1 w 2"/>
                  <a:gd name="T15" fmla="*/ 3 h 4"/>
                  <a:gd name="T16" fmla="*/ 0 w 2"/>
                  <a:gd name="T17" fmla="*/ 2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 h="4">
                    <a:moveTo>
                      <a:pt x="0" y="2"/>
                    </a:moveTo>
                    <a:lnTo>
                      <a:pt x="1" y="1"/>
                    </a:lnTo>
                    <a:lnTo>
                      <a:pt x="1" y="0"/>
                    </a:lnTo>
                    <a:lnTo>
                      <a:pt x="2" y="1"/>
                    </a:lnTo>
                    <a:lnTo>
                      <a:pt x="2" y="2"/>
                    </a:lnTo>
                    <a:lnTo>
                      <a:pt x="2" y="3"/>
                    </a:lnTo>
                    <a:lnTo>
                      <a:pt x="1" y="4"/>
                    </a:lnTo>
                    <a:lnTo>
                      <a:pt x="1" y="3"/>
                    </a:lnTo>
                    <a:lnTo>
                      <a:pt x="0" y="2"/>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257" name="Freeform 353"/>
              <p:cNvSpPr>
                <a:spLocks noChangeAspect="1"/>
              </p:cNvSpPr>
              <p:nvPr/>
            </p:nvSpPr>
            <p:spPr bwMode="auto">
              <a:xfrm>
                <a:off x="2036" y="2855"/>
                <a:ext cx="2" cy="5"/>
              </a:xfrm>
              <a:custGeom>
                <a:avLst/>
                <a:gdLst>
                  <a:gd name="T0" fmla="*/ 0 w 2"/>
                  <a:gd name="T1" fmla="*/ 0 h 5"/>
                  <a:gd name="T2" fmla="*/ 1 w 2"/>
                  <a:gd name="T3" fmla="*/ 0 h 5"/>
                  <a:gd name="T4" fmla="*/ 2 w 2"/>
                  <a:gd name="T5" fmla="*/ 1 h 5"/>
                  <a:gd name="T6" fmla="*/ 2 w 2"/>
                  <a:gd name="T7" fmla="*/ 2 h 5"/>
                  <a:gd name="T8" fmla="*/ 2 w 2"/>
                  <a:gd name="T9" fmla="*/ 5 h 5"/>
                  <a:gd name="T10" fmla="*/ 1 w 2"/>
                  <a:gd name="T11" fmla="*/ 4 h 5"/>
                  <a:gd name="T12" fmla="*/ 0 w 2"/>
                  <a:gd name="T13" fmla="*/ 1 h 5"/>
                  <a:gd name="T14" fmla="*/ 0 w 2"/>
                  <a:gd name="T15" fmla="*/ 0 h 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 h="5">
                    <a:moveTo>
                      <a:pt x="0" y="0"/>
                    </a:moveTo>
                    <a:lnTo>
                      <a:pt x="1" y="0"/>
                    </a:lnTo>
                    <a:lnTo>
                      <a:pt x="2" y="1"/>
                    </a:lnTo>
                    <a:lnTo>
                      <a:pt x="2" y="2"/>
                    </a:lnTo>
                    <a:lnTo>
                      <a:pt x="2" y="5"/>
                    </a:lnTo>
                    <a:lnTo>
                      <a:pt x="1" y="4"/>
                    </a:lnTo>
                    <a:lnTo>
                      <a:pt x="0" y="1"/>
                    </a:lnTo>
                    <a:lnTo>
                      <a:pt x="0" y="0"/>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258" name="Freeform 354"/>
              <p:cNvSpPr>
                <a:spLocks noChangeAspect="1"/>
              </p:cNvSpPr>
              <p:nvPr/>
            </p:nvSpPr>
            <p:spPr bwMode="auto">
              <a:xfrm>
                <a:off x="2034" y="2824"/>
                <a:ext cx="46" cy="71"/>
              </a:xfrm>
              <a:custGeom>
                <a:avLst/>
                <a:gdLst>
                  <a:gd name="T0" fmla="*/ 10 w 46"/>
                  <a:gd name="T1" fmla="*/ 25 h 71"/>
                  <a:gd name="T2" fmla="*/ 9 w 46"/>
                  <a:gd name="T3" fmla="*/ 18 h 71"/>
                  <a:gd name="T4" fmla="*/ 7 w 46"/>
                  <a:gd name="T5" fmla="*/ 19 h 71"/>
                  <a:gd name="T6" fmla="*/ 6 w 46"/>
                  <a:gd name="T7" fmla="*/ 24 h 71"/>
                  <a:gd name="T8" fmla="*/ 5 w 46"/>
                  <a:gd name="T9" fmla="*/ 30 h 71"/>
                  <a:gd name="T10" fmla="*/ 3 w 46"/>
                  <a:gd name="T11" fmla="*/ 29 h 71"/>
                  <a:gd name="T12" fmla="*/ 2 w 46"/>
                  <a:gd name="T13" fmla="*/ 30 h 71"/>
                  <a:gd name="T14" fmla="*/ 0 w 46"/>
                  <a:gd name="T15" fmla="*/ 27 h 71"/>
                  <a:gd name="T16" fmla="*/ 2 w 46"/>
                  <a:gd name="T17" fmla="*/ 22 h 71"/>
                  <a:gd name="T18" fmla="*/ 5 w 46"/>
                  <a:gd name="T19" fmla="*/ 16 h 71"/>
                  <a:gd name="T20" fmla="*/ 12 w 46"/>
                  <a:gd name="T21" fmla="*/ 16 h 71"/>
                  <a:gd name="T22" fmla="*/ 14 w 46"/>
                  <a:gd name="T23" fmla="*/ 21 h 71"/>
                  <a:gd name="T24" fmla="*/ 13 w 46"/>
                  <a:gd name="T25" fmla="*/ 28 h 71"/>
                  <a:gd name="T26" fmla="*/ 13 w 46"/>
                  <a:gd name="T27" fmla="*/ 34 h 71"/>
                  <a:gd name="T28" fmla="*/ 16 w 46"/>
                  <a:gd name="T29" fmla="*/ 34 h 71"/>
                  <a:gd name="T30" fmla="*/ 17 w 46"/>
                  <a:gd name="T31" fmla="*/ 29 h 71"/>
                  <a:gd name="T32" fmla="*/ 17 w 46"/>
                  <a:gd name="T33" fmla="*/ 21 h 71"/>
                  <a:gd name="T34" fmla="*/ 20 w 46"/>
                  <a:gd name="T35" fmla="*/ 5 h 71"/>
                  <a:gd name="T36" fmla="*/ 20 w 46"/>
                  <a:gd name="T37" fmla="*/ 1 h 71"/>
                  <a:gd name="T38" fmla="*/ 25 w 46"/>
                  <a:gd name="T39" fmla="*/ 5 h 71"/>
                  <a:gd name="T40" fmla="*/ 27 w 46"/>
                  <a:gd name="T41" fmla="*/ 9 h 71"/>
                  <a:gd name="T42" fmla="*/ 30 w 46"/>
                  <a:gd name="T43" fmla="*/ 11 h 71"/>
                  <a:gd name="T44" fmla="*/ 33 w 46"/>
                  <a:gd name="T45" fmla="*/ 5 h 71"/>
                  <a:gd name="T46" fmla="*/ 37 w 46"/>
                  <a:gd name="T47" fmla="*/ 10 h 71"/>
                  <a:gd name="T48" fmla="*/ 38 w 46"/>
                  <a:gd name="T49" fmla="*/ 14 h 71"/>
                  <a:gd name="T50" fmla="*/ 40 w 46"/>
                  <a:gd name="T51" fmla="*/ 18 h 71"/>
                  <a:gd name="T52" fmla="*/ 41 w 46"/>
                  <a:gd name="T53" fmla="*/ 23 h 71"/>
                  <a:gd name="T54" fmla="*/ 41 w 46"/>
                  <a:gd name="T55" fmla="*/ 27 h 71"/>
                  <a:gd name="T56" fmla="*/ 40 w 46"/>
                  <a:gd name="T57" fmla="*/ 31 h 71"/>
                  <a:gd name="T58" fmla="*/ 38 w 46"/>
                  <a:gd name="T59" fmla="*/ 37 h 71"/>
                  <a:gd name="T60" fmla="*/ 35 w 46"/>
                  <a:gd name="T61" fmla="*/ 41 h 71"/>
                  <a:gd name="T62" fmla="*/ 40 w 46"/>
                  <a:gd name="T63" fmla="*/ 47 h 71"/>
                  <a:gd name="T64" fmla="*/ 45 w 46"/>
                  <a:gd name="T65" fmla="*/ 49 h 71"/>
                  <a:gd name="T66" fmla="*/ 38 w 46"/>
                  <a:gd name="T67" fmla="*/ 51 h 71"/>
                  <a:gd name="T68" fmla="*/ 33 w 46"/>
                  <a:gd name="T69" fmla="*/ 53 h 71"/>
                  <a:gd name="T70" fmla="*/ 29 w 46"/>
                  <a:gd name="T71" fmla="*/ 58 h 71"/>
                  <a:gd name="T72" fmla="*/ 29 w 46"/>
                  <a:gd name="T73" fmla="*/ 65 h 71"/>
                  <a:gd name="T74" fmla="*/ 30 w 46"/>
                  <a:gd name="T75" fmla="*/ 69 h 71"/>
                  <a:gd name="T76" fmla="*/ 26 w 46"/>
                  <a:gd name="T77" fmla="*/ 71 h 71"/>
                  <a:gd name="T78" fmla="*/ 25 w 46"/>
                  <a:gd name="T79" fmla="*/ 69 h 71"/>
                  <a:gd name="T80" fmla="*/ 23 w 46"/>
                  <a:gd name="T81" fmla="*/ 67 h 71"/>
                  <a:gd name="T82" fmla="*/ 27 w 46"/>
                  <a:gd name="T83" fmla="*/ 64 h 71"/>
                  <a:gd name="T84" fmla="*/ 27 w 46"/>
                  <a:gd name="T85" fmla="*/ 59 h 71"/>
                  <a:gd name="T86" fmla="*/ 23 w 46"/>
                  <a:gd name="T87" fmla="*/ 56 h 71"/>
                  <a:gd name="T88" fmla="*/ 20 w 46"/>
                  <a:gd name="T89" fmla="*/ 63 h 71"/>
                  <a:gd name="T90" fmla="*/ 20 w 46"/>
                  <a:gd name="T91" fmla="*/ 65 h 71"/>
                  <a:gd name="T92" fmla="*/ 20 w 46"/>
                  <a:gd name="T93" fmla="*/ 69 h 71"/>
                  <a:gd name="T94" fmla="*/ 15 w 46"/>
                  <a:gd name="T95" fmla="*/ 69 h 71"/>
                  <a:gd name="T96" fmla="*/ 14 w 46"/>
                  <a:gd name="T97" fmla="*/ 66 h 71"/>
                  <a:gd name="T98" fmla="*/ 14 w 46"/>
                  <a:gd name="T99" fmla="*/ 64 h 71"/>
                  <a:gd name="T100" fmla="*/ 19 w 46"/>
                  <a:gd name="T101" fmla="*/ 63 h 71"/>
                  <a:gd name="T102" fmla="*/ 17 w 46"/>
                  <a:gd name="T103" fmla="*/ 56 h 71"/>
                  <a:gd name="T104" fmla="*/ 13 w 46"/>
                  <a:gd name="T105" fmla="*/ 52 h 71"/>
                  <a:gd name="T106" fmla="*/ 7 w 46"/>
                  <a:gd name="T107" fmla="*/ 46 h 71"/>
                  <a:gd name="T108" fmla="*/ 7 w 46"/>
                  <a:gd name="T109" fmla="*/ 39 h 71"/>
                  <a:gd name="T110" fmla="*/ 6 w 46"/>
                  <a:gd name="T111" fmla="*/ 33 h 71"/>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46" h="71">
                    <a:moveTo>
                      <a:pt x="8" y="29"/>
                    </a:moveTo>
                    <a:lnTo>
                      <a:pt x="9" y="26"/>
                    </a:lnTo>
                    <a:lnTo>
                      <a:pt x="10" y="25"/>
                    </a:lnTo>
                    <a:lnTo>
                      <a:pt x="11" y="21"/>
                    </a:lnTo>
                    <a:lnTo>
                      <a:pt x="10" y="19"/>
                    </a:lnTo>
                    <a:lnTo>
                      <a:pt x="9" y="18"/>
                    </a:lnTo>
                    <a:lnTo>
                      <a:pt x="8" y="18"/>
                    </a:lnTo>
                    <a:lnTo>
                      <a:pt x="7" y="18"/>
                    </a:lnTo>
                    <a:lnTo>
                      <a:pt x="7" y="19"/>
                    </a:lnTo>
                    <a:lnTo>
                      <a:pt x="6" y="20"/>
                    </a:lnTo>
                    <a:lnTo>
                      <a:pt x="6" y="21"/>
                    </a:lnTo>
                    <a:lnTo>
                      <a:pt x="6" y="24"/>
                    </a:lnTo>
                    <a:lnTo>
                      <a:pt x="6" y="26"/>
                    </a:lnTo>
                    <a:lnTo>
                      <a:pt x="6" y="28"/>
                    </a:lnTo>
                    <a:lnTo>
                      <a:pt x="5" y="30"/>
                    </a:lnTo>
                    <a:lnTo>
                      <a:pt x="3" y="31"/>
                    </a:lnTo>
                    <a:lnTo>
                      <a:pt x="3" y="30"/>
                    </a:lnTo>
                    <a:lnTo>
                      <a:pt x="3" y="29"/>
                    </a:lnTo>
                    <a:lnTo>
                      <a:pt x="2" y="28"/>
                    </a:lnTo>
                    <a:lnTo>
                      <a:pt x="2" y="29"/>
                    </a:lnTo>
                    <a:lnTo>
                      <a:pt x="2" y="30"/>
                    </a:lnTo>
                    <a:lnTo>
                      <a:pt x="1" y="30"/>
                    </a:lnTo>
                    <a:lnTo>
                      <a:pt x="0" y="29"/>
                    </a:lnTo>
                    <a:lnTo>
                      <a:pt x="0" y="27"/>
                    </a:lnTo>
                    <a:lnTo>
                      <a:pt x="0" y="25"/>
                    </a:lnTo>
                    <a:lnTo>
                      <a:pt x="1" y="24"/>
                    </a:lnTo>
                    <a:lnTo>
                      <a:pt x="2" y="22"/>
                    </a:lnTo>
                    <a:lnTo>
                      <a:pt x="4" y="18"/>
                    </a:lnTo>
                    <a:lnTo>
                      <a:pt x="4" y="17"/>
                    </a:lnTo>
                    <a:lnTo>
                      <a:pt x="5" y="16"/>
                    </a:lnTo>
                    <a:lnTo>
                      <a:pt x="8" y="15"/>
                    </a:lnTo>
                    <a:lnTo>
                      <a:pt x="10" y="15"/>
                    </a:lnTo>
                    <a:lnTo>
                      <a:pt x="12" y="16"/>
                    </a:lnTo>
                    <a:lnTo>
                      <a:pt x="13" y="18"/>
                    </a:lnTo>
                    <a:lnTo>
                      <a:pt x="14" y="20"/>
                    </a:lnTo>
                    <a:lnTo>
                      <a:pt x="14" y="21"/>
                    </a:lnTo>
                    <a:lnTo>
                      <a:pt x="14" y="26"/>
                    </a:lnTo>
                    <a:lnTo>
                      <a:pt x="13" y="26"/>
                    </a:lnTo>
                    <a:lnTo>
                      <a:pt x="13" y="28"/>
                    </a:lnTo>
                    <a:lnTo>
                      <a:pt x="13" y="29"/>
                    </a:lnTo>
                    <a:lnTo>
                      <a:pt x="13" y="33"/>
                    </a:lnTo>
                    <a:lnTo>
                      <a:pt x="13" y="34"/>
                    </a:lnTo>
                    <a:lnTo>
                      <a:pt x="14" y="34"/>
                    </a:lnTo>
                    <a:lnTo>
                      <a:pt x="15" y="35"/>
                    </a:lnTo>
                    <a:lnTo>
                      <a:pt x="16" y="34"/>
                    </a:lnTo>
                    <a:lnTo>
                      <a:pt x="17" y="33"/>
                    </a:lnTo>
                    <a:lnTo>
                      <a:pt x="17" y="31"/>
                    </a:lnTo>
                    <a:lnTo>
                      <a:pt x="17" y="29"/>
                    </a:lnTo>
                    <a:lnTo>
                      <a:pt x="16" y="27"/>
                    </a:lnTo>
                    <a:lnTo>
                      <a:pt x="16" y="25"/>
                    </a:lnTo>
                    <a:lnTo>
                      <a:pt x="17" y="21"/>
                    </a:lnTo>
                    <a:lnTo>
                      <a:pt x="17" y="19"/>
                    </a:lnTo>
                    <a:lnTo>
                      <a:pt x="18" y="13"/>
                    </a:lnTo>
                    <a:lnTo>
                      <a:pt x="20" y="5"/>
                    </a:lnTo>
                    <a:lnTo>
                      <a:pt x="19" y="2"/>
                    </a:lnTo>
                    <a:lnTo>
                      <a:pt x="19" y="0"/>
                    </a:lnTo>
                    <a:lnTo>
                      <a:pt x="20" y="1"/>
                    </a:lnTo>
                    <a:lnTo>
                      <a:pt x="22" y="2"/>
                    </a:lnTo>
                    <a:lnTo>
                      <a:pt x="24" y="5"/>
                    </a:lnTo>
                    <a:lnTo>
                      <a:pt x="25" y="5"/>
                    </a:lnTo>
                    <a:lnTo>
                      <a:pt x="26" y="6"/>
                    </a:lnTo>
                    <a:lnTo>
                      <a:pt x="27" y="7"/>
                    </a:lnTo>
                    <a:lnTo>
                      <a:pt x="27" y="9"/>
                    </a:lnTo>
                    <a:lnTo>
                      <a:pt x="28" y="9"/>
                    </a:lnTo>
                    <a:lnTo>
                      <a:pt x="29" y="10"/>
                    </a:lnTo>
                    <a:lnTo>
                      <a:pt x="30" y="11"/>
                    </a:lnTo>
                    <a:lnTo>
                      <a:pt x="31" y="13"/>
                    </a:lnTo>
                    <a:lnTo>
                      <a:pt x="32" y="10"/>
                    </a:lnTo>
                    <a:lnTo>
                      <a:pt x="33" y="5"/>
                    </a:lnTo>
                    <a:lnTo>
                      <a:pt x="35" y="7"/>
                    </a:lnTo>
                    <a:lnTo>
                      <a:pt x="36" y="9"/>
                    </a:lnTo>
                    <a:lnTo>
                      <a:pt x="37" y="10"/>
                    </a:lnTo>
                    <a:lnTo>
                      <a:pt x="38" y="11"/>
                    </a:lnTo>
                    <a:lnTo>
                      <a:pt x="38" y="12"/>
                    </a:lnTo>
                    <a:lnTo>
                      <a:pt x="38" y="14"/>
                    </a:lnTo>
                    <a:lnTo>
                      <a:pt x="39" y="15"/>
                    </a:lnTo>
                    <a:lnTo>
                      <a:pt x="40" y="16"/>
                    </a:lnTo>
                    <a:lnTo>
                      <a:pt x="40" y="18"/>
                    </a:lnTo>
                    <a:lnTo>
                      <a:pt x="40" y="20"/>
                    </a:lnTo>
                    <a:lnTo>
                      <a:pt x="40" y="21"/>
                    </a:lnTo>
                    <a:lnTo>
                      <a:pt x="41" y="23"/>
                    </a:lnTo>
                    <a:lnTo>
                      <a:pt x="40" y="24"/>
                    </a:lnTo>
                    <a:lnTo>
                      <a:pt x="40" y="25"/>
                    </a:lnTo>
                    <a:lnTo>
                      <a:pt x="41" y="27"/>
                    </a:lnTo>
                    <a:lnTo>
                      <a:pt x="40" y="29"/>
                    </a:lnTo>
                    <a:lnTo>
                      <a:pt x="40" y="30"/>
                    </a:lnTo>
                    <a:lnTo>
                      <a:pt x="40" y="31"/>
                    </a:lnTo>
                    <a:lnTo>
                      <a:pt x="39" y="33"/>
                    </a:lnTo>
                    <a:lnTo>
                      <a:pt x="38" y="35"/>
                    </a:lnTo>
                    <a:lnTo>
                      <a:pt x="38" y="37"/>
                    </a:lnTo>
                    <a:lnTo>
                      <a:pt x="37" y="38"/>
                    </a:lnTo>
                    <a:lnTo>
                      <a:pt x="35" y="39"/>
                    </a:lnTo>
                    <a:lnTo>
                      <a:pt x="35" y="41"/>
                    </a:lnTo>
                    <a:lnTo>
                      <a:pt x="34" y="42"/>
                    </a:lnTo>
                    <a:lnTo>
                      <a:pt x="34" y="43"/>
                    </a:lnTo>
                    <a:lnTo>
                      <a:pt x="40" y="47"/>
                    </a:lnTo>
                    <a:lnTo>
                      <a:pt x="43" y="48"/>
                    </a:lnTo>
                    <a:lnTo>
                      <a:pt x="46" y="48"/>
                    </a:lnTo>
                    <a:lnTo>
                      <a:pt x="45" y="49"/>
                    </a:lnTo>
                    <a:lnTo>
                      <a:pt x="42" y="50"/>
                    </a:lnTo>
                    <a:lnTo>
                      <a:pt x="40" y="51"/>
                    </a:lnTo>
                    <a:lnTo>
                      <a:pt x="38" y="51"/>
                    </a:lnTo>
                    <a:lnTo>
                      <a:pt x="37" y="51"/>
                    </a:lnTo>
                    <a:lnTo>
                      <a:pt x="36" y="53"/>
                    </a:lnTo>
                    <a:lnTo>
                      <a:pt x="33" y="53"/>
                    </a:lnTo>
                    <a:lnTo>
                      <a:pt x="32" y="54"/>
                    </a:lnTo>
                    <a:lnTo>
                      <a:pt x="30" y="55"/>
                    </a:lnTo>
                    <a:lnTo>
                      <a:pt x="29" y="58"/>
                    </a:lnTo>
                    <a:lnTo>
                      <a:pt x="28" y="61"/>
                    </a:lnTo>
                    <a:lnTo>
                      <a:pt x="29" y="63"/>
                    </a:lnTo>
                    <a:lnTo>
                      <a:pt x="29" y="65"/>
                    </a:lnTo>
                    <a:lnTo>
                      <a:pt x="30" y="67"/>
                    </a:lnTo>
                    <a:lnTo>
                      <a:pt x="31" y="69"/>
                    </a:lnTo>
                    <a:lnTo>
                      <a:pt x="30" y="69"/>
                    </a:lnTo>
                    <a:lnTo>
                      <a:pt x="29" y="69"/>
                    </a:lnTo>
                    <a:lnTo>
                      <a:pt x="27" y="69"/>
                    </a:lnTo>
                    <a:lnTo>
                      <a:pt x="26" y="71"/>
                    </a:lnTo>
                    <a:lnTo>
                      <a:pt x="26" y="70"/>
                    </a:lnTo>
                    <a:lnTo>
                      <a:pt x="26" y="69"/>
                    </a:lnTo>
                    <a:lnTo>
                      <a:pt x="25" y="69"/>
                    </a:lnTo>
                    <a:lnTo>
                      <a:pt x="24" y="68"/>
                    </a:lnTo>
                    <a:lnTo>
                      <a:pt x="23" y="68"/>
                    </a:lnTo>
                    <a:lnTo>
                      <a:pt x="23" y="67"/>
                    </a:lnTo>
                    <a:lnTo>
                      <a:pt x="25" y="66"/>
                    </a:lnTo>
                    <a:lnTo>
                      <a:pt x="26" y="65"/>
                    </a:lnTo>
                    <a:lnTo>
                      <a:pt x="27" y="64"/>
                    </a:lnTo>
                    <a:lnTo>
                      <a:pt x="27" y="62"/>
                    </a:lnTo>
                    <a:lnTo>
                      <a:pt x="27" y="60"/>
                    </a:lnTo>
                    <a:lnTo>
                      <a:pt x="27" y="59"/>
                    </a:lnTo>
                    <a:lnTo>
                      <a:pt x="26" y="58"/>
                    </a:lnTo>
                    <a:lnTo>
                      <a:pt x="25" y="57"/>
                    </a:lnTo>
                    <a:lnTo>
                      <a:pt x="23" y="56"/>
                    </a:lnTo>
                    <a:lnTo>
                      <a:pt x="21" y="56"/>
                    </a:lnTo>
                    <a:lnTo>
                      <a:pt x="20" y="59"/>
                    </a:lnTo>
                    <a:lnTo>
                      <a:pt x="20" y="63"/>
                    </a:lnTo>
                    <a:lnTo>
                      <a:pt x="21" y="65"/>
                    </a:lnTo>
                    <a:lnTo>
                      <a:pt x="21" y="66"/>
                    </a:lnTo>
                    <a:lnTo>
                      <a:pt x="20" y="65"/>
                    </a:lnTo>
                    <a:lnTo>
                      <a:pt x="20" y="66"/>
                    </a:lnTo>
                    <a:lnTo>
                      <a:pt x="20" y="68"/>
                    </a:lnTo>
                    <a:lnTo>
                      <a:pt x="20" y="69"/>
                    </a:lnTo>
                    <a:lnTo>
                      <a:pt x="19" y="69"/>
                    </a:lnTo>
                    <a:lnTo>
                      <a:pt x="17" y="68"/>
                    </a:lnTo>
                    <a:lnTo>
                      <a:pt x="15" y="69"/>
                    </a:lnTo>
                    <a:lnTo>
                      <a:pt x="15" y="67"/>
                    </a:lnTo>
                    <a:lnTo>
                      <a:pt x="15" y="66"/>
                    </a:lnTo>
                    <a:lnTo>
                      <a:pt x="14" y="66"/>
                    </a:lnTo>
                    <a:lnTo>
                      <a:pt x="13" y="66"/>
                    </a:lnTo>
                    <a:lnTo>
                      <a:pt x="13" y="65"/>
                    </a:lnTo>
                    <a:lnTo>
                      <a:pt x="14" y="64"/>
                    </a:lnTo>
                    <a:lnTo>
                      <a:pt x="16" y="64"/>
                    </a:lnTo>
                    <a:lnTo>
                      <a:pt x="17" y="64"/>
                    </a:lnTo>
                    <a:lnTo>
                      <a:pt x="19" y="63"/>
                    </a:lnTo>
                    <a:lnTo>
                      <a:pt x="19" y="61"/>
                    </a:lnTo>
                    <a:lnTo>
                      <a:pt x="19" y="58"/>
                    </a:lnTo>
                    <a:lnTo>
                      <a:pt x="17" y="56"/>
                    </a:lnTo>
                    <a:lnTo>
                      <a:pt x="17" y="55"/>
                    </a:lnTo>
                    <a:lnTo>
                      <a:pt x="16" y="53"/>
                    </a:lnTo>
                    <a:lnTo>
                      <a:pt x="13" y="52"/>
                    </a:lnTo>
                    <a:lnTo>
                      <a:pt x="9" y="49"/>
                    </a:lnTo>
                    <a:lnTo>
                      <a:pt x="8" y="47"/>
                    </a:lnTo>
                    <a:lnTo>
                      <a:pt x="7" y="46"/>
                    </a:lnTo>
                    <a:lnTo>
                      <a:pt x="6" y="42"/>
                    </a:lnTo>
                    <a:lnTo>
                      <a:pt x="7" y="41"/>
                    </a:lnTo>
                    <a:lnTo>
                      <a:pt x="7" y="39"/>
                    </a:lnTo>
                    <a:lnTo>
                      <a:pt x="6" y="37"/>
                    </a:lnTo>
                    <a:lnTo>
                      <a:pt x="6" y="35"/>
                    </a:lnTo>
                    <a:lnTo>
                      <a:pt x="6" y="33"/>
                    </a:lnTo>
                    <a:lnTo>
                      <a:pt x="8" y="29"/>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259" name="Freeform 355"/>
              <p:cNvSpPr>
                <a:spLocks noChangeAspect="1"/>
              </p:cNvSpPr>
              <p:nvPr/>
            </p:nvSpPr>
            <p:spPr bwMode="auto">
              <a:xfrm>
                <a:off x="2060" y="2832"/>
                <a:ext cx="9" cy="15"/>
              </a:xfrm>
              <a:custGeom>
                <a:avLst/>
                <a:gdLst>
                  <a:gd name="T0" fmla="*/ 1 w 9"/>
                  <a:gd name="T1" fmla="*/ 15 h 15"/>
                  <a:gd name="T2" fmla="*/ 4 w 9"/>
                  <a:gd name="T3" fmla="*/ 12 h 15"/>
                  <a:gd name="T4" fmla="*/ 7 w 9"/>
                  <a:gd name="T5" fmla="*/ 7 h 15"/>
                  <a:gd name="T6" fmla="*/ 9 w 9"/>
                  <a:gd name="T7" fmla="*/ 3 h 15"/>
                  <a:gd name="T8" fmla="*/ 9 w 9"/>
                  <a:gd name="T9" fmla="*/ 1 h 15"/>
                  <a:gd name="T10" fmla="*/ 8 w 9"/>
                  <a:gd name="T11" fmla="*/ 0 h 15"/>
                  <a:gd name="T12" fmla="*/ 7 w 9"/>
                  <a:gd name="T13" fmla="*/ 2 h 15"/>
                  <a:gd name="T14" fmla="*/ 6 w 9"/>
                  <a:gd name="T15" fmla="*/ 4 h 15"/>
                  <a:gd name="T16" fmla="*/ 4 w 9"/>
                  <a:gd name="T17" fmla="*/ 7 h 15"/>
                  <a:gd name="T18" fmla="*/ 2 w 9"/>
                  <a:gd name="T19" fmla="*/ 11 h 15"/>
                  <a:gd name="T20" fmla="*/ 2 w 9"/>
                  <a:gd name="T21" fmla="*/ 12 h 15"/>
                  <a:gd name="T22" fmla="*/ 1 w 9"/>
                  <a:gd name="T23" fmla="*/ 14 h 15"/>
                  <a:gd name="T24" fmla="*/ 0 w 9"/>
                  <a:gd name="T25" fmla="*/ 14 h 15"/>
                  <a:gd name="T26" fmla="*/ 1 w 9"/>
                  <a:gd name="T27" fmla="*/ 15 h 1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9" h="15">
                    <a:moveTo>
                      <a:pt x="1" y="15"/>
                    </a:moveTo>
                    <a:lnTo>
                      <a:pt x="4" y="12"/>
                    </a:lnTo>
                    <a:lnTo>
                      <a:pt x="7" y="7"/>
                    </a:lnTo>
                    <a:lnTo>
                      <a:pt x="9" y="3"/>
                    </a:lnTo>
                    <a:lnTo>
                      <a:pt x="9" y="1"/>
                    </a:lnTo>
                    <a:lnTo>
                      <a:pt x="8" y="0"/>
                    </a:lnTo>
                    <a:lnTo>
                      <a:pt x="7" y="2"/>
                    </a:lnTo>
                    <a:lnTo>
                      <a:pt x="6" y="4"/>
                    </a:lnTo>
                    <a:lnTo>
                      <a:pt x="4" y="7"/>
                    </a:lnTo>
                    <a:lnTo>
                      <a:pt x="2" y="11"/>
                    </a:lnTo>
                    <a:lnTo>
                      <a:pt x="2" y="12"/>
                    </a:lnTo>
                    <a:lnTo>
                      <a:pt x="1" y="14"/>
                    </a:lnTo>
                    <a:lnTo>
                      <a:pt x="0" y="14"/>
                    </a:lnTo>
                    <a:lnTo>
                      <a:pt x="1" y="15"/>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grpSp>
        <p:sp>
          <p:nvSpPr>
            <p:cNvPr id="48" name="Freeform 356"/>
            <p:cNvSpPr>
              <a:spLocks noChangeAspect="1"/>
            </p:cNvSpPr>
            <p:nvPr/>
          </p:nvSpPr>
          <p:spPr bwMode="auto">
            <a:xfrm>
              <a:off x="2061" y="2834"/>
              <a:ext cx="10" cy="16"/>
            </a:xfrm>
            <a:custGeom>
              <a:avLst/>
              <a:gdLst>
                <a:gd name="T0" fmla="*/ 0 w 10"/>
                <a:gd name="T1" fmla="*/ 16 h 16"/>
                <a:gd name="T2" fmla="*/ 3 w 10"/>
                <a:gd name="T3" fmla="*/ 14 h 16"/>
                <a:gd name="T4" fmla="*/ 6 w 10"/>
                <a:gd name="T5" fmla="*/ 12 h 16"/>
                <a:gd name="T6" fmla="*/ 8 w 10"/>
                <a:gd name="T7" fmla="*/ 8 h 16"/>
                <a:gd name="T8" fmla="*/ 10 w 10"/>
                <a:gd name="T9" fmla="*/ 5 h 16"/>
                <a:gd name="T10" fmla="*/ 10 w 10"/>
                <a:gd name="T11" fmla="*/ 3 h 16"/>
                <a:gd name="T12" fmla="*/ 10 w 10"/>
                <a:gd name="T13" fmla="*/ 2 h 16"/>
                <a:gd name="T14" fmla="*/ 9 w 10"/>
                <a:gd name="T15" fmla="*/ 1 h 16"/>
                <a:gd name="T16" fmla="*/ 9 w 10"/>
                <a:gd name="T17" fmla="*/ 0 h 16"/>
                <a:gd name="T18" fmla="*/ 9 w 10"/>
                <a:gd name="T19" fmla="*/ 1 h 16"/>
                <a:gd name="T20" fmla="*/ 8 w 10"/>
                <a:gd name="T21" fmla="*/ 3 h 16"/>
                <a:gd name="T22" fmla="*/ 7 w 10"/>
                <a:gd name="T23" fmla="*/ 5 h 16"/>
                <a:gd name="T24" fmla="*/ 3 w 10"/>
                <a:gd name="T25" fmla="*/ 10 h 16"/>
                <a:gd name="T26" fmla="*/ 2 w 10"/>
                <a:gd name="T27" fmla="*/ 12 h 16"/>
                <a:gd name="T28" fmla="*/ 1 w 10"/>
                <a:gd name="T29" fmla="*/ 14 h 16"/>
                <a:gd name="T30" fmla="*/ 0 w 10"/>
                <a:gd name="T31" fmla="*/ 15 h 16"/>
                <a:gd name="T32" fmla="*/ 0 w 10"/>
                <a:gd name="T33" fmla="*/ 16 h 1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0" h="16">
                  <a:moveTo>
                    <a:pt x="0" y="16"/>
                  </a:moveTo>
                  <a:lnTo>
                    <a:pt x="3" y="14"/>
                  </a:lnTo>
                  <a:lnTo>
                    <a:pt x="6" y="12"/>
                  </a:lnTo>
                  <a:lnTo>
                    <a:pt x="8" y="8"/>
                  </a:lnTo>
                  <a:lnTo>
                    <a:pt x="10" y="5"/>
                  </a:lnTo>
                  <a:lnTo>
                    <a:pt x="10" y="3"/>
                  </a:lnTo>
                  <a:lnTo>
                    <a:pt x="10" y="2"/>
                  </a:lnTo>
                  <a:lnTo>
                    <a:pt x="9" y="1"/>
                  </a:lnTo>
                  <a:lnTo>
                    <a:pt x="9" y="0"/>
                  </a:lnTo>
                  <a:lnTo>
                    <a:pt x="9" y="1"/>
                  </a:lnTo>
                  <a:lnTo>
                    <a:pt x="8" y="3"/>
                  </a:lnTo>
                  <a:lnTo>
                    <a:pt x="7" y="5"/>
                  </a:lnTo>
                  <a:lnTo>
                    <a:pt x="3" y="10"/>
                  </a:lnTo>
                  <a:lnTo>
                    <a:pt x="2" y="12"/>
                  </a:lnTo>
                  <a:lnTo>
                    <a:pt x="1" y="14"/>
                  </a:lnTo>
                  <a:lnTo>
                    <a:pt x="0" y="15"/>
                  </a:lnTo>
                  <a:lnTo>
                    <a:pt x="0" y="16"/>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49" name="Freeform 357"/>
            <p:cNvSpPr>
              <a:spLocks noChangeAspect="1"/>
            </p:cNvSpPr>
            <p:nvPr/>
          </p:nvSpPr>
          <p:spPr bwMode="auto">
            <a:xfrm>
              <a:off x="2061" y="2840"/>
              <a:ext cx="12" cy="12"/>
            </a:xfrm>
            <a:custGeom>
              <a:avLst/>
              <a:gdLst>
                <a:gd name="T0" fmla="*/ 11 w 12"/>
                <a:gd name="T1" fmla="*/ 0 h 12"/>
                <a:gd name="T2" fmla="*/ 12 w 12"/>
                <a:gd name="T3" fmla="*/ 1 h 12"/>
                <a:gd name="T4" fmla="*/ 12 w 12"/>
                <a:gd name="T5" fmla="*/ 2 h 12"/>
                <a:gd name="T6" fmla="*/ 12 w 12"/>
                <a:gd name="T7" fmla="*/ 4 h 12"/>
                <a:gd name="T8" fmla="*/ 11 w 12"/>
                <a:gd name="T9" fmla="*/ 4 h 12"/>
                <a:gd name="T10" fmla="*/ 10 w 12"/>
                <a:gd name="T11" fmla="*/ 5 h 12"/>
                <a:gd name="T12" fmla="*/ 9 w 12"/>
                <a:gd name="T13" fmla="*/ 7 h 12"/>
                <a:gd name="T14" fmla="*/ 3 w 12"/>
                <a:gd name="T15" fmla="*/ 11 h 12"/>
                <a:gd name="T16" fmla="*/ 0 w 12"/>
                <a:gd name="T17" fmla="*/ 12 h 12"/>
                <a:gd name="T18" fmla="*/ 2 w 12"/>
                <a:gd name="T19" fmla="*/ 10 h 12"/>
                <a:gd name="T20" fmla="*/ 6 w 12"/>
                <a:gd name="T21" fmla="*/ 6 h 12"/>
                <a:gd name="T22" fmla="*/ 9 w 12"/>
                <a:gd name="T23" fmla="*/ 3 h 12"/>
                <a:gd name="T24" fmla="*/ 11 w 12"/>
                <a:gd name="T25" fmla="*/ 0 h 1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2" h="12">
                  <a:moveTo>
                    <a:pt x="11" y="0"/>
                  </a:moveTo>
                  <a:lnTo>
                    <a:pt x="12" y="1"/>
                  </a:lnTo>
                  <a:lnTo>
                    <a:pt x="12" y="2"/>
                  </a:lnTo>
                  <a:lnTo>
                    <a:pt x="12" y="4"/>
                  </a:lnTo>
                  <a:lnTo>
                    <a:pt x="11" y="4"/>
                  </a:lnTo>
                  <a:lnTo>
                    <a:pt x="10" y="5"/>
                  </a:lnTo>
                  <a:lnTo>
                    <a:pt x="9" y="7"/>
                  </a:lnTo>
                  <a:lnTo>
                    <a:pt x="3" y="11"/>
                  </a:lnTo>
                  <a:lnTo>
                    <a:pt x="0" y="12"/>
                  </a:lnTo>
                  <a:lnTo>
                    <a:pt x="2" y="10"/>
                  </a:lnTo>
                  <a:lnTo>
                    <a:pt x="6" y="6"/>
                  </a:lnTo>
                  <a:lnTo>
                    <a:pt x="9" y="3"/>
                  </a:lnTo>
                  <a:lnTo>
                    <a:pt x="11" y="0"/>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50" name="Freeform 358"/>
            <p:cNvSpPr>
              <a:spLocks noChangeAspect="1"/>
            </p:cNvSpPr>
            <p:nvPr/>
          </p:nvSpPr>
          <p:spPr bwMode="auto">
            <a:xfrm>
              <a:off x="2061" y="2845"/>
              <a:ext cx="12" cy="9"/>
            </a:xfrm>
            <a:custGeom>
              <a:avLst/>
              <a:gdLst>
                <a:gd name="T0" fmla="*/ 0 w 12"/>
                <a:gd name="T1" fmla="*/ 9 h 9"/>
                <a:gd name="T2" fmla="*/ 2 w 12"/>
                <a:gd name="T3" fmla="*/ 9 h 9"/>
                <a:gd name="T4" fmla="*/ 5 w 12"/>
                <a:gd name="T5" fmla="*/ 8 h 9"/>
                <a:gd name="T6" fmla="*/ 8 w 12"/>
                <a:gd name="T7" fmla="*/ 7 h 9"/>
                <a:gd name="T8" fmla="*/ 11 w 12"/>
                <a:gd name="T9" fmla="*/ 4 h 9"/>
                <a:gd name="T10" fmla="*/ 12 w 12"/>
                <a:gd name="T11" fmla="*/ 4 h 9"/>
                <a:gd name="T12" fmla="*/ 12 w 12"/>
                <a:gd name="T13" fmla="*/ 3 h 9"/>
                <a:gd name="T14" fmla="*/ 12 w 12"/>
                <a:gd name="T15" fmla="*/ 1 h 9"/>
                <a:gd name="T16" fmla="*/ 12 w 12"/>
                <a:gd name="T17" fmla="*/ 0 h 9"/>
                <a:gd name="T18" fmla="*/ 9 w 12"/>
                <a:gd name="T19" fmla="*/ 3 h 9"/>
                <a:gd name="T20" fmla="*/ 6 w 12"/>
                <a:gd name="T21" fmla="*/ 5 h 9"/>
                <a:gd name="T22" fmla="*/ 2 w 12"/>
                <a:gd name="T23" fmla="*/ 7 h 9"/>
                <a:gd name="T24" fmla="*/ 2 w 12"/>
                <a:gd name="T25" fmla="*/ 8 h 9"/>
                <a:gd name="T26" fmla="*/ 0 w 12"/>
                <a:gd name="T27" fmla="*/ 9 h 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2" h="9">
                  <a:moveTo>
                    <a:pt x="0" y="9"/>
                  </a:moveTo>
                  <a:lnTo>
                    <a:pt x="2" y="9"/>
                  </a:lnTo>
                  <a:lnTo>
                    <a:pt x="5" y="8"/>
                  </a:lnTo>
                  <a:lnTo>
                    <a:pt x="8" y="7"/>
                  </a:lnTo>
                  <a:lnTo>
                    <a:pt x="11" y="4"/>
                  </a:lnTo>
                  <a:lnTo>
                    <a:pt x="12" y="4"/>
                  </a:lnTo>
                  <a:lnTo>
                    <a:pt x="12" y="3"/>
                  </a:lnTo>
                  <a:lnTo>
                    <a:pt x="12" y="1"/>
                  </a:lnTo>
                  <a:lnTo>
                    <a:pt x="12" y="0"/>
                  </a:lnTo>
                  <a:lnTo>
                    <a:pt x="9" y="3"/>
                  </a:lnTo>
                  <a:lnTo>
                    <a:pt x="6" y="5"/>
                  </a:lnTo>
                  <a:lnTo>
                    <a:pt x="2" y="7"/>
                  </a:lnTo>
                  <a:lnTo>
                    <a:pt x="2" y="8"/>
                  </a:lnTo>
                  <a:lnTo>
                    <a:pt x="0" y="9"/>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51" name="Freeform 359"/>
            <p:cNvSpPr>
              <a:spLocks noChangeAspect="1"/>
            </p:cNvSpPr>
            <p:nvPr/>
          </p:nvSpPr>
          <p:spPr bwMode="auto">
            <a:xfrm>
              <a:off x="2061" y="2850"/>
              <a:ext cx="13" cy="7"/>
            </a:xfrm>
            <a:custGeom>
              <a:avLst/>
              <a:gdLst>
                <a:gd name="T0" fmla="*/ 0 w 13"/>
                <a:gd name="T1" fmla="*/ 7 h 7"/>
                <a:gd name="T2" fmla="*/ 1 w 13"/>
                <a:gd name="T3" fmla="*/ 7 h 7"/>
                <a:gd name="T4" fmla="*/ 7 w 13"/>
                <a:gd name="T5" fmla="*/ 6 h 7"/>
                <a:gd name="T6" fmla="*/ 11 w 13"/>
                <a:gd name="T7" fmla="*/ 4 h 7"/>
                <a:gd name="T8" fmla="*/ 12 w 13"/>
                <a:gd name="T9" fmla="*/ 3 h 7"/>
                <a:gd name="T10" fmla="*/ 13 w 13"/>
                <a:gd name="T11" fmla="*/ 1 h 7"/>
                <a:gd name="T12" fmla="*/ 12 w 13"/>
                <a:gd name="T13" fmla="*/ 0 h 7"/>
                <a:gd name="T14" fmla="*/ 12 w 13"/>
                <a:gd name="T15" fmla="*/ 1 h 7"/>
                <a:gd name="T16" fmla="*/ 8 w 13"/>
                <a:gd name="T17" fmla="*/ 3 h 7"/>
                <a:gd name="T18" fmla="*/ 2 w 13"/>
                <a:gd name="T19" fmla="*/ 5 h 7"/>
                <a:gd name="T20" fmla="*/ 1 w 13"/>
                <a:gd name="T21" fmla="*/ 6 h 7"/>
                <a:gd name="T22" fmla="*/ 0 w 13"/>
                <a:gd name="T23" fmla="*/ 6 h 7"/>
                <a:gd name="T24" fmla="*/ 0 w 13"/>
                <a:gd name="T25" fmla="*/ 7 h 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3" h="7">
                  <a:moveTo>
                    <a:pt x="0" y="7"/>
                  </a:moveTo>
                  <a:lnTo>
                    <a:pt x="1" y="7"/>
                  </a:lnTo>
                  <a:lnTo>
                    <a:pt x="7" y="6"/>
                  </a:lnTo>
                  <a:lnTo>
                    <a:pt x="11" y="4"/>
                  </a:lnTo>
                  <a:lnTo>
                    <a:pt x="12" y="3"/>
                  </a:lnTo>
                  <a:lnTo>
                    <a:pt x="13" y="1"/>
                  </a:lnTo>
                  <a:lnTo>
                    <a:pt x="12" y="0"/>
                  </a:lnTo>
                  <a:lnTo>
                    <a:pt x="12" y="1"/>
                  </a:lnTo>
                  <a:lnTo>
                    <a:pt x="8" y="3"/>
                  </a:lnTo>
                  <a:lnTo>
                    <a:pt x="2" y="5"/>
                  </a:lnTo>
                  <a:lnTo>
                    <a:pt x="1" y="6"/>
                  </a:lnTo>
                  <a:lnTo>
                    <a:pt x="0" y="6"/>
                  </a:lnTo>
                  <a:lnTo>
                    <a:pt x="0" y="7"/>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52" name="Freeform 360"/>
            <p:cNvSpPr>
              <a:spLocks noChangeAspect="1"/>
            </p:cNvSpPr>
            <p:nvPr/>
          </p:nvSpPr>
          <p:spPr bwMode="auto">
            <a:xfrm>
              <a:off x="2060" y="2854"/>
              <a:ext cx="13" cy="5"/>
            </a:xfrm>
            <a:custGeom>
              <a:avLst/>
              <a:gdLst>
                <a:gd name="T0" fmla="*/ 0 w 13"/>
                <a:gd name="T1" fmla="*/ 5 h 5"/>
                <a:gd name="T2" fmla="*/ 1 w 13"/>
                <a:gd name="T3" fmla="*/ 5 h 5"/>
                <a:gd name="T4" fmla="*/ 7 w 13"/>
                <a:gd name="T5" fmla="*/ 5 h 5"/>
                <a:gd name="T6" fmla="*/ 9 w 13"/>
                <a:gd name="T7" fmla="*/ 5 h 5"/>
                <a:gd name="T8" fmla="*/ 11 w 13"/>
                <a:gd name="T9" fmla="*/ 4 h 5"/>
                <a:gd name="T10" fmla="*/ 12 w 13"/>
                <a:gd name="T11" fmla="*/ 3 h 5"/>
                <a:gd name="T12" fmla="*/ 13 w 13"/>
                <a:gd name="T13" fmla="*/ 2 h 5"/>
                <a:gd name="T14" fmla="*/ 13 w 13"/>
                <a:gd name="T15" fmla="*/ 0 h 5"/>
                <a:gd name="T16" fmla="*/ 12 w 13"/>
                <a:gd name="T17" fmla="*/ 1 h 5"/>
                <a:gd name="T18" fmla="*/ 9 w 13"/>
                <a:gd name="T19" fmla="*/ 3 h 5"/>
                <a:gd name="T20" fmla="*/ 3 w 13"/>
                <a:gd name="T21" fmla="*/ 3 h 5"/>
                <a:gd name="T22" fmla="*/ 2 w 13"/>
                <a:gd name="T23" fmla="*/ 4 h 5"/>
                <a:gd name="T24" fmla="*/ 1 w 13"/>
                <a:gd name="T25" fmla="*/ 5 h 5"/>
                <a:gd name="T26" fmla="*/ 0 w 13"/>
                <a:gd name="T27" fmla="*/ 5 h 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3" h="5">
                  <a:moveTo>
                    <a:pt x="0" y="5"/>
                  </a:moveTo>
                  <a:lnTo>
                    <a:pt x="1" y="5"/>
                  </a:lnTo>
                  <a:lnTo>
                    <a:pt x="7" y="5"/>
                  </a:lnTo>
                  <a:lnTo>
                    <a:pt x="9" y="5"/>
                  </a:lnTo>
                  <a:lnTo>
                    <a:pt x="11" y="4"/>
                  </a:lnTo>
                  <a:lnTo>
                    <a:pt x="12" y="3"/>
                  </a:lnTo>
                  <a:lnTo>
                    <a:pt x="13" y="2"/>
                  </a:lnTo>
                  <a:lnTo>
                    <a:pt x="13" y="0"/>
                  </a:lnTo>
                  <a:lnTo>
                    <a:pt x="12" y="1"/>
                  </a:lnTo>
                  <a:lnTo>
                    <a:pt x="9" y="3"/>
                  </a:lnTo>
                  <a:lnTo>
                    <a:pt x="3" y="3"/>
                  </a:lnTo>
                  <a:lnTo>
                    <a:pt x="2" y="4"/>
                  </a:lnTo>
                  <a:lnTo>
                    <a:pt x="1" y="5"/>
                  </a:lnTo>
                  <a:lnTo>
                    <a:pt x="0" y="5"/>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53" name="Freeform 361"/>
            <p:cNvSpPr>
              <a:spLocks noChangeAspect="1"/>
            </p:cNvSpPr>
            <p:nvPr/>
          </p:nvSpPr>
          <p:spPr bwMode="auto">
            <a:xfrm>
              <a:off x="2060" y="2859"/>
              <a:ext cx="11" cy="3"/>
            </a:xfrm>
            <a:custGeom>
              <a:avLst/>
              <a:gdLst>
                <a:gd name="T0" fmla="*/ 0 w 11"/>
                <a:gd name="T1" fmla="*/ 3 h 3"/>
                <a:gd name="T2" fmla="*/ 5 w 11"/>
                <a:gd name="T3" fmla="*/ 3 h 3"/>
                <a:gd name="T4" fmla="*/ 8 w 11"/>
                <a:gd name="T5" fmla="*/ 3 h 3"/>
                <a:gd name="T6" fmla="*/ 9 w 11"/>
                <a:gd name="T7" fmla="*/ 3 h 3"/>
                <a:gd name="T8" fmla="*/ 10 w 11"/>
                <a:gd name="T9" fmla="*/ 2 h 3"/>
                <a:gd name="T10" fmla="*/ 11 w 11"/>
                <a:gd name="T11" fmla="*/ 1 h 3"/>
                <a:gd name="T12" fmla="*/ 11 w 11"/>
                <a:gd name="T13" fmla="*/ 0 h 3"/>
                <a:gd name="T14" fmla="*/ 10 w 11"/>
                <a:gd name="T15" fmla="*/ 1 h 3"/>
                <a:gd name="T16" fmla="*/ 7 w 11"/>
                <a:gd name="T17" fmla="*/ 1 h 3"/>
                <a:gd name="T18" fmla="*/ 2 w 11"/>
                <a:gd name="T19" fmla="*/ 1 h 3"/>
                <a:gd name="T20" fmla="*/ 1 w 11"/>
                <a:gd name="T21" fmla="*/ 2 h 3"/>
                <a:gd name="T22" fmla="*/ 0 w 11"/>
                <a:gd name="T23" fmla="*/ 2 h 3"/>
                <a:gd name="T24" fmla="*/ 0 w 11"/>
                <a:gd name="T25" fmla="*/ 3 h 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1" h="3">
                  <a:moveTo>
                    <a:pt x="0" y="3"/>
                  </a:moveTo>
                  <a:lnTo>
                    <a:pt x="5" y="3"/>
                  </a:lnTo>
                  <a:lnTo>
                    <a:pt x="8" y="3"/>
                  </a:lnTo>
                  <a:lnTo>
                    <a:pt x="9" y="3"/>
                  </a:lnTo>
                  <a:lnTo>
                    <a:pt x="10" y="2"/>
                  </a:lnTo>
                  <a:lnTo>
                    <a:pt x="11" y="1"/>
                  </a:lnTo>
                  <a:lnTo>
                    <a:pt x="11" y="0"/>
                  </a:lnTo>
                  <a:lnTo>
                    <a:pt x="10" y="1"/>
                  </a:lnTo>
                  <a:lnTo>
                    <a:pt x="7" y="1"/>
                  </a:lnTo>
                  <a:lnTo>
                    <a:pt x="2" y="1"/>
                  </a:lnTo>
                  <a:lnTo>
                    <a:pt x="1" y="2"/>
                  </a:lnTo>
                  <a:lnTo>
                    <a:pt x="0" y="2"/>
                  </a:lnTo>
                  <a:lnTo>
                    <a:pt x="0" y="3"/>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54" name="Freeform 362"/>
            <p:cNvSpPr>
              <a:spLocks noChangeAspect="1"/>
            </p:cNvSpPr>
            <p:nvPr/>
          </p:nvSpPr>
          <p:spPr bwMode="auto">
            <a:xfrm>
              <a:off x="2059" y="2863"/>
              <a:ext cx="9" cy="3"/>
            </a:xfrm>
            <a:custGeom>
              <a:avLst/>
              <a:gdLst>
                <a:gd name="T0" fmla="*/ 0 w 9"/>
                <a:gd name="T1" fmla="*/ 1 h 3"/>
                <a:gd name="T2" fmla="*/ 4 w 9"/>
                <a:gd name="T3" fmla="*/ 2 h 3"/>
                <a:gd name="T4" fmla="*/ 6 w 9"/>
                <a:gd name="T5" fmla="*/ 3 h 3"/>
                <a:gd name="T6" fmla="*/ 8 w 9"/>
                <a:gd name="T7" fmla="*/ 2 h 3"/>
                <a:gd name="T8" fmla="*/ 9 w 9"/>
                <a:gd name="T9" fmla="*/ 1 h 3"/>
                <a:gd name="T10" fmla="*/ 9 w 9"/>
                <a:gd name="T11" fmla="*/ 0 h 3"/>
                <a:gd name="T12" fmla="*/ 9 w 9"/>
                <a:gd name="T13" fmla="*/ 1 h 3"/>
                <a:gd name="T14" fmla="*/ 6 w 9"/>
                <a:gd name="T15" fmla="*/ 1 h 3"/>
                <a:gd name="T16" fmla="*/ 3 w 9"/>
                <a:gd name="T17" fmla="*/ 0 h 3"/>
                <a:gd name="T18" fmla="*/ 2 w 9"/>
                <a:gd name="T19" fmla="*/ 0 h 3"/>
                <a:gd name="T20" fmla="*/ 0 w 9"/>
                <a:gd name="T21" fmla="*/ 0 h 3"/>
                <a:gd name="T22" fmla="*/ 0 w 9"/>
                <a:gd name="T23" fmla="*/ 1 h 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 h="3">
                  <a:moveTo>
                    <a:pt x="0" y="1"/>
                  </a:moveTo>
                  <a:lnTo>
                    <a:pt x="4" y="2"/>
                  </a:lnTo>
                  <a:lnTo>
                    <a:pt x="6" y="3"/>
                  </a:lnTo>
                  <a:lnTo>
                    <a:pt x="8" y="2"/>
                  </a:lnTo>
                  <a:lnTo>
                    <a:pt x="9" y="1"/>
                  </a:lnTo>
                  <a:lnTo>
                    <a:pt x="9" y="0"/>
                  </a:lnTo>
                  <a:lnTo>
                    <a:pt x="9" y="1"/>
                  </a:lnTo>
                  <a:lnTo>
                    <a:pt x="6" y="1"/>
                  </a:lnTo>
                  <a:lnTo>
                    <a:pt x="3" y="0"/>
                  </a:lnTo>
                  <a:lnTo>
                    <a:pt x="2" y="0"/>
                  </a:lnTo>
                  <a:lnTo>
                    <a:pt x="0" y="0"/>
                  </a:lnTo>
                  <a:lnTo>
                    <a:pt x="0" y="1"/>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55" name="Freeform 363"/>
            <p:cNvSpPr>
              <a:spLocks noChangeAspect="1"/>
            </p:cNvSpPr>
            <p:nvPr/>
          </p:nvSpPr>
          <p:spPr bwMode="auto">
            <a:xfrm>
              <a:off x="2053" y="2827"/>
              <a:ext cx="4" cy="20"/>
            </a:xfrm>
            <a:custGeom>
              <a:avLst/>
              <a:gdLst>
                <a:gd name="T0" fmla="*/ 0 w 4"/>
                <a:gd name="T1" fmla="*/ 20 h 20"/>
                <a:gd name="T2" fmla="*/ 1 w 4"/>
                <a:gd name="T3" fmla="*/ 20 h 20"/>
                <a:gd name="T4" fmla="*/ 2 w 4"/>
                <a:gd name="T5" fmla="*/ 16 h 20"/>
                <a:gd name="T6" fmla="*/ 3 w 4"/>
                <a:gd name="T7" fmla="*/ 11 h 20"/>
                <a:gd name="T8" fmla="*/ 4 w 4"/>
                <a:gd name="T9" fmla="*/ 5 h 20"/>
                <a:gd name="T10" fmla="*/ 3 w 4"/>
                <a:gd name="T11" fmla="*/ 2 h 20"/>
                <a:gd name="T12" fmla="*/ 2 w 4"/>
                <a:gd name="T13" fmla="*/ 0 h 20"/>
                <a:gd name="T14" fmla="*/ 2 w 4"/>
                <a:gd name="T15" fmla="*/ 4 h 20"/>
                <a:gd name="T16" fmla="*/ 1 w 4"/>
                <a:gd name="T17" fmla="*/ 11 h 20"/>
                <a:gd name="T18" fmla="*/ 0 w 4"/>
                <a:gd name="T19" fmla="*/ 16 h 20"/>
                <a:gd name="T20" fmla="*/ 0 w 4"/>
                <a:gd name="T21" fmla="*/ 17 h 20"/>
                <a:gd name="T22" fmla="*/ 1 w 4"/>
                <a:gd name="T23" fmla="*/ 18 h 20"/>
                <a:gd name="T24" fmla="*/ 0 w 4"/>
                <a:gd name="T25" fmla="*/ 20 h 2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 h="20">
                  <a:moveTo>
                    <a:pt x="0" y="20"/>
                  </a:moveTo>
                  <a:lnTo>
                    <a:pt x="1" y="20"/>
                  </a:lnTo>
                  <a:lnTo>
                    <a:pt x="2" y="16"/>
                  </a:lnTo>
                  <a:lnTo>
                    <a:pt x="3" y="11"/>
                  </a:lnTo>
                  <a:lnTo>
                    <a:pt x="4" y="5"/>
                  </a:lnTo>
                  <a:lnTo>
                    <a:pt x="3" y="2"/>
                  </a:lnTo>
                  <a:lnTo>
                    <a:pt x="2" y="0"/>
                  </a:lnTo>
                  <a:lnTo>
                    <a:pt x="2" y="4"/>
                  </a:lnTo>
                  <a:lnTo>
                    <a:pt x="1" y="11"/>
                  </a:lnTo>
                  <a:lnTo>
                    <a:pt x="0" y="16"/>
                  </a:lnTo>
                  <a:lnTo>
                    <a:pt x="0" y="17"/>
                  </a:lnTo>
                  <a:lnTo>
                    <a:pt x="1" y="18"/>
                  </a:lnTo>
                  <a:lnTo>
                    <a:pt x="0" y="20"/>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56" name="Freeform 364"/>
            <p:cNvSpPr>
              <a:spLocks noChangeAspect="1"/>
            </p:cNvSpPr>
            <p:nvPr/>
          </p:nvSpPr>
          <p:spPr bwMode="auto">
            <a:xfrm>
              <a:off x="2059" y="2834"/>
              <a:ext cx="5" cy="10"/>
            </a:xfrm>
            <a:custGeom>
              <a:avLst/>
              <a:gdLst>
                <a:gd name="T0" fmla="*/ 0 w 5"/>
                <a:gd name="T1" fmla="*/ 10 h 10"/>
                <a:gd name="T2" fmla="*/ 5 w 5"/>
                <a:gd name="T3" fmla="*/ 4 h 10"/>
                <a:gd name="T4" fmla="*/ 4 w 5"/>
                <a:gd name="T5" fmla="*/ 1 h 10"/>
                <a:gd name="T6" fmla="*/ 2 w 5"/>
                <a:gd name="T7" fmla="*/ 0 h 10"/>
                <a:gd name="T8" fmla="*/ 2 w 5"/>
                <a:gd name="T9" fmla="*/ 2 h 10"/>
                <a:gd name="T10" fmla="*/ 2 w 5"/>
                <a:gd name="T11" fmla="*/ 4 h 10"/>
                <a:gd name="T12" fmla="*/ 0 w 5"/>
                <a:gd name="T13" fmla="*/ 10 h 1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 h="10">
                  <a:moveTo>
                    <a:pt x="0" y="10"/>
                  </a:moveTo>
                  <a:lnTo>
                    <a:pt x="5" y="4"/>
                  </a:lnTo>
                  <a:lnTo>
                    <a:pt x="4" y="1"/>
                  </a:lnTo>
                  <a:lnTo>
                    <a:pt x="2" y="0"/>
                  </a:lnTo>
                  <a:lnTo>
                    <a:pt x="2" y="2"/>
                  </a:lnTo>
                  <a:lnTo>
                    <a:pt x="2" y="4"/>
                  </a:lnTo>
                  <a:lnTo>
                    <a:pt x="0" y="10"/>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57" name="Freeform 365"/>
            <p:cNvSpPr>
              <a:spLocks noChangeAspect="1"/>
            </p:cNvSpPr>
            <p:nvPr/>
          </p:nvSpPr>
          <p:spPr bwMode="auto">
            <a:xfrm>
              <a:off x="2050" y="2830"/>
              <a:ext cx="10" cy="32"/>
            </a:xfrm>
            <a:custGeom>
              <a:avLst/>
              <a:gdLst>
                <a:gd name="T0" fmla="*/ 1 w 10"/>
                <a:gd name="T1" fmla="*/ 30 h 32"/>
                <a:gd name="T2" fmla="*/ 3 w 10"/>
                <a:gd name="T3" fmla="*/ 29 h 32"/>
                <a:gd name="T4" fmla="*/ 3 w 10"/>
                <a:gd name="T5" fmla="*/ 28 h 32"/>
                <a:gd name="T6" fmla="*/ 4 w 10"/>
                <a:gd name="T7" fmla="*/ 26 h 32"/>
                <a:gd name="T8" fmla="*/ 4 w 10"/>
                <a:gd name="T9" fmla="*/ 24 h 32"/>
                <a:gd name="T10" fmla="*/ 4 w 10"/>
                <a:gd name="T11" fmla="*/ 23 h 32"/>
                <a:gd name="T12" fmla="*/ 4 w 10"/>
                <a:gd name="T13" fmla="*/ 22 h 32"/>
                <a:gd name="T14" fmla="*/ 4 w 10"/>
                <a:gd name="T15" fmla="*/ 20 h 32"/>
                <a:gd name="T16" fmla="*/ 6 w 10"/>
                <a:gd name="T17" fmla="*/ 16 h 32"/>
                <a:gd name="T18" fmla="*/ 7 w 10"/>
                <a:gd name="T19" fmla="*/ 14 h 32"/>
                <a:gd name="T20" fmla="*/ 6 w 10"/>
                <a:gd name="T21" fmla="*/ 13 h 32"/>
                <a:gd name="T22" fmla="*/ 8 w 10"/>
                <a:gd name="T23" fmla="*/ 5 h 32"/>
                <a:gd name="T24" fmla="*/ 8 w 10"/>
                <a:gd name="T25" fmla="*/ 0 h 32"/>
                <a:gd name="T26" fmla="*/ 9 w 10"/>
                <a:gd name="T27" fmla="*/ 1 h 32"/>
                <a:gd name="T28" fmla="*/ 10 w 10"/>
                <a:gd name="T29" fmla="*/ 4 h 32"/>
                <a:gd name="T30" fmla="*/ 10 w 10"/>
                <a:gd name="T31" fmla="*/ 5 h 32"/>
                <a:gd name="T32" fmla="*/ 10 w 10"/>
                <a:gd name="T33" fmla="*/ 9 h 32"/>
                <a:gd name="T34" fmla="*/ 8 w 10"/>
                <a:gd name="T35" fmla="*/ 13 h 32"/>
                <a:gd name="T36" fmla="*/ 5 w 10"/>
                <a:gd name="T37" fmla="*/ 20 h 32"/>
                <a:gd name="T38" fmla="*/ 5 w 10"/>
                <a:gd name="T39" fmla="*/ 22 h 32"/>
                <a:gd name="T40" fmla="*/ 5 w 10"/>
                <a:gd name="T41" fmla="*/ 24 h 32"/>
                <a:gd name="T42" fmla="*/ 5 w 10"/>
                <a:gd name="T43" fmla="*/ 27 h 32"/>
                <a:gd name="T44" fmla="*/ 5 w 10"/>
                <a:gd name="T45" fmla="*/ 28 h 32"/>
                <a:gd name="T46" fmla="*/ 4 w 10"/>
                <a:gd name="T47" fmla="*/ 29 h 32"/>
                <a:gd name="T48" fmla="*/ 3 w 10"/>
                <a:gd name="T49" fmla="*/ 30 h 32"/>
                <a:gd name="T50" fmla="*/ 2 w 10"/>
                <a:gd name="T51" fmla="*/ 31 h 32"/>
                <a:gd name="T52" fmla="*/ 0 w 10"/>
                <a:gd name="T53" fmla="*/ 32 h 32"/>
                <a:gd name="T54" fmla="*/ 0 w 10"/>
                <a:gd name="T55" fmla="*/ 31 h 32"/>
                <a:gd name="T56" fmla="*/ 1 w 10"/>
                <a:gd name="T57" fmla="*/ 30 h 3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0" h="32">
                  <a:moveTo>
                    <a:pt x="1" y="30"/>
                  </a:moveTo>
                  <a:lnTo>
                    <a:pt x="3" y="29"/>
                  </a:lnTo>
                  <a:lnTo>
                    <a:pt x="3" y="28"/>
                  </a:lnTo>
                  <a:lnTo>
                    <a:pt x="4" y="26"/>
                  </a:lnTo>
                  <a:lnTo>
                    <a:pt x="4" y="24"/>
                  </a:lnTo>
                  <a:lnTo>
                    <a:pt x="4" y="23"/>
                  </a:lnTo>
                  <a:lnTo>
                    <a:pt x="4" y="22"/>
                  </a:lnTo>
                  <a:lnTo>
                    <a:pt x="4" y="20"/>
                  </a:lnTo>
                  <a:lnTo>
                    <a:pt x="6" y="16"/>
                  </a:lnTo>
                  <a:lnTo>
                    <a:pt x="7" y="14"/>
                  </a:lnTo>
                  <a:lnTo>
                    <a:pt x="6" y="13"/>
                  </a:lnTo>
                  <a:lnTo>
                    <a:pt x="8" y="5"/>
                  </a:lnTo>
                  <a:lnTo>
                    <a:pt x="8" y="0"/>
                  </a:lnTo>
                  <a:lnTo>
                    <a:pt x="9" y="1"/>
                  </a:lnTo>
                  <a:lnTo>
                    <a:pt x="10" y="4"/>
                  </a:lnTo>
                  <a:lnTo>
                    <a:pt x="10" y="5"/>
                  </a:lnTo>
                  <a:lnTo>
                    <a:pt x="10" y="9"/>
                  </a:lnTo>
                  <a:lnTo>
                    <a:pt x="8" y="13"/>
                  </a:lnTo>
                  <a:lnTo>
                    <a:pt x="5" y="20"/>
                  </a:lnTo>
                  <a:lnTo>
                    <a:pt x="5" y="22"/>
                  </a:lnTo>
                  <a:lnTo>
                    <a:pt x="5" y="24"/>
                  </a:lnTo>
                  <a:lnTo>
                    <a:pt x="5" y="27"/>
                  </a:lnTo>
                  <a:lnTo>
                    <a:pt x="5" y="28"/>
                  </a:lnTo>
                  <a:lnTo>
                    <a:pt x="4" y="29"/>
                  </a:lnTo>
                  <a:lnTo>
                    <a:pt x="3" y="30"/>
                  </a:lnTo>
                  <a:lnTo>
                    <a:pt x="2" y="31"/>
                  </a:lnTo>
                  <a:lnTo>
                    <a:pt x="0" y="32"/>
                  </a:lnTo>
                  <a:lnTo>
                    <a:pt x="0" y="31"/>
                  </a:lnTo>
                  <a:lnTo>
                    <a:pt x="1" y="30"/>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58" name="Freeform 366"/>
            <p:cNvSpPr>
              <a:spLocks noChangeAspect="1"/>
            </p:cNvSpPr>
            <p:nvPr/>
          </p:nvSpPr>
          <p:spPr bwMode="auto">
            <a:xfrm>
              <a:off x="2050" y="2830"/>
              <a:ext cx="10" cy="32"/>
            </a:xfrm>
            <a:custGeom>
              <a:avLst/>
              <a:gdLst>
                <a:gd name="T0" fmla="*/ 1 w 10"/>
                <a:gd name="T1" fmla="*/ 30 h 32"/>
                <a:gd name="T2" fmla="*/ 3 w 10"/>
                <a:gd name="T3" fmla="*/ 29 h 32"/>
                <a:gd name="T4" fmla="*/ 3 w 10"/>
                <a:gd name="T5" fmla="*/ 28 h 32"/>
                <a:gd name="T6" fmla="*/ 4 w 10"/>
                <a:gd name="T7" fmla="*/ 26 h 32"/>
                <a:gd name="T8" fmla="*/ 4 w 10"/>
                <a:gd name="T9" fmla="*/ 24 h 32"/>
                <a:gd name="T10" fmla="*/ 4 w 10"/>
                <a:gd name="T11" fmla="*/ 23 h 32"/>
                <a:gd name="T12" fmla="*/ 4 w 10"/>
                <a:gd name="T13" fmla="*/ 22 h 32"/>
                <a:gd name="T14" fmla="*/ 4 w 10"/>
                <a:gd name="T15" fmla="*/ 20 h 32"/>
                <a:gd name="T16" fmla="*/ 6 w 10"/>
                <a:gd name="T17" fmla="*/ 16 h 32"/>
                <a:gd name="T18" fmla="*/ 7 w 10"/>
                <a:gd name="T19" fmla="*/ 14 h 32"/>
                <a:gd name="T20" fmla="*/ 6 w 10"/>
                <a:gd name="T21" fmla="*/ 13 h 32"/>
                <a:gd name="T22" fmla="*/ 8 w 10"/>
                <a:gd name="T23" fmla="*/ 5 h 32"/>
                <a:gd name="T24" fmla="*/ 8 w 10"/>
                <a:gd name="T25" fmla="*/ 0 h 32"/>
                <a:gd name="T26" fmla="*/ 9 w 10"/>
                <a:gd name="T27" fmla="*/ 1 h 32"/>
                <a:gd name="T28" fmla="*/ 10 w 10"/>
                <a:gd name="T29" fmla="*/ 4 h 32"/>
                <a:gd name="T30" fmla="*/ 10 w 10"/>
                <a:gd name="T31" fmla="*/ 5 h 32"/>
                <a:gd name="T32" fmla="*/ 10 w 10"/>
                <a:gd name="T33" fmla="*/ 9 h 32"/>
                <a:gd name="T34" fmla="*/ 8 w 10"/>
                <a:gd name="T35" fmla="*/ 13 h 32"/>
                <a:gd name="T36" fmla="*/ 5 w 10"/>
                <a:gd name="T37" fmla="*/ 20 h 32"/>
                <a:gd name="T38" fmla="*/ 5 w 10"/>
                <a:gd name="T39" fmla="*/ 22 h 32"/>
                <a:gd name="T40" fmla="*/ 5 w 10"/>
                <a:gd name="T41" fmla="*/ 24 h 32"/>
                <a:gd name="T42" fmla="*/ 5 w 10"/>
                <a:gd name="T43" fmla="*/ 27 h 32"/>
                <a:gd name="T44" fmla="*/ 5 w 10"/>
                <a:gd name="T45" fmla="*/ 28 h 32"/>
                <a:gd name="T46" fmla="*/ 4 w 10"/>
                <a:gd name="T47" fmla="*/ 29 h 32"/>
                <a:gd name="T48" fmla="*/ 3 w 10"/>
                <a:gd name="T49" fmla="*/ 30 h 32"/>
                <a:gd name="T50" fmla="*/ 2 w 10"/>
                <a:gd name="T51" fmla="*/ 31 h 32"/>
                <a:gd name="T52" fmla="*/ 0 w 10"/>
                <a:gd name="T53" fmla="*/ 32 h 32"/>
                <a:gd name="T54" fmla="*/ 0 w 10"/>
                <a:gd name="T55" fmla="*/ 31 h 32"/>
                <a:gd name="T56" fmla="*/ 1 w 10"/>
                <a:gd name="T57" fmla="*/ 30 h 3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0" h="32">
                  <a:moveTo>
                    <a:pt x="1" y="30"/>
                  </a:moveTo>
                  <a:lnTo>
                    <a:pt x="3" y="29"/>
                  </a:lnTo>
                  <a:lnTo>
                    <a:pt x="3" y="28"/>
                  </a:lnTo>
                  <a:lnTo>
                    <a:pt x="4" y="26"/>
                  </a:lnTo>
                  <a:lnTo>
                    <a:pt x="4" y="24"/>
                  </a:lnTo>
                  <a:lnTo>
                    <a:pt x="4" y="23"/>
                  </a:lnTo>
                  <a:lnTo>
                    <a:pt x="4" y="22"/>
                  </a:lnTo>
                  <a:lnTo>
                    <a:pt x="4" y="20"/>
                  </a:lnTo>
                  <a:lnTo>
                    <a:pt x="6" y="16"/>
                  </a:lnTo>
                  <a:lnTo>
                    <a:pt x="7" y="14"/>
                  </a:lnTo>
                  <a:lnTo>
                    <a:pt x="6" y="13"/>
                  </a:lnTo>
                  <a:lnTo>
                    <a:pt x="8" y="5"/>
                  </a:lnTo>
                  <a:lnTo>
                    <a:pt x="8" y="0"/>
                  </a:lnTo>
                  <a:lnTo>
                    <a:pt x="9" y="1"/>
                  </a:lnTo>
                  <a:lnTo>
                    <a:pt x="10" y="4"/>
                  </a:lnTo>
                  <a:lnTo>
                    <a:pt x="10" y="5"/>
                  </a:lnTo>
                  <a:lnTo>
                    <a:pt x="10" y="9"/>
                  </a:lnTo>
                  <a:lnTo>
                    <a:pt x="8" y="13"/>
                  </a:lnTo>
                  <a:lnTo>
                    <a:pt x="5" y="20"/>
                  </a:lnTo>
                  <a:lnTo>
                    <a:pt x="5" y="22"/>
                  </a:lnTo>
                  <a:lnTo>
                    <a:pt x="5" y="24"/>
                  </a:lnTo>
                  <a:lnTo>
                    <a:pt x="5" y="27"/>
                  </a:lnTo>
                  <a:lnTo>
                    <a:pt x="5" y="28"/>
                  </a:lnTo>
                  <a:lnTo>
                    <a:pt x="4" y="29"/>
                  </a:lnTo>
                  <a:lnTo>
                    <a:pt x="3" y="30"/>
                  </a:lnTo>
                  <a:lnTo>
                    <a:pt x="2" y="31"/>
                  </a:lnTo>
                  <a:lnTo>
                    <a:pt x="0" y="32"/>
                  </a:lnTo>
                  <a:lnTo>
                    <a:pt x="0" y="31"/>
                  </a:lnTo>
                  <a:lnTo>
                    <a:pt x="1" y="30"/>
                  </a:lnTo>
                </a:path>
              </a:pathLst>
            </a:custGeom>
            <a:noFill/>
            <a:ln w="1588">
              <a:solidFill>
                <a:srgbClr val="000000"/>
              </a:solidFill>
              <a:prstDash val="solid"/>
              <a:round/>
              <a:headEnd/>
              <a:tailEnd/>
            </a:ln>
          </p:spPr>
          <p:txBody>
            <a:bodyPr/>
            <a:lstStyle/>
            <a:p>
              <a:pPr>
                <a:defRPr/>
              </a:pPr>
              <a:endParaRPr lang="en-US">
                <a:ea typeface="ＭＳ Ｐゴシック" pitchFamily="-65" charset="-128"/>
              </a:endParaRPr>
            </a:p>
          </p:txBody>
        </p:sp>
        <p:sp>
          <p:nvSpPr>
            <p:cNvPr id="59" name="Freeform 367"/>
            <p:cNvSpPr>
              <a:spLocks noChangeAspect="1"/>
            </p:cNvSpPr>
            <p:nvPr/>
          </p:nvSpPr>
          <p:spPr bwMode="auto">
            <a:xfrm>
              <a:off x="2049" y="2865"/>
              <a:ext cx="18" cy="6"/>
            </a:xfrm>
            <a:custGeom>
              <a:avLst/>
              <a:gdLst>
                <a:gd name="T0" fmla="*/ 18 w 18"/>
                <a:gd name="T1" fmla="*/ 2 h 5"/>
                <a:gd name="T2" fmla="*/ 17 w 18"/>
                <a:gd name="T3" fmla="*/ 2 h 5"/>
                <a:gd name="T4" fmla="*/ 16 w 18"/>
                <a:gd name="T5" fmla="*/ 17 h 5"/>
                <a:gd name="T6" fmla="*/ 15 w 18"/>
                <a:gd name="T7" fmla="*/ 17 h 5"/>
                <a:gd name="T8" fmla="*/ 14 w 18"/>
                <a:gd name="T9" fmla="*/ 17 h 5"/>
                <a:gd name="T10" fmla="*/ 13 w 18"/>
                <a:gd name="T11" fmla="*/ 20 h 5"/>
                <a:gd name="T12" fmla="*/ 12 w 18"/>
                <a:gd name="T13" fmla="*/ 20 h 5"/>
                <a:gd name="T14" fmla="*/ 11 w 18"/>
                <a:gd name="T15" fmla="*/ 24 h 5"/>
                <a:gd name="T16" fmla="*/ 10 w 18"/>
                <a:gd name="T17" fmla="*/ 24 h 5"/>
                <a:gd name="T18" fmla="*/ 9 w 18"/>
                <a:gd name="T19" fmla="*/ 24 h 5"/>
                <a:gd name="T20" fmla="*/ 8 w 18"/>
                <a:gd name="T21" fmla="*/ 24 h 5"/>
                <a:gd name="T22" fmla="*/ 6 w 18"/>
                <a:gd name="T23" fmla="*/ 20 h 5"/>
                <a:gd name="T24" fmla="*/ 4 w 18"/>
                <a:gd name="T25" fmla="*/ 20 h 5"/>
                <a:gd name="T26" fmla="*/ 2 w 18"/>
                <a:gd name="T27" fmla="*/ 20 h 5"/>
                <a:gd name="T28" fmla="*/ 0 w 18"/>
                <a:gd name="T29" fmla="*/ 17 h 5"/>
                <a:gd name="T30" fmla="*/ 0 w 18"/>
                <a:gd name="T31" fmla="*/ 2 h 5"/>
                <a:gd name="T32" fmla="*/ 1 w 18"/>
                <a:gd name="T33" fmla="*/ 2 h 5"/>
                <a:gd name="T34" fmla="*/ 2 w 18"/>
                <a:gd name="T35" fmla="*/ 17 h 5"/>
                <a:gd name="T36" fmla="*/ 4 w 18"/>
                <a:gd name="T37" fmla="*/ 20 h 5"/>
                <a:gd name="T38" fmla="*/ 6 w 18"/>
                <a:gd name="T39" fmla="*/ 20 h 5"/>
                <a:gd name="T40" fmla="*/ 6 w 18"/>
                <a:gd name="T41" fmla="*/ 17 h 5"/>
                <a:gd name="T42" fmla="*/ 9 w 18"/>
                <a:gd name="T43" fmla="*/ 20 h 5"/>
                <a:gd name="T44" fmla="*/ 9 w 18"/>
                <a:gd name="T45" fmla="*/ 24 h 5"/>
                <a:gd name="T46" fmla="*/ 10 w 18"/>
                <a:gd name="T47" fmla="*/ 24 h 5"/>
                <a:gd name="T48" fmla="*/ 11 w 18"/>
                <a:gd name="T49" fmla="*/ 20 h 5"/>
                <a:gd name="T50" fmla="*/ 8 w 18"/>
                <a:gd name="T51" fmla="*/ 2 h 5"/>
                <a:gd name="T52" fmla="*/ 11 w 18"/>
                <a:gd name="T53" fmla="*/ 17 h 5"/>
                <a:gd name="T54" fmla="*/ 13 w 18"/>
                <a:gd name="T55" fmla="*/ 17 h 5"/>
                <a:gd name="T56" fmla="*/ 14 w 18"/>
                <a:gd name="T57" fmla="*/ 17 h 5"/>
                <a:gd name="T58" fmla="*/ 12 w 18"/>
                <a:gd name="T59" fmla="*/ 2 h 5"/>
                <a:gd name="T60" fmla="*/ 9 w 18"/>
                <a:gd name="T61" fmla="*/ 1 h 5"/>
                <a:gd name="T62" fmla="*/ 9 w 18"/>
                <a:gd name="T63" fmla="*/ 0 h 5"/>
                <a:gd name="T64" fmla="*/ 13 w 18"/>
                <a:gd name="T65" fmla="*/ 1 h 5"/>
                <a:gd name="T66" fmla="*/ 16 w 18"/>
                <a:gd name="T67" fmla="*/ 2 h 5"/>
                <a:gd name="T68" fmla="*/ 18 w 18"/>
                <a:gd name="T69" fmla="*/ 2 h 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8" h="5">
                  <a:moveTo>
                    <a:pt x="18" y="2"/>
                  </a:moveTo>
                  <a:lnTo>
                    <a:pt x="17" y="2"/>
                  </a:lnTo>
                  <a:lnTo>
                    <a:pt x="16" y="3"/>
                  </a:lnTo>
                  <a:lnTo>
                    <a:pt x="15" y="3"/>
                  </a:lnTo>
                  <a:lnTo>
                    <a:pt x="14" y="3"/>
                  </a:lnTo>
                  <a:lnTo>
                    <a:pt x="13" y="4"/>
                  </a:lnTo>
                  <a:lnTo>
                    <a:pt x="12" y="4"/>
                  </a:lnTo>
                  <a:lnTo>
                    <a:pt x="11" y="5"/>
                  </a:lnTo>
                  <a:lnTo>
                    <a:pt x="10" y="5"/>
                  </a:lnTo>
                  <a:lnTo>
                    <a:pt x="9" y="5"/>
                  </a:lnTo>
                  <a:lnTo>
                    <a:pt x="8" y="5"/>
                  </a:lnTo>
                  <a:lnTo>
                    <a:pt x="6" y="4"/>
                  </a:lnTo>
                  <a:lnTo>
                    <a:pt x="4" y="4"/>
                  </a:lnTo>
                  <a:lnTo>
                    <a:pt x="2" y="4"/>
                  </a:lnTo>
                  <a:lnTo>
                    <a:pt x="0" y="3"/>
                  </a:lnTo>
                  <a:lnTo>
                    <a:pt x="0" y="2"/>
                  </a:lnTo>
                  <a:lnTo>
                    <a:pt x="1" y="2"/>
                  </a:lnTo>
                  <a:lnTo>
                    <a:pt x="2" y="3"/>
                  </a:lnTo>
                  <a:lnTo>
                    <a:pt x="4" y="4"/>
                  </a:lnTo>
                  <a:lnTo>
                    <a:pt x="6" y="4"/>
                  </a:lnTo>
                  <a:lnTo>
                    <a:pt x="6" y="3"/>
                  </a:lnTo>
                  <a:lnTo>
                    <a:pt x="9" y="4"/>
                  </a:lnTo>
                  <a:lnTo>
                    <a:pt x="9" y="5"/>
                  </a:lnTo>
                  <a:lnTo>
                    <a:pt x="10" y="5"/>
                  </a:lnTo>
                  <a:lnTo>
                    <a:pt x="11" y="4"/>
                  </a:lnTo>
                  <a:lnTo>
                    <a:pt x="8" y="2"/>
                  </a:lnTo>
                  <a:lnTo>
                    <a:pt x="11" y="3"/>
                  </a:lnTo>
                  <a:lnTo>
                    <a:pt x="13" y="3"/>
                  </a:lnTo>
                  <a:lnTo>
                    <a:pt x="14" y="3"/>
                  </a:lnTo>
                  <a:lnTo>
                    <a:pt x="12" y="2"/>
                  </a:lnTo>
                  <a:lnTo>
                    <a:pt x="9" y="1"/>
                  </a:lnTo>
                  <a:lnTo>
                    <a:pt x="9" y="0"/>
                  </a:lnTo>
                  <a:lnTo>
                    <a:pt x="13" y="1"/>
                  </a:lnTo>
                  <a:lnTo>
                    <a:pt x="16" y="2"/>
                  </a:lnTo>
                  <a:lnTo>
                    <a:pt x="18" y="2"/>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grpSp>
      <p:grpSp>
        <p:nvGrpSpPr>
          <p:cNvPr id="260" name="Group 368"/>
          <p:cNvGrpSpPr>
            <a:grpSpLocks noChangeAspect="1"/>
          </p:cNvGrpSpPr>
          <p:nvPr userDrawn="1"/>
        </p:nvGrpSpPr>
        <p:grpSpPr bwMode="auto">
          <a:xfrm>
            <a:off x="4333875" y="6380163"/>
            <a:ext cx="1908175" cy="307975"/>
            <a:chOff x="3878" y="3021"/>
            <a:chExt cx="651" cy="105"/>
          </a:xfrm>
        </p:grpSpPr>
        <p:sp>
          <p:nvSpPr>
            <p:cNvPr id="261" name="Freeform 369"/>
            <p:cNvSpPr>
              <a:spLocks noChangeAspect="1"/>
            </p:cNvSpPr>
            <p:nvPr/>
          </p:nvSpPr>
          <p:spPr bwMode="auto">
            <a:xfrm>
              <a:off x="3891" y="3021"/>
              <a:ext cx="71" cy="91"/>
            </a:xfrm>
            <a:custGeom>
              <a:avLst/>
              <a:gdLst>
                <a:gd name="T0" fmla="*/ 0 w 71"/>
                <a:gd name="T1" fmla="*/ 37 h 91"/>
                <a:gd name="T2" fmla="*/ 0 w 71"/>
                <a:gd name="T3" fmla="*/ 40 h 91"/>
                <a:gd name="T4" fmla="*/ 1 w 71"/>
                <a:gd name="T5" fmla="*/ 48 h 91"/>
                <a:gd name="T6" fmla="*/ 2 w 71"/>
                <a:gd name="T7" fmla="*/ 53 h 91"/>
                <a:gd name="T8" fmla="*/ 4 w 71"/>
                <a:gd name="T9" fmla="*/ 58 h 91"/>
                <a:gd name="T10" fmla="*/ 6 w 71"/>
                <a:gd name="T11" fmla="*/ 63 h 91"/>
                <a:gd name="T12" fmla="*/ 9 w 71"/>
                <a:gd name="T13" fmla="*/ 69 h 91"/>
                <a:gd name="T14" fmla="*/ 12 w 71"/>
                <a:gd name="T15" fmla="*/ 74 h 91"/>
                <a:gd name="T16" fmla="*/ 16 w 71"/>
                <a:gd name="T17" fmla="*/ 78 h 91"/>
                <a:gd name="T18" fmla="*/ 20 w 71"/>
                <a:gd name="T19" fmla="*/ 82 h 91"/>
                <a:gd name="T20" fmla="*/ 23 w 71"/>
                <a:gd name="T21" fmla="*/ 85 h 91"/>
                <a:gd name="T22" fmla="*/ 30 w 71"/>
                <a:gd name="T23" fmla="*/ 89 h 91"/>
                <a:gd name="T24" fmla="*/ 36 w 71"/>
                <a:gd name="T25" fmla="*/ 91 h 91"/>
                <a:gd name="T26" fmla="*/ 41 w 71"/>
                <a:gd name="T27" fmla="*/ 89 h 91"/>
                <a:gd name="T28" fmla="*/ 48 w 71"/>
                <a:gd name="T29" fmla="*/ 85 h 91"/>
                <a:gd name="T30" fmla="*/ 51 w 71"/>
                <a:gd name="T31" fmla="*/ 82 h 91"/>
                <a:gd name="T32" fmla="*/ 55 w 71"/>
                <a:gd name="T33" fmla="*/ 78 h 91"/>
                <a:gd name="T34" fmla="*/ 59 w 71"/>
                <a:gd name="T35" fmla="*/ 74 h 91"/>
                <a:gd name="T36" fmla="*/ 62 w 71"/>
                <a:gd name="T37" fmla="*/ 69 h 91"/>
                <a:gd name="T38" fmla="*/ 67 w 71"/>
                <a:gd name="T39" fmla="*/ 58 h 91"/>
                <a:gd name="T40" fmla="*/ 69 w 71"/>
                <a:gd name="T41" fmla="*/ 53 h 91"/>
                <a:gd name="T42" fmla="*/ 70 w 71"/>
                <a:gd name="T43" fmla="*/ 48 h 91"/>
                <a:gd name="T44" fmla="*/ 71 w 71"/>
                <a:gd name="T45" fmla="*/ 40 h 91"/>
                <a:gd name="T46" fmla="*/ 71 w 71"/>
                <a:gd name="T47" fmla="*/ 37 h 91"/>
                <a:gd name="T48" fmla="*/ 71 w 71"/>
                <a:gd name="T49" fmla="*/ 0 h 91"/>
                <a:gd name="T50" fmla="*/ 0 w 71"/>
                <a:gd name="T51" fmla="*/ 0 h 91"/>
                <a:gd name="T52" fmla="*/ 0 w 71"/>
                <a:gd name="T53" fmla="*/ 37 h 9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71" h="91">
                  <a:moveTo>
                    <a:pt x="0" y="37"/>
                  </a:moveTo>
                  <a:lnTo>
                    <a:pt x="0" y="40"/>
                  </a:lnTo>
                  <a:lnTo>
                    <a:pt x="1" y="48"/>
                  </a:lnTo>
                  <a:lnTo>
                    <a:pt x="2" y="53"/>
                  </a:lnTo>
                  <a:lnTo>
                    <a:pt x="4" y="58"/>
                  </a:lnTo>
                  <a:lnTo>
                    <a:pt x="6" y="63"/>
                  </a:lnTo>
                  <a:lnTo>
                    <a:pt x="9" y="69"/>
                  </a:lnTo>
                  <a:lnTo>
                    <a:pt x="12" y="74"/>
                  </a:lnTo>
                  <a:lnTo>
                    <a:pt x="16" y="78"/>
                  </a:lnTo>
                  <a:lnTo>
                    <a:pt x="20" y="82"/>
                  </a:lnTo>
                  <a:lnTo>
                    <a:pt x="23" y="85"/>
                  </a:lnTo>
                  <a:lnTo>
                    <a:pt x="30" y="89"/>
                  </a:lnTo>
                  <a:lnTo>
                    <a:pt x="36" y="91"/>
                  </a:lnTo>
                  <a:lnTo>
                    <a:pt x="41" y="89"/>
                  </a:lnTo>
                  <a:lnTo>
                    <a:pt x="48" y="85"/>
                  </a:lnTo>
                  <a:lnTo>
                    <a:pt x="51" y="82"/>
                  </a:lnTo>
                  <a:lnTo>
                    <a:pt x="55" y="78"/>
                  </a:lnTo>
                  <a:lnTo>
                    <a:pt x="59" y="74"/>
                  </a:lnTo>
                  <a:lnTo>
                    <a:pt x="62" y="69"/>
                  </a:lnTo>
                  <a:lnTo>
                    <a:pt x="67" y="58"/>
                  </a:lnTo>
                  <a:lnTo>
                    <a:pt x="69" y="53"/>
                  </a:lnTo>
                  <a:lnTo>
                    <a:pt x="70" y="48"/>
                  </a:lnTo>
                  <a:lnTo>
                    <a:pt x="71" y="40"/>
                  </a:lnTo>
                  <a:lnTo>
                    <a:pt x="71" y="37"/>
                  </a:lnTo>
                  <a:lnTo>
                    <a:pt x="71" y="0"/>
                  </a:lnTo>
                  <a:lnTo>
                    <a:pt x="0" y="0"/>
                  </a:lnTo>
                  <a:lnTo>
                    <a:pt x="0" y="37"/>
                  </a:lnTo>
                  <a:close/>
                </a:path>
              </a:pathLst>
            </a:custGeom>
            <a:solidFill>
              <a:srgbClr val="004984"/>
            </a:solidFill>
            <a:ln w="9525">
              <a:noFill/>
              <a:round/>
              <a:headEnd/>
              <a:tailEnd/>
            </a:ln>
          </p:spPr>
          <p:txBody>
            <a:bodyPr/>
            <a:lstStyle/>
            <a:p>
              <a:pPr>
                <a:defRPr/>
              </a:pPr>
              <a:endParaRPr lang="en-US">
                <a:ea typeface="ＭＳ Ｐゴシック" pitchFamily="-65" charset="-128"/>
              </a:endParaRPr>
            </a:p>
          </p:txBody>
        </p:sp>
        <p:sp>
          <p:nvSpPr>
            <p:cNvPr id="262" name="Freeform 370"/>
            <p:cNvSpPr>
              <a:spLocks noChangeAspect="1"/>
            </p:cNvSpPr>
            <p:nvPr/>
          </p:nvSpPr>
          <p:spPr bwMode="auto">
            <a:xfrm>
              <a:off x="3878" y="3075"/>
              <a:ext cx="97" cy="51"/>
            </a:xfrm>
            <a:custGeom>
              <a:avLst/>
              <a:gdLst>
                <a:gd name="T0" fmla="*/ 88 w 97"/>
                <a:gd name="T1" fmla="*/ 0 h 51"/>
                <a:gd name="T2" fmla="*/ 88 w 97"/>
                <a:gd name="T3" fmla="*/ 1 h 51"/>
                <a:gd name="T4" fmla="*/ 87 w 97"/>
                <a:gd name="T5" fmla="*/ 5 h 51"/>
                <a:gd name="T6" fmla="*/ 84 w 97"/>
                <a:gd name="T7" fmla="*/ 2 h 51"/>
                <a:gd name="T8" fmla="*/ 83 w 97"/>
                <a:gd name="T9" fmla="*/ 3 h 51"/>
                <a:gd name="T10" fmla="*/ 80 w 97"/>
                <a:gd name="T11" fmla="*/ 10 h 51"/>
                <a:gd name="T12" fmla="*/ 77 w 97"/>
                <a:gd name="T13" fmla="*/ 17 h 51"/>
                <a:gd name="T14" fmla="*/ 74 w 97"/>
                <a:gd name="T15" fmla="*/ 21 h 51"/>
                <a:gd name="T16" fmla="*/ 71 w 97"/>
                <a:gd name="T17" fmla="*/ 24 h 51"/>
                <a:gd name="T18" fmla="*/ 68 w 97"/>
                <a:gd name="T19" fmla="*/ 28 h 51"/>
                <a:gd name="T20" fmla="*/ 65 w 97"/>
                <a:gd name="T21" fmla="*/ 31 h 51"/>
                <a:gd name="T22" fmla="*/ 61 w 97"/>
                <a:gd name="T23" fmla="*/ 33 h 51"/>
                <a:gd name="T24" fmla="*/ 58 w 97"/>
                <a:gd name="T25" fmla="*/ 36 h 51"/>
                <a:gd name="T26" fmla="*/ 54 w 97"/>
                <a:gd name="T27" fmla="*/ 38 h 51"/>
                <a:gd name="T28" fmla="*/ 50 w 97"/>
                <a:gd name="T29" fmla="*/ 40 h 51"/>
                <a:gd name="T30" fmla="*/ 49 w 97"/>
                <a:gd name="T31" fmla="*/ 40 h 51"/>
                <a:gd name="T32" fmla="*/ 47 w 97"/>
                <a:gd name="T33" fmla="*/ 40 h 51"/>
                <a:gd name="T34" fmla="*/ 43 w 97"/>
                <a:gd name="T35" fmla="*/ 38 h 51"/>
                <a:gd name="T36" fmla="*/ 39 w 97"/>
                <a:gd name="T37" fmla="*/ 36 h 51"/>
                <a:gd name="T38" fmla="*/ 32 w 97"/>
                <a:gd name="T39" fmla="*/ 31 h 51"/>
                <a:gd name="T40" fmla="*/ 26 w 97"/>
                <a:gd name="T41" fmla="*/ 24 h 51"/>
                <a:gd name="T42" fmla="*/ 23 w 97"/>
                <a:gd name="T43" fmla="*/ 21 h 51"/>
                <a:gd name="T44" fmla="*/ 20 w 97"/>
                <a:gd name="T45" fmla="*/ 17 h 51"/>
                <a:gd name="T46" fmla="*/ 17 w 97"/>
                <a:gd name="T47" fmla="*/ 10 h 51"/>
                <a:gd name="T48" fmla="*/ 14 w 97"/>
                <a:gd name="T49" fmla="*/ 3 h 51"/>
                <a:gd name="T50" fmla="*/ 13 w 97"/>
                <a:gd name="T51" fmla="*/ 2 h 51"/>
                <a:gd name="T52" fmla="*/ 13 w 97"/>
                <a:gd name="T53" fmla="*/ 3 h 51"/>
                <a:gd name="T54" fmla="*/ 10 w 97"/>
                <a:gd name="T55" fmla="*/ 5 h 51"/>
                <a:gd name="T56" fmla="*/ 9 w 97"/>
                <a:gd name="T57" fmla="*/ 1 h 51"/>
                <a:gd name="T58" fmla="*/ 9 w 97"/>
                <a:gd name="T59" fmla="*/ 0 h 51"/>
                <a:gd name="T60" fmla="*/ 8 w 97"/>
                <a:gd name="T61" fmla="*/ 1 h 51"/>
                <a:gd name="T62" fmla="*/ 0 w 97"/>
                <a:gd name="T63" fmla="*/ 8 h 51"/>
                <a:gd name="T64" fmla="*/ 4 w 97"/>
                <a:gd name="T65" fmla="*/ 17 h 51"/>
                <a:gd name="T66" fmla="*/ 7 w 97"/>
                <a:gd name="T67" fmla="*/ 24 h 51"/>
                <a:gd name="T68" fmla="*/ 8 w 97"/>
                <a:gd name="T69" fmla="*/ 25 h 51"/>
                <a:gd name="T70" fmla="*/ 11 w 97"/>
                <a:gd name="T71" fmla="*/ 22 h 51"/>
                <a:gd name="T72" fmla="*/ 11 w 97"/>
                <a:gd name="T73" fmla="*/ 23 h 51"/>
                <a:gd name="T74" fmla="*/ 14 w 97"/>
                <a:gd name="T75" fmla="*/ 27 h 51"/>
                <a:gd name="T76" fmla="*/ 18 w 97"/>
                <a:gd name="T77" fmla="*/ 31 h 51"/>
                <a:gd name="T78" fmla="*/ 22 w 97"/>
                <a:gd name="T79" fmla="*/ 35 h 51"/>
                <a:gd name="T80" fmla="*/ 26 w 97"/>
                <a:gd name="T81" fmla="*/ 39 h 51"/>
                <a:gd name="T82" fmla="*/ 30 w 97"/>
                <a:gd name="T83" fmla="*/ 42 h 51"/>
                <a:gd name="T84" fmla="*/ 34 w 97"/>
                <a:gd name="T85" fmla="*/ 45 h 51"/>
                <a:gd name="T86" fmla="*/ 39 w 97"/>
                <a:gd name="T87" fmla="*/ 47 h 51"/>
                <a:gd name="T88" fmla="*/ 44 w 97"/>
                <a:gd name="T89" fmla="*/ 49 h 51"/>
                <a:gd name="T90" fmla="*/ 49 w 97"/>
                <a:gd name="T91" fmla="*/ 51 h 51"/>
                <a:gd name="T92" fmla="*/ 53 w 97"/>
                <a:gd name="T93" fmla="*/ 49 h 51"/>
                <a:gd name="T94" fmla="*/ 58 w 97"/>
                <a:gd name="T95" fmla="*/ 47 h 51"/>
                <a:gd name="T96" fmla="*/ 63 w 97"/>
                <a:gd name="T97" fmla="*/ 45 h 51"/>
                <a:gd name="T98" fmla="*/ 67 w 97"/>
                <a:gd name="T99" fmla="*/ 42 h 51"/>
                <a:gd name="T100" fmla="*/ 72 w 97"/>
                <a:gd name="T101" fmla="*/ 39 h 51"/>
                <a:gd name="T102" fmla="*/ 76 w 97"/>
                <a:gd name="T103" fmla="*/ 35 h 51"/>
                <a:gd name="T104" fmla="*/ 79 w 97"/>
                <a:gd name="T105" fmla="*/ 31 h 51"/>
                <a:gd name="T106" fmla="*/ 83 w 97"/>
                <a:gd name="T107" fmla="*/ 27 h 51"/>
                <a:gd name="T108" fmla="*/ 86 w 97"/>
                <a:gd name="T109" fmla="*/ 23 h 51"/>
                <a:gd name="T110" fmla="*/ 86 w 97"/>
                <a:gd name="T111" fmla="*/ 22 h 51"/>
                <a:gd name="T112" fmla="*/ 89 w 97"/>
                <a:gd name="T113" fmla="*/ 25 h 51"/>
                <a:gd name="T114" fmla="*/ 90 w 97"/>
                <a:gd name="T115" fmla="*/ 24 h 51"/>
                <a:gd name="T116" fmla="*/ 93 w 97"/>
                <a:gd name="T117" fmla="*/ 17 h 51"/>
                <a:gd name="T118" fmla="*/ 95 w 97"/>
                <a:gd name="T119" fmla="*/ 12 h 51"/>
                <a:gd name="T120" fmla="*/ 97 w 97"/>
                <a:gd name="T121" fmla="*/ 8 h 51"/>
                <a:gd name="T122" fmla="*/ 88 w 97"/>
                <a:gd name="T123" fmla="*/ 0 h 5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97" h="51">
                  <a:moveTo>
                    <a:pt x="88" y="0"/>
                  </a:moveTo>
                  <a:lnTo>
                    <a:pt x="88" y="1"/>
                  </a:lnTo>
                  <a:lnTo>
                    <a:pt x="87" y="5"/>
                  </a:lnTo>
                  <a:lnTo>
                    <a:pt x="84" y="2"/>
                  </a:lnTo>
                  <a:lnTo>
                    <a:pt x="83" y="3"/>
                  </a:lnTo>
                  <a:lnTo>
                    <a:pt x="80" y="10"/>
                  </a:lnTo>
                  <a:lnTo>
                    <a:pt x="77" y="17"/>
                  </a:lnTo>
                  <a:lnTo>
                    <a:pt x="74" y="21"/>
                  </a:lnTo>
                  <a:lnTo>
                    <a:pt x="71" y="24"/>
                  </a:lnTo>
                  <a:lnTo>
                    <a:pt x="68" y="28"/>
                  </a:lnTo>
                  <a:lnTo>
                    <a:pt x="65" y="31"/>
                  </a:lnTo>
                  <a:lnTo>
                    <a:pt x="61" y="33"/>
                  </a:lnTo>
                  <a:lnTo>
                    <a:pt x="58" y="36"/>
                  </a:lnTo>
                  <a:lnTo>
                    <a:pt x="54" y="38"/>
                  </a:lnTo>
                  <a:lnTo>
                    <a:pt x="50" y="40"/>
                  </a:lnTo>
                  <a:lnTo>
                    <a:pt x="49" y="40"/>
                  </a:lnTo>
                  <a:lnTo>
                    <a:pt x="47" y="40"/>
                  </a:lnTo>
                  <a:lnTo>
                    <a:pt x="43" y="38"/>
                  </a:lnTo>
                  <a:lnTo>
                    <a:pt x="39" y="36"/>
                  </a:lnTo>
                  <a:lnTo>
                    <a:pt x="32" y="31"/>
                  </a:lnTo>
                  <a:lnTo>
                    <a:pt x="26" y="24"/>
                  </a:lnTo>
                  <a:lnTo>
                    <a:pt x="23" y="21"/>
                  </a:lnTo>
                  <a:lnTo>
                    <a:pt x="20" y="17"/>
                  </a:lnTo>
                  <a:lnTo>
                    <a:pt x="17" y="10"/>
                  </a:lnTo>
                  <a:lnTo>
                    <a:pt x="14" y="3"/>
                  </a:lnTo>
                  <a:lnTo>
                    <a:pt x="13" y="2"/>
                  </a:lnTo>
                  <a:lnTo>
                    <a:pt x="13" y="3"/>
                  </a:lnTo>
                  <a:lnTo>
                    <a:pt x="10" y="5"/>
                  </a:lnTo>
                  <a:lnTo>
                    <a:pt x="9" y="1"/>
                  </a:lnTo>
                  <a:lnTo>
                    <a:pt x="9" y="0"/>
                  </a:lnTo>
                  <a:lnTo>
                    <a:pt x="8" y="1"/>
                  </a:lnTo>
                  <a:lnTo>
                    <a:pt x="0" y="8"/>
                  </a:lnTo>
                  <a:lnTo>
                    <a:pt x="4" y="17"/>
                  </a:lnTo>
                  <a:lnTo>
                    <a:pt x="7" y="24"/>
                  </a:lnTo>
                  <a:lnTo>
                    <a:pt x="8" y="25"/>
                  </a:lnTo>
                  <a:lnTo>
                    <a:pt x="11" y="22"/>
                  </a:lnTo>
                  <a:lnTo>
                    <a:pt x="11" y="23"/>
                  </a:lnTo>
                  <a:lnTo>
                    <a:pt x="14" y="27"/>
                  </a:lnTo>
                  <a:lnTo>
                    <a:pt x="18" y="31"/>
                  </a:lnTo>
                  <a:lnTo>
                    <a:pt x="22" y="35"/>
                  </a:lnTo>
                  <a:lnTo>
                    <a:pt x="26" y="39"/>
                  </a:lnTo>
                  <a:lnTo>
                    <a:pt x="30" y="42"/>
                  </a:lnTo>
                  <a:lnTo>
                    <a:pt x="34" y="45"/>
                  </a:lnTo>
                  <a:lnTo>
                    <a:pt x="39" y="47"/>
                  </a:lnTo>
                  <a:lnTo>
                    <a:pt x="44" y="49"/>
                  </a:lnTo>
                  <a:lnTo>
                    <a:pt x="49" y="51"/>
                  </a:lnTo>
                  <a:lnTo>
                    <a:pt x="53" y="49"/>
                  </a:lnTo>
                  <a:lnTo>
                    <a:pt x="58" y="47"/>
                  </a:lnTo>
                  <a:lnTo>
                    <a:pt x="63" y="45"/>
                  </a:lnTo>
                  <a:lnTo>
                    <a:pt x="67" y="42"/>
                  </a:lnTo>
                  <a:lnTo>
                    <a:pt x="72" y="39"/>
                  </a:lnTo>
                  <a:lnTo>
                    <a:pt x="76" y="35"/>
                  </a:lnTo>
                  <a:lnTo>
                    <a:pt x="79" y="31"/>
                  </a:lnTo>
                  <a:lnTo>
                    <a:pt x="83" y="27"/>
                  </a:lnTo>
                  <a:lnTo>
                    <a:pt x="86" y="23"/>
                  </a:lnTo>
                  <a:lnTo>
                    <a:pt x="86" y="22"/>
                  </a:lnTo>
                  <a:lnTo>
                    <a:pt x="89" y="25"/>
                  </a:lnTo>
                  <a:lnTo>
                    <a:pt x="90" y="24"/>
                  </a:lnTo>
                  <a:lnTo>
                    <a:pt x="93" y="17"/>
                  </a:lnTo>
                  <a:lnTo>
                    <a:pt x="95" y="12"/>
                  </a:lnTo>
                  <a:lnTo>
                    <a:pt x="97" y="8"/>
                  </a:lnTo>
                  <a:lnTo>
                    <a:pt x="88" y="0"/>
                  </a:lnTo>
                  <a:close/>
                </a:path>
              </a:pathLst>
            </a:custGeom>
            <a:solidFill>
              <a:srgbClr val="004984"/>
            </a:solidFill>
            <a:ln w="9525">
              <a:noFill/>
              <a:round/>
              <a:headEnd/>
              <a:tailEnd/>
            </a:ln>
          </p:spPr>
          <p:txBody>
            <a:bodyPr/>
            <a:lstStyle/>
            <a:p>
              <a:pPr>
                <a:defRPr/>
              </a:pPr>
              <a:endParaRPr lang="en-US">
                <a:ea typeface="ＭＳ Ｐゴシック" pitchFamily="-65" charset="-128"/>
              </a:endParaRPr>
            </a:p>
          </p:txBody>
        </p:sp>
        <p:sp>
          <p:nvSpPr>
            <p:cNvPr id="263" name="Freeform 371"/>
            <p:cNvSpPr>
              <a:spLocks noChangeAspect="1"/>
            </p:cNvSpPr>
            <p:nvPr/>
          </p:nvSpPr>
          <p:spPr bwMode="auto">
            <a:xfrm>
              <a:off x="3954" y="3037"/>
              <a:ext cx="2" cy="3"/>
            </a:xfrm>
            <a:custGeom>
              <a:avLst/>
              <a:gdLst>
                <a:gd name="T0" fmla="*/ 2 w 2"/>
                <a:gd name="T1" fmla="*/ 0 h 3"/>
                <a:gd name="T2" fmla="*/ 2 w 2"/>
                <a:gd name="T3" fmla="*/ 2 h 3"/>
                <a:gd name="T4" fmla="*/ 1 w 2"/>
                <a:gd name="T5" fmla="*/ 2 h 3"/>
                <a:gd name="T6" fmla="*/ 0 w 2"/>
                <a:gd name="T7" fmla="*/ 3 h 3"/>
                <a:gd name="T8" fmla="*/ 0 w 2"/>
                <a:gd name="T9" fmla="*/ 2 h 3"/>
                <a:gd name="T10" fmla="*/ 1 w 2"/>
                <a:gd name="T11" fmla="*/ 1 h 3"/>
                <a:gd name="T12" fmla="*/ 2 w 2"/>
                <a:gd name="T13" fmla="*/ 0 h 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 h="3">
                  <a:moveTo>
                    <a:pt x="2" y="0"/>
                  </a:moveTo>
                  <a:lnTo>
                    <a:pt x="2" y="2"/>
                  </a:lnTo>
                  <a:lnTo>
                    <a:pt x="1" y="2"/>
                  </a:lnTo>
                  <a:lnTo>
                    <a:pt x="0" y="3"/>
                  </a:lnTo>
                  <a:lnTo>
                    <a:pt x="0" y="2"/>
                  </a:lnTo>
                  <a:lnTo>
                    <a:pt x="1" y="1"/>
                  </a:lnTo>
                  <a:lnTo>
                    <a:pt x="2" y="0"/>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264" name="Freeform 372"/>
            <p:cNvSpPr>
              <a:spLocks noChangeAspect="1"/>
            </p:cNvSpPr>
            <p:nvPr/>
          </p:nvSpPr>
          <p:spPr bwMode="auto">
            <a:xfrm>
              <a:off x="3949" y="3047"/>
              <a:ext cx="3" cy="1"/>
            </a:xfrm>
            <a:custGeom>
              <a:avLst/>
              <a:gdLst>
                <a:gd name="T0" fmla="*/ 1 w 3"/>
                <a:gd name="T1" fmla="*/ 0 h 1"/>
                <a:gd name="T2" fmla="*/ 3 w 3"/>
                <a:gd name="T3" fmla="*/ 0 h 1"/>
                <a:gd name="T4" fmla="*/ 2 w 3"/>
                <a:gd name="T5" fmla="*/ 1 h 1"/>
                <a:gd name="T6" fmla="*/ 0 w 3"/>
                <a:gd name="T7" fmla="*/ 1 h 1"/>
                <a:gd name="T8" fmla="*/ 1 w 3"/>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1">
                  <a:moveTo>
                    <a:pt x="1" y="0"/>
                  </a:moveTo>
                  <a:lnTo>
                    <a:pt x="3" y="0"/>
                  </a:lnTo>
                  <a:lnTo>
                    <a:pt x="2" y="1"/>
                  </a:lnTo>
                  <a:lnTo>
                    <a:pt x="0" y="1"/>
                  </a:lnTo>
                  <a:lnTo>
                    <a:pt x="1" y="0"/>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265" name="Freeform 373"/>
            <p:cNvSpPr>
              <a:spLocks noChangeAspect="1"/>
            </p:cNvSpPr>
            <p:nvPr/>
          </p:nvSpPr>
          <p:spPr bwMode="auto">
            <a:xfrm>
              <a:off x="3947" y="3045"/>
              <a:ext cx="2" cy="3"/>
            </a:xfrm>
            <a:custGeom>
              <a:avLst/>
              <a:gdLst>
                <a:gd name="T0" fmla="*/ 0 w 2"/>
                <a:gd name="T1" fmla="*/ 3 h 3"/>
                <a:gd name="T2" fmla="*/ 1 w 2"/>
                <a:gd name="T3" fmla="*/ 1 h 3"/>
                <a:gd name="T4" fmla="*/ 2 w 2"/>
                <a:gd name="T5" fmla="*/ 0 h 3"/>
                <a:gd name="T6" fmla="*/ 2 w 2"/>
                <a:gd name="T7" fmla="*/ 2 h 3"/>
                <a:gd name="T8" fmla="*/ 0 w 2"/>
                <a:gd name="T9" fmla="*/ 3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3">
                  <a:moveTo>
                    <a:pt x="0" y="3"/>
                  </a:moveTo>
                  <a:lnTo>
                    <a:pt x="1" y="1"/>
                  </a:lnTo>
                  <a:lnTo>
                    <a:pt x="2" y="0"/>
                  </a:lnTo>
                  <a:lnTo>
                    <a:pt x="2" y="2"/>
                  </a:lnTo>
                  <a:lnTo>
                    <a:pt x="0" y="3"/>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266" name="Freeform 374"/>
            <p:cNvSpPr>
              <a:spLocks noChangeAspect="1"/>
            </p:cNvSpPr>
            <p:nvPr/>
          </p:nvSpPr>
          <p:spPr bwMode="auto">
            <a:xfrm>
              <a:off x="3949" y="3044"/>
              <a:ext cx="2" cy="3"/>
            </a:xfrm>
            <a:custGeom>
              <a:avLst/>
              <a:gdLst>
                <a:gd name="T0" fmla="*/ 1 w 2"/>
                <a:gd name="T1" fmla="*/ 1 h 3"/>
                <a:gd name="T2" fmla="*/ 2 w 2"/>
                <a:gd name="T3" fmla="*/ 0 h 3"/>
                <a:gd name="T4" fmla="*/ 2 w 2"/>
                <a:gd name="T5" fmla="*/ 1 h 3"/>
                <a:gd name="T6" fmla="*/ 1 w 2"/>
                <a:gd name="T7" fmla="*/ 2 h 3"/>
                <a:gd name="T8" fmla="*/ 0 w 2"/>
                <a:gd name="T9" fmla="*/ 3 h 3"/>
                <a:gd name="T10" fmla="*/ 0 w 2"/>
                <a:gd name="T11" fmla="*/ 2 h 3"/>
                <a:gd name="T12" fmla="*/ 1 w 2"/>
                <a:gd name="T13" fmla="*/ 1 h 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 h="3">
                  <a:moveTo>
                    <a:pt x="1" y="1"/>
                  </a:moveTo>
                  <a:lnTo>
                    <a:pt x="2" y="0"/>
                  </a:lnTo>
                  <a:lnTo>
                    <a:pt x="2" y="1"/>
                  </a:lnTo>
                  <a:lnTo>
                    <a:pt x="1" y="2"/>
                  </a:lnTo>
                  <a:lnTo>
                    <a:pt x="0" y="3"/>
                  </a:lnTo>
                  <a:lnTo>
                    <a:pt x="0" y="2"/>
                  </a:lnTo>
                  <a:lnTo>
                    <a:pt x="1" y="1"/>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267" name="Freeform 375"/>
            <p:cNvSpPr>
              <a:spLocks noChangeAspect="1"/>
            </p:cNvSpPr>
            <p:nvPr/>
          </p:nvSpPr>
          <p:spPr bwMode="auto">
            <a:xfrm>
              <a:off x="3951" y="3042"/>
              <a:ext cx="1" cy="3"/>
            </a:xfrm>
            <a:custGeom>
              <a:avLst/>
              <a:gdLst>
                <a:gd name="T0" fmla="*/ 0 w 1"/>
                <a:gd name="T1" fmla="*/ 1 h 3"/>
                <a:gd name="T2" fmla="*/ 1 w 1"/>
                <a:gd name="T3" fmla="*/ 0 h 3"/>
                <a:gd name="T4" fmla="*/ 1 w 1"/>
                <a:gd name="T5" fmla="*/ 1 h 3"/>
                <a:gd name="T6" fmla="*/ 1 w 1"/>
                <a:gd name="T7" fmla="*/ 2 h 3"/>
                <a:gd name="T8" fmla="*/ 1 w 1"/>
                <a:gd name="T9" fmla="*/ 3 h 3"/>
                <a:gd name="T10" fmla="*/ 0 w 1"/>
                <a:gd name="T11" fmla="*/ 3 h 3"/>
                <a:gd name="T12" fmla="*/ 0 w 1"/>
                <a:gd name="T13" fmla="*/ 1 h 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 h="3">
                  <a:moveTo>
                    <a:pt x="0" y="1"/>
                  </a:moveTo>
                  <a:lnTo>
                    <a:pt x="1" y="0"/>
                  </a:lnTo>
                  <a:lnTo>
                    <a:pt x="1" y="1"/>
                  </a:lnTo>
                  <a:lnTo>
                    <a:pt x="1" y="2"/>
                  </a:lnTo>
                  <a:lnTo>
                    <a:pt x="1" y="3"/>
                  </a:lnTo>
                  <a:lnTo>
                    <a:pt x="0" y="3"/>
                  </a:lnTo>
                  <a:lnTo>
                    <a:pt x="0" y="1"/>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268" name="Freeform 376"/>
            <p:cNvSpPr>
              <a:spLocks noChangeAspect="1"/>
            </p:cNvSpPr>
            <p:nvPr/>
          </p:nvSpPr>
          <p:spPr bwMode="auto">
            <a:xfrm>
              <a:off x="3952" y="3040"/>
              <a:ext cx="1" cy="3"/>
            </a:xfrm>
            <a:custGeom>
              <a:avLst/>
              <a:gdLst>
                <a:gd name="T0" fmla="*/ 0 w 1"/>
                <a:gd name="T1" fmla="*/ 1 h 3"/>
                <a:gd name="T2" fmla="*/ 0 w 1"/>
                <a:gd name="T3" fmla="*/ 0 h 3"/>
                <a:gd name="T4" fmla="*/ 1 w 1"/>
                <a:gd name="T5" fmla="*/ 2 h 3"/>
                <a:gd name="T6" fmla="*/ 1 w 1"/>
                <a:gd name="T7" fmla="*/ 3 h 3"/>
                <a:gd name="T8" fmla="*/ 0 w 1"/>
                <a:gd name="T9" fmla="*/ 1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3">
                  <a:moveTo>
                    <a:pt x="0" y="1"/>
                  </a:moveTo>
                  <a:lnTo>
                    <a:pt x="0" y="0"/>
                  </a:lnTo>
                  <a:lnTo>
                    <a:pt x="1" y="2"/>
                  </a:lnTo>
                  <a:lnTo>
                    <a:pt x="1" y="3"/>
                  </a:lnTo>
                  <a:lnTo>
                    <a:pt x="0" y="1"/>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269" name="Freeform 377"/>
            <p:cNvSpPr>
              <a:spLocks noChangeAspect="1"/>
            </p:cNvSpPr>
            <p:nvPr/>
          </p:nvSpPr>
          <p:spPr bwMode="auto">
            <a:xfrm>
              <a:off x="3952" y="3038"/>
              <a:ext cx="2" cy="3"/>
            </a:xfrm>
            <a:custGeom>
              <a:avLst/>
              <a:gdLst>
                <a:gd name="T0" fmla="*/ 0 w 2"/>
                <a:gd name="T1" fmla="*/ 1 h 3"/>
                <a:gd name="T2" fmla="*/ 0 w 2"/>
                <a:gd name="T3" fmla="*/ 0 h 3"/>
                <a:gd name="T4" fmla="*/ 2 w 2"/>
                <a:gd name="T5" fmla="*/ 1 h 3"/>
                <a:gd name="T6" fmla="*/ 2 w 2"/>
                <a:gd name="T7" fmla="*/ 2 h 3"/>
                <a:gd name="T8" fmla="*/ 2 w 2"/>
                <a:gd name="T9" fmla="*/ 3 h 3"/>
                <a:gd name="T10" fmla="*/ 0 w 2"/>
                <a:gd name="T11" fmla="*/ 1 h 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3">
                  <a:moveTo>
                    <a:pt x="0" y="1"/>
                  </a:moveTo>
                  <a:lnTo>
                    <a:pt x="0" y="0"/>
                  </a:lnTo>
                  <a:lnTo>
                    <a:pt x="2" y="1"/>
                  </a:lnTo>
                  <a:lnTo>
                    <a:pt x="2" y="2"/>
                  </a:lnTo>
                  <a:lnTo>
                    <a:pt x="2" y="3"/>
                  </a:lnTo>
                  <a:lnTo>
                    <a:pt x="0" y="1"/>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270" name="Freeform 378"/>
            <p:cNvSpPr>
              <a:spLocks noChangeAspect="1"/>
            </p:cNvSpPr>
            <p:nvPr/>
          </p:nvSpPr>
          <p:spPr bwMode="auto">
            <a:xfrm>
              <a:off x="3952" y="3036"/>
              <a:ext cx="2" cy="3"/>
            </a:xfrm>
            <a:custGeom>
              <a:avLst/>
              <a:gdLst>
                <a:gd name="T0" fmla="*/ 0 w 2"/>
                <a:gd name="T1" fmla="*/ 1 h 3"/>
                <a:gd name="T2" fmla="*/ 0 w 2"/>
                <a:gd name="T3" fmla="*/ 0 h 3"/>
                <a:gd name="T4" fmla="*/ 2 w 2"/>
                <a:gd name="T5" fmla="*/ 1 h 3"/>
                <a:gd name="T6" fmla="*/ 2 w 2"/>
                <a:gd name="T7" fmla="*/ 2 h 3"/>
                <a:gd name="T8" fmla="*/ 2 w 2"/>
                <a:gd name="T9" fmla="*/ 3 h 3"/>
                <a:gd name="T10" fmla="*/ 0 w 2"/>
                <a:gd name="T11" fmla="*/ 1 h 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3">
                  <a:moveTo>
                    <a:pt x="0" y="1"/>
                  </a:moveTo>
                  <a:lnTo>
                    <a:pt x="0" y="0"/>
                  </a:lnTo>
                  <a:lnTo>
                    <a:pt x="2" y="1"/>
                  </a:lnTo>
                  <a:lnTo>
                    <a:pt x="2" y="2"/>
                  </a:lnTo>
                  <a:lnTo>
                    <a:pt x="2" y="3"/>
                  </a:lnTo>
                  <a:lnTo>
                    <a:pt x="0" y="1"/>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271" name="Freeform 379"/>
            <p:cNvSpPr>
              <a:spLocks noChangeAspect="1"/>
            </p:cNvSpPr>
            <p:nvPr/>
          </p:nvSpPr>
          <p:spPr bwMode="auto">
            <a:xfrm>
              <a:off x="3951" y="3034"/>
              <a:ext cx="3" cy="2"/>
            </a:xfrm>
            <a:custGeom>
              <a:avLst/>
              <a:gdLst>
                <a:gd name="T0" fmla="*/ 3 w 3"/>
                <a:gd name="T1" fmla="*/ 2 h 2"/>
                <a:gd name="T2" fmla="*/ 1 w 3"/>
                <a:gd name="T3" fmla="*/ 1 h 2"/>
                <a:gd name="T4" fmla="*/ 0 w 3"/>
                <a:gd name="T5" fmla="*/ 0 h 2"/>
                <a:gd name="T6" fmla="*/ 2 w 3"/>
                <a:gd name="T7" fmla="*/ 1 h 2"/>
                <a:gd name="T8" fmla="*/ 3 w 3"/>
                <a:gd name="T9" fmla="*/ 2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2">
                  <a:moveTo>
                    <a:pt x="3" y="2"/>
                  </a:moveTo>
                  <a:lnTo>
                    <a:pt x="1" y="1"/>
                  </a:lnTo>
                  <a:lnTo>
                    <a:pt x="0" y="0"/>
                  </a:lnTo>
                  <a:lnTo>
                    <a:pt x="2" y="1"/>
                  </a:lnTo>
                  <a:lnTo>
                    <a:pt x="3" y="2"/>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272" name="Freeform 380"/>
            <p:cNvSpPr>
              <a:spLocks noChangeAspect="1"/>
            </p:cNvSpPr>
            <p:nvPr/>
          </p:nvSpPr>
          <p:spPr bwMode="auto">
            <a:xfrm>
              <a:off x="3950" y="3032"/>
              <a:ext cx="3" cy="2"/>
            </a:xfrm>
            <a:custGeom>
              <a:avLst/>
              <a:gdLst>
                <a:gd name="T0" fmla="*/ 3 w 3"/>
                <a:gd name="T1" fmla="*/ 2 h 2"/>
                <a:gd name="T2" fmla="*/ 1 w 3"/>
                <a:gd name="T3" fmla="*/ 1 h 2"/>
                <a:gd name="T4" fmla="*/ 0 w 3"/>
                <a:gd name="T5" fmla="*/ 0 h 2"/>
                <a:gd name="T6" fmla="*/ 2 w 3"/>
                <a:gd name="T7" fmla="*/ 1 h 2"/>
                <a:gd name="T8" fmla="*/ 3 w 3"/>
                <a:gd name="T9" fmla="*/ 2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2">
                  <a:moveTo>
                    <a:pt x="3" y="2"/>
                  </a:moveTo>
                  <a:lnTo>
                    <a:pt x="1" y="1"/>
                  </a:lnTo>
                  <a:lnTo>
                    <a:pt x="0" y="0"/>
                  </a:lnTo>
                  <a:lnTo>
                    <a:pt x="2" y="1"/>
                  </a:lnTo>
                  <a:lnTo>
                    <a:pt x="3" y="2"/>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273" name="Freeform 381"/>
            <p:cNvSpPr>
              <a:spLocks noChangeAspect="1"/>
            </p:cNvSpPr>
            <p:nvPr/>
          </p:nvSpPr>
          <p:spPr bwMode="auto">
            <a:xfrm>
              <a:off x="3951" y="3045"/>
              <a:ext cx="3" cy="1"/>
            </a:xfrm>
            <a:custGeom>
              <a:avLst/>
              <a:gdLst>
                <a:gd name="T0" fmla="*/ 1 w 3"/>
                <a:gd name="T1" fmla="*/ 1 h 1"/>
                <a:gd name="T2" fmla="*/ 0 w 3"/>
                <a:gd name="T3" fmla="*/ 1 h 1"/>
                <a:gd name="T4" fmla="*/ 1 w 3"/>
                <a:gd name="T5" fmla="*/ 0 h 1"/>
                <a:gd name="T6" fmla="*/ 3 w 3"/>
                <a:gd name="T7" fmla="*/ 0 h 1"/>
                <a:gd name="T8" fmla="*/ 2 w 3"/>
                <a:gd name="T9" fmla="*/ 1 h 1"/>
                <a:gd name="T10" fmla="*/ 1 w 3"/>
                <a:gd name="T11" fmla="*/ 1 h 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 h="1">
                  <a:moveTo>
                    <a:pt x="1" y="1"/>
                  </a:moveTo>
                  <a:lnTo>
                    <a:pt x="0" y="1"/>
                  </a:lnTo>
                  <a:lnTo>
                    <a:pt x="1" y="0"/>
                  </a:lnTo>
                  <a:lnTo>
                    <a:pt x="3" y="0"/>
                  </a:lnTo>
                  <a:lnTo>
                    <a:pt x="2" y="1"/>
                  </a:lnTo>
                  <a:lnTo>
                    <a:pt x="1" y="1"/>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274" name="Freeform 382"/>
            <p:cNvSpPr>
              <a:spLocks noChangeAspect="1"/>
            </p:cNvSpPr>
            <p:nvPr/>
          </p:nvSpPr>
          <p:spPr bwMode="auto">
            <a:xfrm>
              <a:off x="3953" y="3042"/>
              <a:ext cx="2" cy="2"/>
            </a:xfrm>
            <a:custGeom>
              <a:avLst/>
              <a:gdLst>
                <a:gd name="T0" fmla="*/ 1 w 2"/>
                <a:gd name="T1" fmla="*/ 2 h 2"/>
                <a:gd name="T2" fmla="*/ 0 w 2"/>
                <a:gd name="T3" fmla="*/ 2 h 2"/>
                <a:gd name="T4" fmla="*/ 1 w 2"/>
                <a:gd name="T5" fmla="*/ 1 h 2"/>
                <a:gd name="T6" fmla="*/ 2 w 2"/>
                <a:gd name="T7" fmla="*/ 0 h 2"/>
                <a:gd name="T8" fmla="*/ 1 w 2"/>
                <a:gd name="T9" fmla="*/ 2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1" y="2"/>
                  </a:moveTo>
                  <a:lnTo>
                    <a:pt x="0" y="2"/>
                  </a:lnTo>
                  <a:lnTo>
                    <a:pt x="1" y="1"/>
                  </a:lnTo>
                  <a:lnTo>
                    <a:pt x="2" y="0"/>
                  </a:lnTo>
                  <a:lnTo>
                    <a:pt x="1" y="2"/>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275" name="Freeform 383"/>
            <p:cNvSpPr>
              <a:spLocks noChangeAspect="1"/>
            </p:cNvSpPr>
            <p:nvPr/>
          </p:nvSpPr>
          <p:spPr bwMode="auto">
            <a:xfrm>
              <a:off x="3954" y="3040"/>
              <a:ext cx="2" cy="2"/>
            </a:xfrm>
            <a:custGeom>
              <a:avLst/>
              <a:gdLst>
                <a:gd name="T0" fmla="*/ 1 w 2"/>
                <a:gd name="T1" fmla="*/ 1 h 2"/>
                <a:gd name="T2" fmla="*/ 1 w 2"/>
                <a:gd name="T3" fmla="*/ 2 h 2"/>
                <a:gd name="T4" fmla="*/ 0 w 2"/>
                <a:gd name="T5" fmla="*/ 2 h 2"/>
                <a:gd name="T6" fmla="*/ 0 w 2"/>
                <a:gd name="T7" fmla="*/ 1 h 2"/>
                <a:gd name="T8" fmla="*/ 2 w 2"/>
                <a:gd name="T9" fmla="*/ 0 h 2"/>
                <a:gd name="T10" fmla="*/ 2 w 2"/>
                <a:gd name="T11" fmla="*/ 1 h 2"/>
                <a:gd name="T12" fmla="*/ 1 w 2"/>
                <a:gd name="T13" fmla="*/ 1 h 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 h="2">
                  <a:moveTo>
                    <a:pt x="1" y="1"/>
                  </a:moveTo>
                  <a:lnTo>
                    <a:pt x="1" y="2"/>
                  </a:lnTo>
                  <a:lnTo>
                    <a:pt x="0" y="2"/>
                  </a:lnTo>
                  <a:lnTo>
                    <a:pt x="0" y="1"/>
                  </a:lnTo>
                  <a:lnTo>
                    <a:pt x="2" y="0"/>
                  </a:lnTo>
                  <a:lnTo>
                    <a:pt x="2" y="1"/>
                  </a:lnTo>
                  <a:lnTo>
                    <a:pt x="1" y="1"/>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276" name="Freeform 384"/>
            <p:cNvSpPr>
              <a:spLocks noChangeAspect="1"/>
            </p:cNvSpPr>
            <p:nvPr/>
          </p:nvSpPr>
          <p:spPr bwMode="auto">
            <a:xfrm>
              <a:off x="3954" y="3034"/>
              <a:ext cx="2" cy="3"/>
            </a:xfrm>
            <a:custGeom>
              <a:avLst/>
              <a:gdLst>
                <a:gd name="T0" fmla="*/ 2 w 2"/>
                <a:gd name="T1" fmla="*/ 1 h 3"/>
                <a:gd name="T2" fmla="*/ 2 w 2"/>
                <a:gd name="T3" fmla="*/ 2 h 3"/>
                <a:gd name="T4" fmla="*/ 1 w 2"/>
                <a:gd name="T5" fmla="*/ 3 h 3"/>
                <a:gd name="T6" fmla="*/ 0 w 2"/>
                <a:gd name="T7" fmla="*/ 2 h 3"/>
                <a:gd name="T8" fmla="*/ 2 w 2"/>
                <a:gd name="T9" fmla="*/ 0 h 3"/>
                <a:gd name="T10" fmla="*/ 2 w 2"/>
                <a:gd name="T11" fmla="*/ 1 h 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3">
                  <a:moveTo>
                    <a:pt x="2" y="1"/>
                  </a:moveTo>
                  <a:lnTo>
                    <a:pt x="2" y="2"/>
                  </a:lnTo>
                  <a:lnTo>
                    <a:pt x="1" y="3"/>
                  </a:lnTo>
                  <a:lnTo>
                    <a:pt x="0" y="2"/>
                  </a:lnTo>
                  <a:lnTo>
                    <a:pt x="2" y="0"/>
                  </a:lnTo>
                  <a:lnTo>
                    <a:pt x="2" y="1"/>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277" name="Freeform 385"/>
            <p:cNvSpPr>
              <a:spLocks noChangeAspect="1"/>
            </p:cNvSpPr>
            <p:nvPr/>
          </p:nvSpPr>
          <p:spPr bwMode="auto">
            <a:xfrm>
              <a:off x="3954" y="3031"/>
              <a:ext cx="1" cy="4"/>
            </a:xfrm>
            <a:custGeom>
              <a:avLst/>
              <a:gdLst>
                <a:gd name="T0" fmla="*/ 0 w 1"/>
                <a:gd name="T1" fmla="*/ 2 h 4"/>
                <a:gd name="T2" fmla="*/ 0 w 1"/>
                <a:gd name="T3" fmla="*/ 0 h 4"/>
                <a:gd name="T4" fmla="*/ 1 w 1"/>
                <a:gd name="T5" fmla="*/ 2 h 4"/>
                <a:gd name="T6" fmla="*/ 1 w 1"/>
                <a:gd name="T7" fmla="*/ 3 h 4"/>
                <a:gd name="T8" fmla="*/ 0 w 1"/>
                <a:gd name="T9" fmla="*/ 4 h 4"/>
                <a:gd name="T10" fmla="*/ 0 w 1"/>
                <a:gd name="T11" fmla="*/ 2 h 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 h="4">
                  <a:moveTo>
                    <a:pt x="0" y="2"/>
                  </a:moveTo>
                  <a:lnTo>
                    <a:pt x="0" y="0"/>
                  </a:lnTo>
                  <a:lnTo>
                    <a:pt x="1" y="2"/>
                  </a:lnTo>
                  <a:lnTo>
                    <a:pt x="1" y="3"/>
                  </a:lnTo>
                  <a:lnTo>
                    <a:pt x="0" y="4"/>
                  </a:lnTo>
                  <a:lnTo>
                    <a:pt x="0" y="2"/>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278" name="Freeform 386"/>
            <p:cNvSpPr>
              <a:spLocks noChangeAspect="1"/>
            </p:cNvSpPr>
            <p:nvPr/>
          </p:nvSpPr>
          <p:spPr bwMode="auto">
            <a:xfrm>
              <a:off x="3952" y="3029"/>
              <a:ext cx="1" cy="4"/>
            </a:xfrm>
            <a:custGeom>
              <a:avLst/>
              <a:gdLst>
                <a:gd name="T0" fmla="*/ 0 w 1"/>
                <a:gd name="T1" fmla="*/ 0 h 4"/>
                <a:gd name="T2" fmla="*/ 1 w 1"/>
                <a:gd name="T3" fmla="*/ 2 h 4"/>
                <a:gd name="T4" fmla="*/ 1 w 1"/>
                <a:gd name="T5" fmla="*/ 3 h 4"/>
                <a:gd name="T6" fmla="*/ 1 w 1"/>
                <a:gd name="T7" fmla="*/ 4 h 4"/>
                <a:gd name="T8" fmla="*/ 0 w 1"/>
                <a:gd name="T9" fmla="*/ 2 h 4"/>
                <a:gd name="T10" fmla="*/ 0 w 1"/>
                <a:gd name="T11" fmla="*/ 1 h 4"/>
                <a:gd name="T12" fmla="*/ 0 w 1"/>
                <a:gd name="T13" fmla="*/ 0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 h="4">
                  <a:moveTo>
                    <a:pt x="0" y="0"/>
                  </a:moveTo>
                  <a:lnTo>
                    <a:pt x="1" y="2"/>
                  </a:lnTo>
                  <a:lnTo>
                    <a:pt x="1" y="3"/>
                  </a:lnTo>
                  <a:lnTo>
                    <a:pt x="1" y="4"/>
                  </a:lnTo>
                  <a:lnTo>
                    <a:pt x="0" y="2"/>
                  </a:lnTo>
                  <a:lnTo>
                    <a:pt x="0" y="1"/>
                  </a:lnTo>
                  <a:lnTo>
                    <a:pt x="0" y="0"/>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279" name="Freeform 387"/>
            <p:cNvSpPr>
              <a:spLocks noChangeAspect="1"/>
            </p:cNvSpPr>
            <p:nvPr/>
          </p:nvSpPr>
          <p:spPr bwMode="auto">
            <a:xfrm>
              <a:off x="3949" y="3031"/>
              <a:ext cx="3" cy="1"/>
            </a:xfrm>
            <a:custGeom>
              <a:avLst/>
              <a:gdLst>
                <a:gd name="T0" fmla="*/ 3 w 3"/>
                <a:gd name="T1" fmla="*/ 1 h 1"/>
                <a:gd name="T2" fmla="*/ 1 w 3"/>
                <a:gd name="T3" fmla="*/ 1 h 1"/>
                <a:gd name="T4" fmla="*/ 0 w 3"/>
                <a:gd name="T5" fmla="*/ 0 h 1"/>
                <a:gd name="T6" fmla="*/ 2 w 3"/>
                <a:gd name="T7" fmla="*/ 0 h 1"/>
                <a:gd name="T8" fmla="*/ 3 w 3"/>
                <a:gd name="T9" fmla="*/ 1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1">
                  <a:moveTo>
                    <a:pt x="3" y="1"/>
                  </a:moveTo>
                  <a:lnTo>
                    <a:pt x="1" y="1"/>
                  </a:lnTo>
                  <a:lnTo>
                    <a:pt x="0" y="0"/>
                  </a:lnTo>
                  <a:lnTo>
                    <a:pt x="2" y="0"/>
                  </a:lnTo>
                  <a:lnTo>
                    <a:pt x="3" y="1"/>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280" name="Freeform 388"/>
            <p:cNvSpPr>
              <a:spLocks noChangeAspect="1"/>
            </p:cNvSpPr>
            <p:nvPr/>
          </p:nvSpPr>
          <p:spPr bwMode="auto">
            <a:xfrm>
              <a:off x="3950" y="3027"/>
              <a:ext cx="2" cy="4"/>
            </a:xfrm>
            <a:custGeom>
              <a:avLst/>
              <a:gdLst>
                <a:gd name="T0" fmla="*/ 0 w 2"/>
                <a:gd name="T1" fmla="*/ 0 h 4"/>
                <a:gd name="T2" fmla="*/ 1 w 2"/>
                <a:gd name="T3" fmla="*/ 2 h 4"/>
                <a:gd name="T4" fmla="*/ 2 w 2"/>
                <a:gd name="T5" fmla="*/ 3 h 4"/>
                <a:gd name="T6" fmla="*/ 2 w 2"/>
                <a:gd name="T7" fmla="*/ 4 h 4"/>
                <a:gd name="T8" fmla="*/ 0 w 2"/>
                <a:gd name="T9" fmla="*/ 2 h 4"/>
                <a:gd name="T10" fmla="*/ 0 w 2"/>
                <a:gd name="T11" fmla="*/ 1 h 4"/>
                <a:gd name="T12" fmla="*/ 0 w 2"/>
                <a:gd name="T13" fmla="*/ 0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 h="4">
                  <a:moveTo>
                    <a:pt x="0" y="0"/>
                  </a:moveTo>
                  <a:lnTo>
                    <a:pt x="1" y="2"/>
                  </a:lnTo>
                  <a:lnTo>
                    <a:pt x="2" y="3"/>
                  </a:lnTo>
                  <a:lnTo>
                    <a:pt x="2" y="4"/>
                  </a:lnTo>
                  <a:lnTo>
                    <a:pt x="0" y="2"/>
                  </a:lnTo>
                  <a:lnTo>
                    <a:pt x="0" y="1"/>
                  </a:lnTo>
                  <a:lnTo>
                    <a:pt x="0" y="0"/>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281" name="Freeform 389"/>
            <p:cNvSpPr>
              <a:spLocks noChangeAspect="1"/>
            </p:cNvSpPr>
            <p:nvPr/>
          </p:nvSpPr>
          <p:spPr bwMode="auto">
            <a:xfrm>
              <a:off x="3948" y="3028"/>
              <a:ext cx="2" cy="2"/>
            </a:xfrm>
            <a:custGeom>
              <a:avLst/>
              <a:gdLst>
                <a:gd name="T0" fmla="*/ 1 w 2"/>
                <a:gd name="T1" fmla="*/ 1 h 2"/>
                <a:gd name="T2" fmla="*/ 2 w 2"/>
                <a:gd name="T3" fmla="*/ 1 h 2"/>
                <a:gd name="T4" fmla="*/ 2 w 2"/>
                <a:gd name="T5" fmla="*/ 2 h 2"/>
                <a:gd name="T6" fmla="*/ 1 w 2"/>
                <a:gd name="T7" fmla="*/ 2 h 2"/>
                <a:gd name="T8" fmla="*/ 0 w 2"/>
                <a:gd name="T9" fmla="*/ 0 h 2"/>
                <a:gd name="T10" fmla="*/ 1 w 2"/>
                <a:gd name="T11" fmla="*/ 1 h 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2">
                  <a:moveTo>
                    <a:pt x="1" y="1"/>
                  </a:moveTo>
                  <a:lnTo>
                    <a:pt x="2" y="1"/>
                  </a:lnTo>
                  <a:lnTo>
                    <a:pt x="2" y="2"/>
                  </a:lnTo>
                  <a:lnTo>
                    <a:pt x="1" y="2"/>
                  </a:lnTo>
                  <a:lnTo>
                    <a:pt x="0" y="0"/>
                  </a:lnTo>
                  <a:lnTo>
                    <a:pt x="1" y="1"/>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282" name="Freeform 390"/>
            <p:cNvSpPr>
              <a:spLocks noChangeAspect="1"/>
            </p:cNvSpPr>
            <p:nvPr/>
          </p:nvSpPr>
          <p:spPr bwMode="auto">
            <a:xfrm>
              <a:off x="3940" y="3025"/>
              <a:ext cx="8" cy="26"/>
            </a:xfrm>
            <a:custGeom>
              <a:avLst/>
              <a:gdLst>
                <a:gd name="T0" fmla="*/ 1 w 8"/>
                <a:gd name="T1" fmla="*/ 17 h 26"/>
                <a:gd name="T2" fmla="*/ 1 w 8"/>
                <a:gd name="T3" fmla="*/ 18 h 26"/>
                <a:gd name="T4" fmla="*/ 2 w 8"/>
                <a:gd name="T5" fmla="*/ 18 h 26"/>
                <a:gd name="T6" fmla="*/ 1 w 8"/>
                <a:gd name="T7" fmla="*/ 18 h 26"/>
                <a:gd name="T8" fmla="*/ 2 w 8"/>
                <a:gd name="T9" fmla="*/ 19 h 26"/>
                <a:gd name="T10" fmla="*/ 3 w 8"/>
                <a:gd name="T11" fmla="*/ 19 h 26"/>
                <a:gd name="T12" fmla="*/ 3 w 8"/>
                <a:gd name="T13" fmla="*/ 6 h 26"/>
                <a:gd name="T14" fmla="*/ 3 w 8"/>
                <a:gd name="T15" fmla="*/ 4 h 26"/>
                <a:gd name="T16" fmla="*/ 4 w 8"/>
                <a:gd name="T17" fmla="*/ 1 h 26"/>
                <a:gd name="T18" fmla="*/ 4 w 8"/>
                <a:gd name="T19" fmla="*/ 0 h 26"/>
                <a:gd name="T20" fmla="*/ 4 w 8"/>
                <a:gd name="T21" fmla="*/ 1 h 26"/>
                <a:gd name="T22" fmla="*/ 5 w 8"/>
                <a:gd name="T23" fmla="*/ 4 h 26"/>
                <a:gd name="T24" fmla="*/ 5 w 8"/>
                <a:gd name="T25" fmla="*/ 6 h 26"/>
                <a:gd name="T26" fmla="*/ 5 w 8"/>
                <a:gd name="T27" fmla="*/ 19 h 26"/>
                <a:gd name="T28" fmla="*/ 6 w 8"/>
                <a:gd name="T29" fmla="*/ 19 h 26"/>
                <a:gd name="T30" fmla="*/ 6 w 8"/>
                <a:gd name="T31" fmla="*/ 18 h 26"/>
                <a:gd name="T32" fmla="*/ 7 w 8"/>
                <a:gd name="T33" fmla="*/ 18 h 26"/>
                <a:gd name="T34" fmla="*/ 7 w 8"/>
                <a:gd name="T35" fmla="*/ 17 h 26"/>
                <a:gd name="T36" fmla="*/ 8 w 8"/>
                <a:gd name="T37" fmla="*/ 18 h 26"/>
                <a:gd name="T38" fmla="*/ 7 w 8"/>
                <a:gd name="T39" fmla="*/ 19 h 26"/>
                <a:gd name="T40" fmla="*/ 6 w 8"/>
                <a:gd name="T41" fmla="*/ 19 h 26"/>
                <a:gd name="T42" fmla="*/ 5 w 8"/>
                <a:gd name="T43" fmla="*/ 19 h 26"/>
                <a:gd name="T44" fmla="*/ 5 w 8"/>
                <a:gd name="T45" fmla="*/ 21 h 26"/>
                <a:gd name="T46" fmla="*/ 5 w 8"/>
                <a:gd name="T47" fmla="*/ 24 h 26"/>
                <a:gd name="T48" fmla="*/ 8 w 8"/>
                <a:gd name="T49" fmla="*/ 23 h 26"/>
                <a:gd name="T50" fmla="*/ 8 w 8"/>
                <a:gd name="T51" fmla="*/ 24 h 26"/>
                <a:gd name="T52" fmla="*/ 5 w 8"/>
                <a:gd name="T53" fmla="*/ 24 h 26"/>
                <a:gd name="T54" fmla="*/ 4 w 8"/>
                <a:gd name="T55" fmla="*/ 25 h 26"/>
                <a:gd name="T56" fmla="*/ 5 w 8"/>
                <a:gd name="T57" fmla="*/ 25 h 26"/>
                <a:gd name="T58" fmla="*/ 4 w 8"/>
                <a:gd name="T59" fmla="*/ 26 h 26"/>
                <a:gd name="T60" fmla="*/ 3 w 8"/>
                <a:gd name="T61" fmla="*/ 26 h 26"/>
                <a:gd name="T62" fmla="*/ 3 w 8"/>
                <a:gd name="T63" fmla="*/ 25 h 26"/>
                <a:gd name="T64" fmla="*/ 2 w 8"/>
                <a:gd name="T65" fmla="*/ 24 h 26"/>
                <a:gd name="T66" fmla="*/ 0 w 8"/>
                <a:gd name="T67" fmla="*/ 24 h 26"/>
                <a:gd name="T68" fmla="*/ 0 w 8"/>
                <a:gd name="T69" fmla="*/ 23 h 26"/>
                <a:gd name="T70" fmla="*/ 3 w 8"/>
                <a:gd name="T71" fmla="*/ 24 h 26"/>
                <a:gd name="T72" fmla="*/ 3 w 8"/>
                <a:gd name="T73" fmla="*/ 21 h 26"/>
                <a:gd name="T74" fmla="*/ 3 w 8"/>
                <a:gd name="T75" fmla="*/ 19 h 26"/>
                <a:gd name="T76" fmla="*/ 1 w 8"/>
                <a:gd name="T77" fmla="*/ 19 h 26"/>
                <a:gd name="T78" fmla="*/ 0 w 8"/>
                <a:gd name="T79" fmla="*/ 19 h 26"/>
                <a:gd name="T80" fmla="*/ 0 w 8"/>
                <a:gd name="T81" fmla="*/ 18 h 26"/>
                <a:gd name="T82" fmla="*/ 1 w 8"/>
                <a:gd name="T83" fmla="*/ 17 h 2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8" h="26">
                  <a:moveTo>
                    <a:pt x="1" y="17"/>
                  </a:moveTo>
                  <a:lnTo>
                    <a:pt x="1" y="18"/>
                  </a:lnTo>
                  <a:lnTo>
                    <a:pt x="2" y="18"/>
                  </a:lnTo>
                  <a:lnTo>
                    <a:pt x="1" y="18"/>
                  </a:lnTo>
                  <a:lnTo>
                    <a:pt x="2" y="19"/>
                  </a:lnTo>
                  <a:lnTo>
                    <a:pt x="3" y="19"/>
                  </a:lnTo>
                  <a:lnTo>
                    <a:pt x="3" y="6"/>
                  </a:lnTo>
                  <a:lnTo>
                    <a:pt x="3" y="4"/>
                  </a:lnTo>
                  <a:lnTo>
                    <a:pt x="4" y="1"/>
                  </a:lnTo>
                  <a:lnTo>
                    <a:pt x="4" y="0"/>
                  </a:lnTo>
                  <a:lnTo>
                    <a:pt x="4" y="1"/>
                  </a:lnTo>
                  <a:lnTo>
                    <a:pt x="5" y="4"/>
                  </a:lnTo>
                  <a:lnTo>
                    <a:pt x="5" y="6"/>
                  </a:lnTo>
                  <a:lnTo>
                    <a:pt x="5" y="19"/>
                  </a:lnTo>
                  <a:lnTo>
                    <a:pt x="6" y="19"/>
                  </a:lnTo>
                  <a:lnTo>
                    <a:pt x="6" y="18"/>
                  </a:lnTo>
                  <a:lnTo>
                    <a:pt x="7" y="18"/>
                  </a:lnTo>
                  <a:lnTo>
                    <a:pt x="7" y="17"/>
                  </a:lnTo>
                  <a:lnTo>
                    <a:pt x="8" y="18"/>
                  </a:lnTo>
                  <a:lnTo>
                    <a:pt x="7" y="19"/>
                  </a:lnTo>
                  <a:lnTo>
                    <a:pt x="6" y="19"/>
                  </a:lnTo>
                  <a:lnTo>
                    <a:pt x="5" y="19"/>
                  </a:lnTo>
                  <a:lnTo>
                    <a:pt x="5" y="21"/>
                  </a:lnTo>
                  <a:lnTo>
                    <a:pt x="5" y="24"/>
                  </a:lnTo>
                  <a:lnTo>
                    <a:pt x="8" y="23"/>
                  </a:lnTo>
                  <a:lnTo>
                    <a:pt x="8" y="24"/>
                  </a:lnTo>
                  <a:lnTo>
                    <a:pt x="5" y="24"/>
                  </a:lnTo>
                  <a:lnTo>
                    <a:pt x="4" y="25"/>
                  </a:lnTo>
                  <a:lnTo>
                    <a:pt x="5" y="25"/>
                  </a:lnTo>
                  <a:lnTo>
                    <a:pt x="4" y="26"/>
                  </a:lnTo>
                  <a:lnTo>
                    <a:pt x="3" y="26"/>
                  </a:lnTo>
                  <a:lnTo>
                    <a:pt x="3" y="25"/>
                  </a:lnTo>
                  <a:lnTo>
                    <a:pt x="2" y="24"/>
                  </a:lnTo>
                  <a:lnTo>
                    <a:pt x="0" y="24"/>
                  </a:lnTo>
                  <a:lnTo>
                    <a:pt x="0" y="23"/>
                  </a:lnTo>
                  <a:lnTo>
                    <a:pt x="3" y="24"/>
                  </a:lnTo>
                  <a:lnTo>
                    <a:pt x="3" y="21"/>
                  </a:lnTo>
                  <a:lnTo>
                    <a:pt x="3" y="19"/>
                  </a:lnTo>
                  <a:lnTo>
                    <a:pt x="1" y="19"/>
                  </a:lnTo>
                  <a:lnTo>
                    <a:pt x="0" y="19"/>
                  </a:lnTo>
                  <a:lnTo>
                    <a:pt x="0" y="18"/>
                  </a:lnTo>
                  <a:lnTo>
                    <a:pt x="1" y="17"/>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283" name="Freeform 391"/>
            <p:cNvSpPr>
              <a:spLocks noChangeAspect="1"/>
            </p:cNvSpPr>
            <p:nvPr/>
          </p:nvSpPr>
          <p:spPr bwMode="auto">
            <a:xfrm>
              <a:off x="3937" y="3044"/>
              <a:ext cx="1" cy="3"/>
            </a:xfrm>
            <a:custGeom>
              <a:avLst/>
              <a:gdLst>
                <a:gd name="T0" fmla="*/ 1 w 1"/>
                <a:gd name="T1" fmla="*/ 2 h 3"/>
                <a:gd name="T2" fmla="*/ 1 w 1"/>
                <a:gd name="T3" fmla="*/ 3 h 3"/>
                <a:gd name="T4" fmla="*/ 1 w 1"/>
                <a:gd name="T5" fmla="*/ 2 h 3"/>
                <a:gd name="T6" fmla="*/ 0 w 1"/>
                <a:gd name="T7" fmla="*/ 1 h 3"/>
                <a:gd name="T8" fmla="*/ 0 w 1"/>
                <a:gd name="T9" fmla="*/ 0 h 3"/>
                <a:gd name="T10" fmla="*/ 1 w 1"/>
                <a:gd name="T11" fmla="*/ 0 h 3"/>
                <a:gd name="T12" fmla="*/ 1 w 1"/>
                <a:gd name="T13" fmla="*/ 1 h 3"/>
                <a:gd name="T14" fmla="*/ 1 w 1"/>
                <a:gd name="T15" fmla="*/ 2 h 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 h="3">
                  <a:moveTo>
                    <a:pt x="1" y="2"/>
                  </a:moveTo>
                  <a:lnTo>
                    <a:pt x="1" y="3"/>
                  </a:lnTo>
                  <a:lnTo>
                    <a:pt x="1" y="2"/>
                  </a:lnTo>
                  <a:lnTo>
                    <a:pt x="0" y="1"/>
                  </a:lnTo>
                  <a:lnTo>
                    <a:pt x="0" y="0"/>
                  </a:lnTo>
                  <a:lnTo>
                    <a:pt x="1" y="0"/>
                  </a:lnTo>
                  <a:lnTo>
                    <a:pt x="1" y="1"/>
                  </a:lnTo>
                  <a:lnTo>
                    <a:pt x="1" y="2"/>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284" name="Freeform 392"/>
            <p:cNvSpPr>
              <a:spLocks noChangeAspect="1"/>
            </p:cNvSpPr>
            <p:nvPr/>
          </p:nvSpPr>
          <p:spPr bwMode="auto">
            <a:xfrm>
              <a:off x="3935" y="3032"/>
              <a:ext cx="3" cy="2"/>
            </a:xfrm>
            <a:custGeom>
              <a:avLst/>
              <a:gdLst>
                <a:gd name="T0" fmla="*/ 2 w 3"/>
                <a:gd name="T1" fmla="*/ 1 h 2"/>
                <a:gd name="T2" fmla="*/ 0 w 3"/>
                <a:gd name="T3" fmla="*/ 2 h 2"/>
                <a:gd name="T4" fmla="*/ 1 w 3"/>
                <a:gd name="T5" fmla="*/ 1 h 2"/>
                <a:gd name="T6" fmla="*/ 3 w 3"/>
                <a:gd name="T7" fmla="*/ 0 h 2"/>
                <a:gd name="T8" fmla="*/ 2 w 3"/>
                <a:gd name="T9" fmla="*/ 1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2">
                  <a:moveTo>
                    <a:pt x="2" y="1"/>
                  </a:moveTo>
                  <a:lnTo>
                    <a:pt x="0" y="2"/>
                  </a:lnTo>
                  <a:lnTo>
                    <a:pt x="1" y="1"/>
                  </a:lnTo>
                  <a:lnTo>
                    <a:pt x="3" y="0"/>
                  </a:lnTo>
                  <a:lnTo>
                    <a:pt x="2" y="1"/>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285" name="Freeform 393"/>
            <p:cNvSpPr>
              <a:spLocks noChangeAspect="1"/>
            </p:cNvSpPr>
            <p:nvPr/>
          </p:nvSpPr>
          <p:spPr bwMode="auto">
            <a:xfrm>
              <a:off x="3936" y="3042"/>
              <a:ext cx="1" cy="3"/>
            </a:xfrm>
            <a:custGeom>
              <a:avLst/>
              <a:gdLst>
                <a:gd name="T0" fmla="*/ 1 w 1"/>
                <a:gd name="T1" fmla="*/ 3 h 3"/>
                <a:gd name="T2" fmla="*/ 0 w 1"/>
                <a:gd name="T3" fmla="*/ 3 h 3"/>
                <a:gd name="T4" fmla="*/ 0 w 1"/>
                <a:gd name="T5" fmla="*/ 2 h 3"/>
                <a:gd name="T6" fmla="*/ 0 w 1"/>
                <a:gd name="T7" fmla="*/ 1 h 3"/>
                <a:gd name="T8" fmla="*/ 0 w 1"/>
                <a:gd name="T9" fmla="*/ 0 h 3"/>
                <a:gd name="T10" fmla="*/ 1 w 1"/>
                <a:gd name="T11" fmla="*/ 1 h 3"/>
                <a:gd name="T12" fmla="*/ 1 w 1"/>
                <a:gd name="T13" fmla="*/ 3 h 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 h="3">
                  <a:moveTo>
                    <a:pt x="1" y="3"/>
                  </a:moveTo>
                  <a:lnTo>
                    <a:pt x="0" y="3"/>
                  </a:lnTo>
                  <a:lnTo>
                    <a:pt x="0" y="2"/>
                  </a:lnTo>
                  <a:lnTo>
                    <a:pt x="0" y="1"/>
                  </a:lnTo>
                  <a:lnTo>
                    <a:pt x="0" y="0"/>
                  </a:lnTo>
                  <a:lnTo>
                    <a:pt x="1" y="1"/>
                  </a:lnTo>
                  <a:lnTo>
                    <a:pt x="1" y="3"/>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286" name="Freeform 394"/>
            <p:cNvSpPr>
              <a:spLocks noChangeAspect="1"/>
            </p:cNvSpPr>
            <p:nvPr/>
          </p:nvSpPr>
          <p:spPr bwMode="auto">
            <a:xfrm>
              <a:off x="3935" y="3040"/>
              <a:ext cx="1" cy="3"/>
            </a:xfrm>
            <a:custGeom>
              <a:avLst/>
              <a:gdLst>
                <a:gd name="T0" fmla="*/ 0 w 1"/>
                <a:gd name="T1" fmla="*/ 2 h 3"/>
                <a:gd name="T2" fmla="*/ 1 w 1"/>
                <a:gd name="T3" fmla="*/ 0 h 3"/>
                <a:gd name="T4" fmla="*/ 1 w 1"/>
                <a:gd name="T5" fmla="*/ 1 h 3"/>
                <a:gd name="T6" fmla="*/ 0 w 1"/>
                <a:gd name="T7" fmla="*/ 2 h 3"/>
                <a:gd name="T8" fmla="*/ 0 w 1"/>
                <a:gd name="T9" fmla="*/ 3 h 3"/>
                <a:gd name="T10" fmla="*/ 0 w 1"/>
                <a:gd name="T11" fmla="*/ 2 h 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 h="3">
                  <a:moveTo>
                    <a:pt x="0" y="2"/>
                  </a:moveTo>
                  <a:lnTo>
                    <a:pt x="1" y="0"/>
                  </a:lnTo>
                  <a:lnTo>
                    <a:pt x="1" y="1"/>
                  </a:lnTo>
                  <a:lnTo>
                    <a:pt x="0" y="2"/>
                  </a:lnTo>
                  <a:lnTo>
                    <a:pt x="0" y="3"/>
                  </a:lnTo>
                  <a:lnTo>
                    <a:pt x="0" y="2"/>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287" name="Freeform 395"/>
            <p:cNvSpPr>
              <a:spLocks noChangeAspect="1"/>
            </p:cNvSpPr>
            <p:nvPr/>
          </p:nvSpPr>
          <p:spPr bwMode="auto">
            <a:xfrm>
              <a:off x="3934" y="3038"/>
              <a:ext cx="1" cy="3"/>
            </a:xfrm>
            <a:custGeom>
              <a:avLst/>
              <a:gdLst>
                <a:gd name="T0" fmla="*/ 0 w 1"/>
                <a:gd name="T1" fmla="*/ 3 h 3"/>
                <a:gd name="T2" fmla="*/ 0 w 1"/>
                <a:gd name="T3" fmla="*/ 2 h 3"/>
                <a:gd name="T4" fmla="*/ 0 w 1"/>
                <a:gd name="T5" fmla="*/ 1 h 3"/>
                <a:gd name="T6" fmla="*/ 1 w 1"/>
                <a:gd name="T7" fmla="*/ 0 h 3"/>
                <a:gd name="T8" fmla="*/ 1 w 1"/>
                <a:gd name="T9" fmla="*/ 1 h 3"/>
                <a:gd name="T10" fmla="*/ 1 w 1"/>
                <a:gd name="T11" fmla="*/ 2 h 3"/>
                <a:gd name="T12" fmla="*/ 0 w 1"/>
                <a:gd name="T13" fmla="*/ 3 h 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 h="3">
                  <a:moveTo>
                    <a:pt x="0" y="3"/>
                  </a:moveTo>
                  <a:lnTo>
                    <a:pt x="0" y="2"/>
                  </a:lnTo>
                  <a:lnTo>
                    <a:pt x="0" y="1"/>
                  </a:lnTo>
                  <a:lnTo>
                    <a:pt x="1" y="0"/>
                  </a:lnTo>
                  <a:lnTo>
                    <a:pt x="1" y="1"/>
                  </a:lnTo>
                  <a:lnTo>
                    <a:pt x="1" y="2"/>
                  </a:lnTo>
                  <a:lnTo>
                    <a:pt x="0" y="3"/>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288" name="Freeform 396"/>
            <p:cNvSpPr>
              <a:spLocks noChangeAspect="1"/>
            </p:cNvSpPr>
            <p:nvPr/>
          </p:nvSpPr>
          <p:spPr bwMode="auto">
            <a:xfrm>
              <a:off x="3934" y="3034"/>
              <a:ext cx="2" cy="2"/>
            </a:xfrm>
            <a:custGeom>
              <a:avLst/>
              <a:gdLst>
                <a:gd name="T0" fmla="*/ 1 w 2"/>
                <a:gd name="T1" fmla="*/ 1 h 2"/>
                <a:gd name="T2" fmla="*/ 2 w 2"/>
                <a:gd name="T3" fmla="*/ 0 h 2"/>
                <a:gd name="T4" fmla="*/ 2 w 2"/>
                <a:gd name="T5" fmla="*/ 1 h 2"/>
                <a:gd name="T6" fmla="*/ 0 w 2"/>
                <a:gd name="T7" fmla="*/ 2 h 2"/>
                <a:gd name="T8" fmla="*/ 1 w 2"/>
                <a:gd name="T9" fmla="*/ 1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1" y="1"/>
                  </a:moveTo>
                  <a:lnTo>
                    <a:pt x="2" y="0"/>
                  </a:lnTo>
                  <a:lnTo>
                    <a:pt x="2" y="1"/>
                  </a:lnTo>
                  <a:lnTo>
                    <a:pt x="0" y="2"/>
                  </a:lnTo>
                  <a:lnTo>
                    <a:pt x="1" y="1"/>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289" name="Freeform 397"/>
            <p:cNvSpPr>
              <a:spLocks noChangeAspect="1"/>
            </p:cNvSpPr>
            <p:nvPr/>
          </p:nvSpPr>
          <p:spPr bwMode="auto">
            <a:xfrm>
              <a:off x="3934" y="3036"/>
              <a:ext cx="2" cy="3"/>
            </a:xfrm>
            <a:custGeom>
              <a:avLst/>
              <a:gdLst>
                <a:gd name="T0" fmla="*/ 0 w 2"/>
                <a:gd name="T1" fmla="*/ 1 h 3"/>
                <a:gd name="T2" fmla="*/ 2 w 2"/>
                <a:gd name="T3" fmla="*/ 0 h 3"/>
                <a:gd name="T4" fmla="*/ 1 w 2"/>
                <a:gd name="T5" fmla="*/ 1 h 3"/>
                <a:gd name="T6" fmla="*/ 0 w 2"/>
                <a:gd name="T7" fmla="*/ 3 h 3"/>
                <a:gd name="T8" fmla="*/ 0 w 2"/>
                <a:gd name="T9" fmla="*/ 2 h 3"/>
                <a:gd name="T10" fmla="*/ 0 w 2"/>
                <a:gd name="T11" fmla="*/ 1 h 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3">
                  <a:moveTo>
                    <a:pt x="0" y="1"/>
                  </a:moveTo>
                  <a:lnTo>
                    <a:pt x="2" y="0"/>
                  </a:lnTo>
                  <a:lnTo>
                    <a:pt x="1" y="1"/>
                  </a:lnTo>
                  <a:lnTo>
                    <a:pt x="0" y="3"/>
                  </a:lnTo>
                  <a:lnTo>
                    <a:pt x="0" y="2"/>
                  </a:lnTo>
                  <a:lnTo>
                    <a:pt x="0" y="1"/>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290" name="Freeform 398"/>
            <p:cNvSpPr>
              <a:spLocks noChangeAspect="1"/>
            </p:cNvSpPr>
            <p:nvPr/>
          </p:nvSpPr>
          <p:spPr bwMode="auto">
            <a:xfrm>
              <a:off x="3932" y="3040"/>
              <a:ext cx="2" cy="2"/>
            </a:xfrm>
            <a:custGeom>
              <a:avLst/>
              <a:gdLst>
                <a:gd name="T0" fmla="*/ 2 w 2"/>
                <a:gd name="T1" fmla="*/ 2 h 2"/>
                <a:gd name="T2" fmla="*/ 1 w 2"/>
                <a:gd name="T3" fmla="*/ 2 h 2"/>
                <a:gd name="T4" fmla="*/ 0 w 2"/>
                <a:gd name="T5" fmla="*/ 1 h 2"/>
                <a:gd name="T6" fmla="*/ 0 w 2"/>
                <a:gd name="T7" fmla="*/ 0 h 2"/>
                <a:gd name="T8" fmla="*/ 1 w 2"/>
                <a:gd name="T9" fmla="*/ 1 h 2"/>
                <a:gd name="T10" fmla="*/ 2 w 2"/>
                <a:gd name="T11" fmla="*/ 2 h 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2">
                  <a:moveTo>
                    <a:pt x="2" y="2"/>
                  </a:moveTo>
                  <a:lnTo>
                    <a:pt x="1" y="2"/>
                  </a:lnTo>
                  <a:lnTo>
                    <a:pt x="0" y="1"/>
                  </a:lnTo>
                  <a:lnTo>
                    <a:pt x="0" y="0"/>
                  </a:lnTo>
                  <a:lnTo>
                    <a:pt x="1" y="1"/>
                  </a:lnTo>
                  <a:lnTo>
                    <a:pt x="2" y="2"/>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291" name="Freeform 399"/>
            <p:cNvSpPr>
              <a:spLocks noChangeAspect="1"/>
            </p:cNvSpPr>
            <p:nvPr/>
          </p:nvSpPr>
          <p:spPr bwMode="auto">
            <a:xfrm>
              <a:off x="3932" y="3042"/>
              <a:ext cx="3" cy="2"/>
            </a:xfrm>
            <a:custGeom>
              <a:avLst/>
              <a:gdLst>
                <a:gd name="T0" fmla="*/ 2 w 3"/>
                <a:gd name="T1" fmla="*/ 1 h 2"/>
                <a:gd name="T2" fmla="*/ 3 w 3"/>
                <a:gd name="T3" fmla="*/ 2 h 2"/>
                <a:gd name="T4" fmla="*/ 2 w 3"/>
                <a:gd name="T5" fmla="*/ 2 h 2"/>
                <a:gd name="T6" fmla="*/ 0 w 3"/>
                <a:gd name="T7" fmla="*/ 0 h 2"/>
                <a:gd name="T8" fmla="*/ 2 w 3"/>
                <a:gd name="T9" fmla="*/ 1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2">
                  <a:moveTo>
                    <a:pt x="2" y="1"/>
                  </a:moveTo>
                  <a:lnTo>
                    <a:pt x="3" y="2"/>
                  </a:lnTo>
                  <a:lnTo>
                    <a:pt x="2" y="2"/>
                  </a:lnTo>
                  <a:lnTo>
                    <a:pt x="0" y="0"/>
                  </a:lnTo>
                  <a:lnTo>
                    <a:pt x="2" y="1"/>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292" name="Freeform 400"/>
            <p:cNvSpPr>
              <a:spLocks noChangeAspect="1"/>
            </p:cNvSpPr>
            <p:nvPr/>
          </p:nvSpPr>
          <p:spPr bwMode="auto">
            <a:xfrm>
              <a:off x="3934" y="3045"/>
              <a:ext cx="3" cy="1"/>
            </a:xfrm>
            <a:custGeom>
              <a:avLst/>
              <a:gdLst>
                <a:gd name="T0" fmla="*/ 2 w 3"/>
                <a:gd name="T1" fmla="*/ 0 h 1"/>
                <a:gd name="T2" fmla="*/ 3 w 3"/>
                <a:gd name="T3" fmla="*/ 1 h 1"/>
                <a:gd name="T4" fmla="*/ 2 w 3"/>
                <a:gd name="T5" fmla="*/ 1 h 1"/>
                <a:gd name="T6" fmla="*/ 1 w 3"/>
                <a:gd name="T7" fmla="*/ 1 h 1"/>
                <a:gd name="T8" fmla="*/ 0 w 3"/>
                <a:gd name="T9" fmla="*/ 0 h 1"/>
                <a:gd name="T10" fmla="*/ 2 w 3"/>
                <a:gd name="T11" fmla="*/ 0 h 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 h="1">
                  <a:moveTo>
                    <a:pt x="2" y="0"/>
                  </a:moveTo>
                  <a:lnTo>
                    <a:pt x="3" y="1"/>
                  </a:lnTo>
                  <a:lnTo>
                    <a:pt x="2" y="1"/>
                  </a:lnTo>
                  <a:lnTo>
                    <a:pt x="1" y="1"/>
                  </a:lnTo>
                  <a:lnTo>
                    <a:pt x="0" y="0"/>
                  </a:lnTo>
                  <a:lnTo>
                    <a:pt x="2" y="0"/>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293" name="Freeform 401"/>
            <p:cNvSpPr>
              <a:spLocks noChangeAspect="1"/>
            </p:cNvSpPr>
            <p:nvPr/>
          </p:nvSpPr>
          <p:spPr bwMode="auto">
            <a:xfrm>
              <a:off x="3936" y="3047"/>
              <a:ext cx="3" cy="1"/>
            </a:xfrm>
            <a:custGeom>
              <a:avLst/>
              <a:gdLst>
                <a:gd name="T0" fmla="*/ 1 w 3"/>
                <a:gd name="T1" fmla="*/ 0 h 1"/>
                <a:gd name="T2" fmla="*/ 3 w 3"/>
                <a:gd name="T3" fmla="*/ 1 h 1"/>
                <a:gd name="T4" fmla="*/ 2 w 3"/>
                <a:gd name="T5" fmla="*/ 1 h 1"/>
                <a:gd name="T6" fmla="*/ 1 w 3"/>
                <a:gd name="T7" fmla="*/ 1 h 1"/>
                <a:gd name="T8" fmla="*/ 0 w 3"/>
                <a:gd name="T9" fmla="*/ 0 h 1"/>
                <a:gd name="T10" fmla="*/ 1 w 3"/>
                <a:gd name="T11" fmla="*/ 0 h 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 h="1">
                  <a:moveTo>
                    <a:pt x="1" y="0"/>
                  </a:moveTo>
                  <a:lnTo>
                    <a:pt x="3" y="1"/>
                  </a:lnTo>
                  <a:lnTo>
                    <a:pt x="2" y="1"/>
                  </a:lnTo>
                  <a:lnTo>
                    <a:pt x="1" y="1"/>
                  </a:lnTo>
                  <a:lnTo>
                    <a:pt x="0" y="0"/>
                  </a:lnTo>
                  <a:lnTo>
                    <a:pt x="1" y="0"/>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294" name="Freeform 402"/>
            <p:cNvSpPr>
              <a:spLocks noChangeAspect="1"/>
            </p:cNvSpPr>
            <p:nvPr/>
          </p:nvSpPr>
          <p:spPr bwMode="auto">
            <a:xfrm>
              <a:off x="3939" y="3045"/>
              <a:ext cx="2" cy="3"/>
            </a:xfrm>
            <a:custGeom>
              <a:avLst/>
              <a:gdLst>
                <a:gd name="T0" fmla="*/ 0 w 2"/>
                <a:gd name="T1" fmla="*/ 2 h 3"/>
                <a:gd name="T2" fmla="*/ 0 w 2"/>
                <a:gd name="T3" fmla="*/ 0 h 3"/>
                <a:gd name="T4" fmla="*/ 1 w 2"/>
                <a:gd name="T5" fmla="*/ 1 h 3"/>
                <a:gd name="T6" fmla="*/ 2 w 2"/>
                <a:gd name="T7" fmla="*/ 3 h 3"/>
                <a:gd name="T8" fmla="*/ 0 w 2"/>
                <a:gd name="T9" fmla="*/ 2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3">
                  <a:moveTo>
                    <a:pt x="0" y="2"/>
                  </a:moveTo>
                  <a:lnTo>
                    <a:pt x="0" y="0"/>
                  </a:lnTo>
                  <a:lnTo>
                    <a:pt x="1" y="1"/>
                  </a:lnTo>
                  <a:lnTo>
                    <a:pt x="2" y="3"/>
                  </a:lnTo>
                  <a:lnTo>
                    <a:pt x="0" y="2"/>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295" name="Freeform 403"/>
            <p:cNvSpPr>
              <a:spLocks noChangeAspect="1"/>
            </p:cNvSpPr>
            <p:nvPr/>
          </p:nvSpPr>
          <p:spPr bwMode="auto">
            <a:xfrm>
              <a:off x="3938" y="3028"/>
              <a:ext cx="2" cy="2"/>
            </a:xfrm>
            <a:custGeom>
              <a:avLst/>
              <a:gdLst>
                <a:gd name="T0" fmla="*/ 0 w 2"/>
                <a:gd name="T1" fmla="*/ 2 h 2"/>
                <a:gd name="T2" fmla="*/ 0 w 2"/>
                <a:gd name="T3" fmla="*/ 1 h 2"/>
                <a:gd name="T4" fmla="*/ 1 w 2"/>
                <a:gd name="T5" fmla="*/ 1 h 2"/>
                <a:gd name="T6" fmla="*/ 2 w 2"/>
                <a:gd name="T7" fmla="*/ 0 h 2"/>
                <a:gd name="T8" fmla="*/ 1 w 2"/>
                <a:gd name="T9" fmla="*/ 2 h 2"/>
                <a:gd name="T10" fmla="*/ 0 w 2"/>
                <a:gd name="T11" fmla="*/ 2 h 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2">
                  <a:moveTo>
                    <a:pt x="0" y="2"/>
                  </a:moveTo>
                  <a:lnTo>
                    <a:pt x="0" y="1"/>
                  </a:lnTo>
                  <a:lnTo>
                    <a:pt x="1" y="1"/>
                  </a:lnTo>
                  <a:lnTo>
                    <a:pt x="2" y="0"/>
                  </a:lnTo>
                  <a:lnTo>
                    <a:pt x="1" y="2"/>
                  </a:lnTo>
                  <a:lnTo>
                    <a:pt x="0" y="2"/>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296" name="Freeform 404"/>
            <p:cNvSpPr>
              <a:spLocks noChangeAspect="1"/>
            </p:cNvSpPr>
            <p:nvPr/>
          </p:nvSpPr>
          <p:spPr bwMode="auto">
            <a:xfrm>
              <a:off x="3936" y="3027"/>
              <a:ext cx="2" cy="4"/>
            </a:xfrm>
            <a:custGeom>
              <a:avLst/>
              <a:gdLst>
                <a:gd name="T0" fmla="*/ 1 w 2"/>
                <a:gd name="T1" fmla="*/ 2 h 4"/>
                <a:gd name="T2" fmla="*/ 2 w 2"/>
                <a:gd name="T3" fmla="*/ 0 h 4"/>
                <a:gd name="T4" fmla="*/ 2 w 2"/>
                <a:gd name="T5" fmla="*/ 1 h 4"/>
                <a:gd name="T6" fmla="*/ 2 w 2"/>
                <a:gd name="T7" fmla="*/ 2 h 4"/>
                <a:gd name="T8" fmla="*/ 0 w 2"/>
                <a:gd name="T9" fmla="*/ 4 h 4"/>
                <a:gd name="T10" fmla="*/ 0 w 2"/>
                <a:gd name="T11" fmla="*/ 3 h 4"/>
                <a:gd name="T12" fmla="*/ 1 w 2"/>
                <a:gd name="T13" fmla="*/ 2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 h="4">
                  <a:moveTo>
                    <a:pt x="1" y="2"/>
                  </a:moveTo>
                  <a:lnTo>
                    <a:pt x="2" y="0"/>
                  </a:lnTo>
                  <a:lnTo>
                    <a:pt x="2" y="1"/>
                  </a:lnTo>
                  <a:lnTo>
                    <a:pt x="2" y="2"/>
                  </a:lnTo>
                  <a:lnTo>
                    <a:pt x="0" y="4"/>
                  </a:lnTo>
                  <a:lnTo>
                    <a:pt x="0" y="3"/>
                  </a:lnTo>
                  <a:lnTo>
                    <a:pt x="1" y="2"/>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297" name="Freeform 405"/>
            <p:cNvSpPr>
              <a:spLocks noChangeAspect="1"/>
            </p:cNvSpPr>
            <p:nvPr/>
          </p:nvSpPr>
          <p:spPr bwMode="auto">
            <a:xfrm>
              <a:off x="3936" y="3031"/>
              <a:ext cx="3" cy="1"/>
            </a:xfrm>
            <a:custGeom>
              <a:avLst/>
              <a:gdLst>
                <a:gd name="T0" fmla="*/ 0 w 3"/>
                <a:gd name="T1" fmla="*/ 1 h 1"/>
                <a:gd name="T2" fmla="*/ 1 w 3"/>
                <a:gd name="T3" fmla="*/ 0 h 1"/>
                <a:gd name="T4" fmla="*/ 2 w 3"/>
                <a:gd name="T5" fmla="*/ 0 h 1"/>
                <a:gd name="T6" fmla="*/ 3 w 3"/>
                <a:gd name="T7" fmla="*/ 0 h 1"/>
                <a:gd name="T8" fmla="*/ 2 w 3"/>
                <a:gd name="T9" fmla="*/ 1 h 1"/>
                <a:gd name="T10" fmla="*/ 0 w 3"/>
                <a:gd name="T11" fmla="*/ 1 h 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 h="1">
                  <a:moveTo>
                    <a:pt x="0" y="1"/>
                  </a:moveTo>
                  <a:lnTo>
                    <a:pt x="1" y="0"/>
                  </a:lnTo>
                  <a:lnTo>
                    <a:pt x="2" y="0"/>
                  </a:lnTo>
                  <a:lnTo>
                    <a:pt x="3" y="0"/>
                  </a:lnTo>
                  <a:lnTo>
                    <a:pt x="2" y="1"/>
                  </a:lnTo>
                  <a:lnTo>
                    <a:pt x="0" y="1"/>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298" name="Freeform 406"/>
            <p:cNvSpPr>
              <a:spLocks noChangeAspect="1"/>
            </p:cNvSpPr>
            <p:nvPr/>
          </p:nvSpPr>
          <p:spPr bwMode="auto">
            <a:xfrm>
              <a:off x="3934" y="3029"/>
              <a:ext cx="2" cy="4"/>
            </a:xfrm>
            <a:custGeom>
              <a:avLst/>
              <a:gdLst>
                <a:gd name="T0" fmla="*/ 1 w 2"/>
                <a:gd name="T1" fmla="*/ 2 h 4"/>
                <a:gd name="T2" fmla="*/ 2 w 2"/>
                <a:gd name="T3" fmla="*/ 0 h 4"/>
                <a:gd name="T4" fmla="*/ 2 w 2"/>
                <a:gd name="T5" fmla="*/ 1 h 4"/>
                <a:gd name="T6" fmla="*/ 2 w 2"/>
                <a:gd name="T7" fmla="*/ 2 h 4"/>
                <a:gd name="T8" fmla="*/ 1 w 2"/>
                <a:gd name="T9" fmla="*/ 4 h 4"/>
                <a:gd name="T10" fmla="*/ 0 w 2"/>
                <a:gd name="T11" fmla="*/ 3 h 4"/>
                <a:gd name="T12" fmla="*/ 0 w 2"/>
                <a:gd name="T13" fmla="*/ 2 h 4"/>
                <a:gd name="T14" fmla="*/ 1 w 2"/>
                <a:gd name="T15" fmla="*/ 2 h 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 h="4">
                  <a:moveTo>
                    <a:pt x="1" y="2"/>
                  </a:moveTo>
                  <a:lnTo>
                    <a:pt x="2" y="0"/>
                  </a:lnTo>
                  <a:lnTo>
                    <a:pt x="2" y="1"/>
                  </a:lnTo>
                  <a:lnTo>
                    <a:pt x="2" y="2"/>
                  </a:lnTo>
                  <a:lnTo>
                    <a:pt x="1" y="4"/>
                  </a:lnTo>
                  <a:lnTo>
                    <a:pt x="0" y="3"/>
                  </a:lnTo>
                  <a:lnTo>
                    <a:pt x="0" y="2"/>
                  </a:lnTo>
                  <a:lnTo>
                    <a:pt x="1" y="2"/>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299" name="Freeform 407"/>
            <p:cNvSpPr>
              <a:spLocks noChangeAspect="1"/>
            </p:cNvSpPr>
            <p:nvPr/>
          </p:nvSpPr>
          <p:spPr bwMode="auto">
            <a:xfrm>
              <a:off x="3933" y="3031"/>
              <a:ext cx="1" cy="4"/>
            </a:xfrm>
            <a:custGeom>
              <a:avLst/>
              <a:gdLst>
                <a:gd name="T0" fmla="*/ 0 w 1"/>
                <a:gd name="T1" fmla="*/ 2 h 4"/>
                <a:gd name="T2" fmla="*/ 1 w 1"/>
                <a:gd name="T3" fmla="*/ 0 h 4"/>
                <a:gd name="T4" fmla="*/ 1 w 1"/>
                <a:gd name="T5" fmla="*/ 2 h 4"/>
                <a:gd name="T6" fmla="*/ 1 w 1"/>
                <a:gd name="T7" fmla="*/ 4 h 4"/>
                <a:gd name="T8" fmla="*/ 0 w 1"/>
                <a:gd name="T9" fmla="*/ 3 h 4"/>
                <a:gd name="T10" fmla="*/ 0 w 1"/>
                <a:gd name="T11" fmla="*/ 2 h 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 h="4">
                  <a:moveTo>
                    <a:pt x="0" y="2"/>
                  </a:moveTo>
                  <a:lnTo>
                    <a:pt x="1" y="0"/>
                  </a:lnTo>
                  <a:lnTo>
                    <a:pt x="1" y="2"/>
                  </a:lnTo>
                  <a:lnTo>
                    <a:pt x="1" y="4"/>
                  </a:lnTo>
                  <a:lnTo>
                    <a:pt x="0" y="3"/>
                  </a:lnTo>
                  <a:lnTo>
                    <a:pt x="0" y="2"/>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300" name="Freeform 408"/>
            <p:cNvSpPr>
              <a:spLocks noChangeAspect="1"/>
            </p:cNvSpPr>
            <p:nvPr/>
          </p:nvSpPr>
          <p:spPr bwMode="auto">
            <a:xfrm>
              <a:off x="3932" y="3034"/>
              <a:ext cx="2" cy="3"/>
            </a:xfrm>
            <a:custGeom>
              <a:avLst/>
              <a:gdLst>
                <a:gd name="T0" fmla="*/ 0 w 2"/>
                <a:gd name="T1" fmla="*/ 0 h 3"/>
                <a:gd name="T2" fmla="*/ 1 w 2"/>
                <a:gd name="T3" fmla="*/ 2 h 3"/>
                <a:gd name="T4" fmla="*/ 2 w 2"/>
                <a:gd name="T5" fmla="*/ 2 h 3"/>
                <a:gd name="T6" fmla="*/ 1 w 2"/>
                <a:gd name="T7" fmla="*/ 3 h 3"/>
                <a:gd name="T8" fmla="*/ 0 w 2"/>
                <a:gd name="T9" fmla="*/ 2 h 3"/>
                <a:gd name="T10" fmla="*/ 0 w 2"/>
                <a:gd name="T11" fmla="*/ 1 h 3"/>
                <a:gd name="T12" fmla="*/ 0 w 2"/>
                <a:gd name="T13" fmla="*/ 0 h 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 h="3">
                  <a:moveTo>
                    <a:pt x="0" y="0"/>
                  </a:moveTo>
                  <a:lnTo>
                    <a:pt x="1" y="2"/>
                  </a:lnTo>
                  <a:lnTo>
                    <a:pt x="2" y="2"/>
                  </a:lnTo>
                  <a:lnTo>
                    <a:pt x="1" y="3"/>
                  </a:lnTo>
                  <a:lnTo>
                    <a:pt x="0" y="2"/>
                  </a:lnTo>
                  <a:lnTo>
                    <a:pt x="0" y="1"/>
                  </a:lnTo>
                  <a:lnTo>
                    <a:pt x="0" y="0"/>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301" name="Freeform 409"/>
            <p:cNvSpPr>
              <a:spLocks noChangeAspect="1"/>
            </p:cNvSpPr>
            <p:nvPr/>
          </p:nvSpPr>
          <p:spPr bwMode="auto">
            <a:xfrm>
              <a:off x="3932" y="3037"/>
              <a:ext cx="1" cy="3"/>
            </a:xfrm>
            <a:custGeom>
              <a:avLst/>
              <a:gdLst>
                <a:gd name="T0" fmla="*/ 0 w 1"/>
                <a:gd name="T1" fmla="*/ 0 h 3"/>
                <a:gd name="T2" fmla="*/ 1 w 1"/>
                <a:gd name="T3" fmla="*/ 1 h 3"/>
                <a:gd name="T4" fmla="*/ 1 w 1"/>
                <a:gd name="T5" fmla="*/ 2 h 3"/>
                <a:gd name="T6" fmla="*/ 1 w 1"/>
                <a:gd name="T7" fmla="*/ 3 h 3"/>
                <a:gd name="T8" fmla="*/ 1 w 1"/>
                <a:gd name="T9" fmla="*/ 2 h 3"/>
                <a:gd name="T10" fmla="*/ 0 w 1"/>
                <a:gd name="T11" fmla="*/ 2 h 3"/>
                <a:gd name="T12" fmla="*/ 0 w 1"/>
                <a:gd name="T13" fmla="*/ 0 h 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 h="3">
                  <a:moveTo>
                    <a:pt x="0" y="0"/>
                  </a:moveTo>
                  <a:lnTo>
                    <a:pt x="1" y="1"/>
                  </a:lnTo>
                  <a:lnTo>
                    <a:pt x="1" y="2"/>
                  </a:lnTo>
                  <a:lnTo>
                    <a:pt x="1" y="3"/>
                  </a:lnTo>
                  <a:lnTo>
                    <a:pt x="1" y="2"/>
                  </a:lnTo>
                  <a:lnTo>
                    <a:pt x="0" y="2"/>
                  </a:lnTo>
                  <a:lnTo>
                    <a:pt x="0" y="0"/>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302" name="Freeform 410"/>
            <p:cNvSpPr>
              <a:spLocks noChangeAspect="1"/>
            </p:cNvSpPr>
            <p:nvPr/>
          </p:nvSpPr>
          <p:spPr bwMode="auto">
            <a:xfrm>
              <a:off x="3944" y="3027"/>
              <a:ext cx="1" cy="16"/>
            </a:xfrm>
            <a:custGeom>
              <a:avLst/>
              <a:gdLst>
                <a:gd name="T0" fmla="*/ 1 w 1"/>
                <a:gd name="T1" fmla="*/ 4 h 16"/>
                <a:gd name="T2" fmla="*/ 0 w 1"/>
                <a:gd name="T3" fmla="*/ 0 h 16"/>
                <a:gd name="T4" fmla="*/ 0 w 1"/>
                <a:gd name="T5" fmla="*/ 16 h 16"/>
                <a:gd name="T6" fmla="*/ 1 w 1"/>
                <a:gd name="T7" fmla="*/ 16 h 16"/>
                <a:gd name="T8" fmla="*/ 1 w 1"/>
                <a:gd name="T9" fmla="*/ 4 h 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16">
                  <a:moveTo>
                    <a:pt x="1" y="4"/>
                  </a:moveTo>
                  <a:lnTo>
                    <a:pt x="0" y="0"/>
                  </a:lnTo>
                  <a:lnTo>
                    <a:pt x="0" y="16"/>
                  </a:lnTo>
                  <a:lnTo>
                    <a:pt x="1" y="16"/>
                  </a:lnTo>
                  <a:lnTo>
                    <a:pt x="1" y="4"/>
                  </a:lnTo>
                  <a:close/>
                </a:path>
              </a:pathLst>
            </a:custGeom>
            <a:solidFill>
              <a:srgbClr val="004984"/>
            </a:solidFill>
            <a:ln w="9525">
              <a:noFill/>
              <a:round/>
              <a:headEnd/>
              <a:tailEnd/>
            </a:ln>
          </p:spPr>
          <p:txBody>
            <a:bodyPr/>
            <a:lstStyle/>
            <a:p>
              <a:pPr>
                <a:defRPr/>
              </a:pPr>
              <a:endParaRPr lang="en-US">
                <a:ea typeface="ＭＳ Ｐゴシック" pitchFamily="-65" charset="-128"/>
              </a:endParaRPr>
            </a:p>
          </p:txBody>
        </p:sp>
        <p:sp>
          <p:nvSpPr>
            <p:cNvPr id="303" name="Freeform 411"/>
            <p:cNvSpPr>
              <a:spLocks noChangeAspect="1"/>
            </p:cNvSpPr>
            <p:nvPr/>
          </p:nvSpPr>
          <p:spPr bwMode="auto">
            <a:xfrm>
              <a:off x="3909" y="3027"/>
              <a:ext cx="10" cy="18"/>
            </a:xfrm>
            <a:custGeom>
              <a:avLst/>
              <a:gdLst>
                <a:gd name="T0" fmla="*/ 6 w 10"/>
                <a:gd name="T1" fmla="*/ 18 h 18"/>
                <a:gd name="T2" fmla="*/ 8 w 10"/>
                <a:gd name="T3" fmla="*/ 18 h 18"/>
                <a:gd name="T4" fmla="*/ 10 w 10"/>
                <a:gd name="T5" fmla="*/ 18 h 18"/>
                <a:gd name="T6" fmla="*/ 10 w 10"/>
                <a:gd name="T7" fmla="*/ 2 h 18"/>
                <a:gd name="T8" fmla="*/ 10 w 10"/>
                <a:gd name="T9" fmla="*/ 1 h 18"/>
                <a:gd name="T10" fmla="*/ 6 w 10"/>
                <a:gd name="T11" fmla="*/ 1 h 18"/>
                <a:gd name="T12" fmla="*/ 2 w 10"/>
                <a:gd name="T13" fmla="*/ 0 h 18"/>
                <a:gd name="T14" fmla="*/ 1 w 10"/>
                <a:gd name="T15" fmla="*/ 1 h 18"/>
                <a:gd name="T16" fmla="*/ 0 w 10"/>
                <a:gd name="T17" fmla="*/ 1 h 18"/>
                <a:gd name="T18" fmla="*/ 0 w 10"/>
                <a:gd name="T19" fmla="*/ 2 h 18"/>
                <a:gd name="T20" fmla="*/ 0 w 10"/>
                <a:gd name="T21" fmla="*/ 18 h 18"/>
                <a:gd name="T22" fmla="*/ 2 w 10"/>
                <a:gd name="T23" fmla="*/ 17 h 18"/>
                <a:gd name="T24" fmla="*/ 6 w 10"/>
                <a:gd name="T25" fmla="*/ 18 h 1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0" h="18">
                  <a:moveTo>
                    <a:pt x="6" y="18"/>
                  </a:moveTo>
                  <a:lnTo>
                    <a:pt x="8" y="18"/>
                  </a:lnTo>
                  <a:lnTo>
                    <a:pt x="10" y="18"/>
                  </a:lnTo>
                  <a:lnTo>
                    <a:pt x="10" y="2"/>
                  </a:lnTo>
                  <a:lnTo>
                    <a:pt x="10" y="1"/>
                  </a:lnTo>
                  <a:lnTo>
                    <a:pt x="6" y="1"/>
                  </a:lnTo>
                  <a:lnTo>
                    <a:pt x="2" y="0"/>
                  </a:lnTo>
                  <a:lnTo>
                    <a:pt x="1" y="1"/>
                  </a:lnTo>
                  <a:lnTo>
                    <a:pt x="0" y="1"/>
                  </a:lnTo>
                  <a:lnTo>
                    <a:pt x="0" y="2"/>
                  </a:lnTo>
                  <a:lnTo>
                    <a:pt x="0" y="18"/>
                  </a:lnTo>
                  <a:lnTo>
                    <a:pt x="2" y="17"/>
                  </a:lnTo>
                  <a:lnTo>
                    <a:pt x="6" y="18"/>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304" name="Freeform 412"/>
            <p:cNvSpPr>
              <a:spLocks noChangeAspect="1"/>
            </p:cNvSpPr>
            <p:nvPr/>
          </p:nvSpPr>
          <p:spPr bwMode="auto">
            <a:xfrm>
              <a:off x="3898" y="3027"/>
              <a:ext cx="10" cy="18"/>
            </a:xfrm>
            <a:custGeom>
              <a:avLst/>
              <a:gdLst>
                <a:gd name="T0" fmla="*/ 7 w 10"/>
                <a:gd name="T1" fmla="*/ 17 h 18"/>
                <a:gd name="T2" fmla="*/ 10 w 10"/>
                <a:gd name="T3" fmla="*/ 18 h 18"/>
                <a:gd name="T4" fmla="*/ 10 w 10"/>
                <a:gd name="T5" fmla="*/ 2 h 18"/>
                <a:gd name="T6" fmla="*/ 10 w 10"/>
                <a:gd name="T7" fmla="*/ 1 h 18"/>
                <a:gd name="T8" fmla="*/ 9 w 10"/>
                <a:gd name="T9" fmla="*/ 1 h 18"/>
                <a:gd name="T10" fmla="*/ 7 w 10"/>
                <a:gd name="T11" fmla="*/ 0 h 18"/>
                <a:gd name="T12" fmla="*/ 4 w 10"/>
                <a:gd name="T13" fmla="*/ 1 h 18"/>
                <a:gd name="T14" fmla="*/ 2 w 10"/>
                <a:gd name="T15" fmla="*/ 1 h 18"/>
                <a:gd name="T16" fmla="*/ 0 w 10"/>
                <a:gd name="T17" fmla="*/ 1 h 18"/>
                <a:gd name="T18" fmla="*/ 0 w 10"/>
                <a:gd name="T19" fmla="*/ 2 h 18"/>
                <a:gd name="T20" fmla="*/ 0 w 10"/>
                <a:gd name="T21" fmla="*/ 18 h 18"/>
                <a:gd name="T22" fmla="*/ 4 w 10"/>
                <a:gd name="T23" fmla="*/ 18 h 18"/>
                <a:gd name="T24" fmla="*/ 7 w 10"/>
                <a:gd name="T25" fmla="*/ 17 h 1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0" h="18">
                  <a:moveTo>
                    <a:pt x="7" y="17"/>
                  </a:moveTo>
                  <a:lnTo>
                    <a:pt x="10" y="18"/>
                  </a:lnTo>
                  <a:lnTo>
                    <a:pt x="10" y="2"/>
                  </a:lnTo>
                  <a:lnTo>
                    <a:pt x="10" y="1"/>
                  </a:lnTo>
                  <a:lnTo>
                    <a:pt x="9" y="1"/>
                  </a:lnTo>
                  <a:lnTo>
                    <a:pt x="7" y="0"/>
                  </a:lnTo>
                  <a:lnTo>
                    <a:pt x="4" y="1"/>
                  </a:lnTo>
                  <a:lnTo>
                    <a:pt x="2" y="1"/>
                  </a:lnTo>
                  <a:lnTo>
                    <a:pt x="0" y="1"/>
                  </a:lnTo>
                  <a:lnTo>
                    <a:pt x="0" y="2"/>
                  </a:lnTo>
                  <a:lnTo>
                    <a:pt x="0" y="18"/>
                  </a:lnTo>
                  <a:lnTo>
                    <a:pt x="4" y="18"/>
                  </a:lnTo>
                  <a:lnTo>
                    <a:pt x="7" y="17"/>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305" name="Freeform 413"/>
            <p:cNvSpPr>
              <a:spLocks noChangeAspect="1"/>
            </p:cNvSpPr>
            <p:nvPr/>
          </p:nvSpPr>
          <p:spPr bwMode="auto">
            <a:xfrm>
              <a:off x="3895" y="3029"/>
              <a:ext cx="26" cy="20"/>
            </a:xfrm>
            <a:custGeom>
              <a:avLst/>
              <a:gdLst>
                <a:gd name="T0" fmla="*/ 26 w 26"/>
                <a:gd name="T1" fmla="*/ 0 h 20"/>
                <a:gd name="T2" fmla="*/ 25 w 26"/>
                <a:gd name="T3" fmla="*/ 0 h 20"/>
                <a:gd name="T4" fmla="*/ 25 w 26"/>
                <a:gd name="T5" fmla="*/ 17 h 20"/>
                <a:gd name="T6" fmla="*/ 14 w 26"/>
                <a:gd name="T7" fmla="*/ 17 h 20"/>
                <a:gd name="T8" fmla="*/ 13 w 26"/>
                <a:gd name="T9" fmla="*/ 18 h 20"/>
                <a:gd name="T10" fmla="*/ 12 w 26"/>
                <a:gd name="T11" fmla="*/ 17 h 20"/>
                <a:gd name="T12" fmla="*/ 2 w 26"/>
                <a:gd name="T13" fmla="*/ 17 h 20"/>
                <a:gd name="T14" fmla="*/ 2 w 26"/>
                <a:gd name="T15" fmla="*/ 0 h 20"/>
                <a:gd name="T16" fmla="*/ 0 w 26"/>
                <a:gd name="T17" fmla="*/ 0 h 20"/>
                <a:gd name="T18" fmla="*/ 0 w 26"/>
                <a:gd name="T19" fmla="*/ 19 h 20"/>
                <a:gd name="T20" fmla="*/ 12 w 26"/>
                <a:gd name="T21" fmla="*/ 19 h 20"/>
                <a:gd name="T22" fmla="*/ 13 w 26"/>
                <a:gd name="T23" fmla="*/ 20 h 20"/>
                <a:gd name="T24" fmla="*/ 14 w 26"/>
                <a:gd name="T25" fmla="*/ 19 h 20"/>
                <a:gd name="T26" fmla="*/ 15 w 26"/>
                <a:gd name="T27" fmla="*/ 19 h 20"/>
                <a:gd name="T28" fmla="*/ 26 w 26"/>
                <a:gd name="T29" fmla="*/ 19 h 20"/>
                <a:gd name="T30" fmla="*/ 26 w 26"/>
                <a:gd name="T31" fmla="*/ 0 h 2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6" h="20">
                  <a:moveTo>
                    <a:pt x="26" y="0"/>
                  </a:moveTo>
                  <a:lnTo>
                    <a:pt x="25" y="0"/>
                  </a:lnTo>
                  <a:lnTo>
                    <a:pt x="25" y="17"/>
                  </a:lnTo>
                  <a:lnTo>
                    <a:pt x="14" y="17"/>
                  </a:lnTo>
                  <a:lnTo>
                    <a:pt x="13" y="18"/>
                  </a:lnTo>
                  <a:lnTo>
                    <a:pt x="12" y="17"/>
                  </a:lnTo>
                  <a:lnTo>
                    <a:pt x="2" y="17"/>
                  </a:lnTo>
                  <a:lnTo>
                    <a:pt x="2" y="0"/>
                  </a:lnTo>
                  <a:lnTo>
                    <a:pt x="0" y="0"/>
                  </a:lnTo>
                  <a:lnTo>
                    <a:pt x="0" y="19"/>
                  </a:lnTo>
                  <a:lnTo>
                    <a:pt x="12" y="19"/>
                  </a:lnTo>
                  <a:lnTo>
                    <a:pt x="13" y="20"/>
                  </a:lnTo>
                  <a:lnTo>
                    <a:pt x="14" y="19"/>
                  </a:lnTo>
                  <a:lnTo>
                    <a:pt x="15" y="19"/>
                  </a:lnTo>
                  <a:lnTo>
                    <a:pt x="26" y="19"/>
                  </a:lnTo>
                  <a:lnTo>
                    <a:pt x="26" y="0"/>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306" name="Freeform 414"/>
            <p:cNvSpPr>
              <a:spLocks noChangeAspect="1"/>
            </p:cNvSpPr>
            <p:nvPr/>
          </p:nvSpPr>
          <p:spPr bwMode="auto">
            <a:xfrm>
              <a:off x="3910" y="3031"/>
              <a:ext cx="8" cy="2"/>
            </a:xfrm>
            <a:custGeom>
              <a:avLst/>
              <a:gdLst>
                <a:gd name="T0" fmla="*/ 1 w 8"/>
                <a:gd name="T1" fmla="*/ 0 h 2"/>
                <a:gd name="T2" fmla="*/ 0 w 8"/>
                <a:gd name="T3" fmla="*/ 1 h 2"/>
                <a:gd name="T4" fmla="*/ 1 w 8"/>
                <a:gd name="T5" fmla="*/ 1 h 2"/>
                <a:gd name="T6" fmla="*/ 5 w 8"/>
                <a:gd name="T7" fmla="*/ 2 h 2"/>
                <a:gd name="T8" fmla="*/ 8 w 8"/>
                <a:gd name="T9" fmla="*/ 2 h 2"/>
                <a:gd name="T10" fmla="*/ 8 w 8"/>
                <a:gd name="T11" fmla="*/ 1 h 2"/>
                <a:gd name="T12" fmla="*/ 5 w 8"/>
                <a:gd name="T13" fmla="*/ 1 h 2"/>
                <a:gd name="T14" fmla="*/ 1 w 8"/>
                <a:gd name="T15" fmla="*/ 0 h 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 h="2">
                  <a:moveTo>
                    <a:pt x="1" y="0"/>
                  </a:moveTo>
                  <a:lnTo>
                    <a:pt x="0" y="1"/>
                  </a:lnTo>
                  <a:lnTo>
                    <a:pt x="1" y="1"/>
                  </a:lnTo>
                  <a:lnTo>
                    <a:pt x="5" y="2"/>
                  </a:lnTo>
                  <a:lnTo>
                    <a:pt x="8" y="2"/>
                  </a:lnTo>
                  <a:lnTo>
                    <a:pt x="8" y="1"/>
                  </a:lnTo>
                  <a:lnTo>
                    <a:pt x="5" y="1"/>
                  </a:lnTo>
                  <a:lnTo>
                    <a:pt x="1" y="0"/>
                  </a:lnTo>
                  <a:close/>
                </a:path>
              </a:pathLst>
            </a:custGeom>
            <a:solidFill>
              <a:srgbClr val="004984"/>
            </a:solidFill>
            <a:ln w="9525">
              <a:noFill/>
              <a:round/>
              <a:headEnd/>
              <a:tailEnd/>
            </a:ln>
          </p:spPr>
          <p:txBody>
            <a:bodyPr/>
            <a:lstStyle/>
            <a:p>
              <a:pPr>
                <a:defRPr/>
              </a:pPr>
              <a:endParaRPr lang="en-US">
                <a:ea typeface="ＭＳ Ｐゴシック" pitchFamily="-65" charset="-128"/>
              </a:endParaRPr>
            </a:p>
          </p:txBody>
        </p:sp>
        <p:sp>
          <p:nvSpPr>
            <p:cNvPr id="307" name="Freeform 415"/>
            <p:cNvSpPr>
              <a:spLocks noChangeAspect="1"/>
            </p:cNvSpPr>
            <p:nvPr/>
          </p:nvSpPr>
          <p:spPr bwMode="auto">
            <a:xfrm>
              <a:off x="3910" y="3041"/>
              <a:ext cx="8" cy="2"/>
            </a:xfrm>
            <a:custGeom>
              <a:avLst/>
              <a:gdLst>
                <a:gd name="T0" fmla="*/ 1 w 8"/>
                <a:gd name="T1" fmla="*/ 0 h 2"/>
                <a:gd name="T2" fmla="*/ 0 w 8"/>
                <a:gd name="T3" fmla="*/ 0 h 2"/>
                <a:gd name="T4" fmla="*/ 0 w 8"/>
                <a:gd name="T5" fmla="*/ 1 h 2"/>
                <a:gd name="T6" fmla="*/ 1 w 8"/>
                <a:gd name="T7" fmla="*/ 1 h 2"/>
                <a:gd name="T8" fmla="*/ 4 w 8"/>
                <a:gd name="T9" fmla="*/ 1 h 2"/>
                <a:gd name="T10" fmla="*/ 8 w 8"/>
                <a:gd name="T11" fmla="*/ 2 h 2"/>
                <a:gd name="T12" fmla="*/ 8 w 8"/>
                <a:gd name="T13" fmla="*/ 1 h 2"/>
                <a:gd name="T14" fmla="*/ 5 w 8"/>
                <a:gd name="T15" fmla="*/ 1 h 2"/>
                <a:gd name="T16" fmla="*/ 1 w 8"/>
                <a:gd name="T17" fmla="*/ 0 h 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 h="2">
                  <a:moveTo>
                    <a:pt x="1" y="0"/>
                  </a:moveTo>
                  <a:lnTo>
                    <a:pt x="0" y="0"/>
                  </a:lnTo>
                  <a:lnTo>
                    <a:pt x="0" y="1"/>
                  </a:lnTo>
                  <a:lnTo>
                    <a:pt x="1" y="1"/>
                  </a:lnTo>
                  <a:lnTo>
                    <a:pt x="4" y="1"/>
                  </a:lnTo>
                  <a:lnTo>
                    <a:pt x="8" y="2"/>
                  </a:lnTo>
                  <a:lnTo>
                    <a:pt x="8" y="1"/>
                  </a:lnTo>
                  <a:lnTo>
                    <a:pt x="5" y="1"/>
                  </a:lnTo>
                  <a:lnTo>
                    <a:pt x="1" y="0"/>
                  </a:lnTo>
                  <a:close/>
                </a:path>
              </a:pathLst>
            </a:custGeom>
            <a:solidFill>
              <a:srgbClr val="004984"/>
            </a:solidFill>
            <a:ln w="9525">
              <a:noFill/>
              <a:round/>
              <a:headEnd/>
              <a:tailEnd/>
            </a:ln>
          </p:spPr>
          <p:txBody>
            <a:bodyPr/>
            <a:lstStyle/>
            <a:p>
              <a:pPr>
                <a:defRPr/>
              </a:pPr>
              <a:endParaRPr lang="en-US">
                <a:ea typeface="ＭＳ Ｐゴシック" pitchFamily="-65" charset="-128"/>
              </a:endParaRPr>
            </a:p>
          </p:txBody>
        </p:sp>
        <p:sp>
          <p:nvSpPr>
            <p:cNvPr id="308" name="Freeform 416"/>
            <p:cNvSpPr>
              <a:spLocks noChangeAspect="1"/>
            </p:cNvSpPr>
            <p:nvPr/>
          </p:nvSpPr>
          <p:spPr bwMode="auto">
            <a:xfrm>
              <a:off x="3910" y="3039"/>
              <a:ext cx="8" cy="2"/>
            </a:xfrm>
            <a:custGeom>
              <a:avLst/>
              <a:gdLst>
                <a:gd name="T0" fmla="*/ 1 w 8"/>
                <a:gd name="T1" fmla="*/ 0 h 2"/>
                <a:gd name="T2" fmla="*/ 0 w 8"/>
                <a:gd name="T3" fmla="*/ 0 h 2"/>
                <a:gd name="T4" fmla="*/ 0 w 8"/>
                <a:gd name="T5" fmla="*/ 1 h 2"/>
                <a:gd name="T6" fmla="*/ 1 w 8"/>
                <a:gd name="T7" fmla="*/ 1 h 2"/>
                <a:gd name="T8" fmla="*/ 5 w 8"/>
                <a:gd name="T9" fmla="*/ 1 h 2"/>
                <a:gd name="T10" fmla="*/ 8 w 8"/>
                <a:gd name="T11" fmla="*/ 2 h 2"/>
                <a:gd name="T12" fmla="*/ 8 w 8"/>
                <a:gd name="T13" fmla="*/ 1 h 2"/>
                <a:gd name="T14" fmla="*/ 5 w 8"/>
                <a:gd name="T15" fmla="*/ 1 h 2"/>
                <a:gd name="T16" fmla="*/ 1 w 8"/>
                <a:gd name="T17" fmla="*/ 0 h 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 h="2">
                  <a:moveTo>
                    <a:pt x="1" y="0"/>
                  </a:moveTo>
                  <a:lnTo>
                    <a:pt x="0" y="0"/>
                  </a:lnTo>
                  <a:lnTo>
                    <a:pt x="0" y="1"/>
                  </a:lnTo>
                  <a:lnTo>
                    <a:pt x="1" y="1"/>
                  </a:lnTo>
                  <a:lnTo>
                    <a:pt x="5" y="1"/>
                  </a:lnTo>
                  <a:lnTo>
                    <a:pt x="8" y="2"/>
                  </a:lnTo>
                  <a:lnTo>
                    <a:pt x="8" y="1"/>
                  </a:lnTo>
                  <a:lnTo>
                    <a:pt x="5" y="1"/>
                  </a:lnTo>
                  <a:lnTo>
                    <a:pt x="1" y="0"/>
                  </a:lnTo>
                  <a:close/>
                </a:path>
              </a:pathLst>
            </a:custGeom>
            <a:solidFill>
              <a:srgbClr val="004984"/>
            </a:solidFill>
            <a:ln w="9525">
              <a:noFill/>
              <a:round/>
              <a:headEnd/>
              <a:tailEnd/>
            </a:ln>
          </p:spPr>
          <p:txBody>
            <a:bodyPr/>
            <a:lstStyle/>
            <a:p>
              <a:pPr>
                <a:defRPr/>
              </a:pPr>
              <a:endParaRPr lang="en-US">
                <a:ea typeface="ＭＳ Ｐゴシック" pitchFamily="-65" charset="-128"/>
              </a:endParaRPr>
            </a:p>
          </p:txBody>
        </p:sp>
        <p:sp>
          <p:nvSpPr>
            <p:cNvPr id="309" name="Freeform 417"/>
            <p:cNvSpPr>
              <a:spLocks noChangeAspect="1"/>
            </p:cNvSpPr>
            <p:nvPr/>
          </p:nvSpPr>
          <p:spPr bwMode="auto">
            <a:xfrm>
              <a:off x="3910" y="3033"/>
              <a:ext cx="8" cy="2"/>
            </a:xfrm>
            <a:custGeom>
              <a:avLst/>
              <a:gdLst>
                <a:gd name="T0" fmla="*/ 1 w 8"/>
                <a:gd name="T1" fmla="*/ 0 h 2"/>
                <a:gd name="T2" fmla="*/ 0 w 8"/>
                <a:gd name="T3" fmla="*/ 0 h 2"/>
                <a:gd name="T4" fmla="*/ 0 w 8"/>
                <a:gd name="T5" fmla="*/ 1 h 2"/>
                <a:gd name="T6" fmla="*/ 1 w 8"/>
                <a:gd name="T7" fmla="*/ 1 h 2"/>
                <a:gd name="T8" fmla="*/ 4 w 8"/>
                <a:gd name="T9" fmla="*/ 2 h 2"/>
                <a:gd name="T10" fmla="*/ 8 w 8"/>
                <a:gd name="T11" fmla="*/ 2 h 2"/>
                <a:gd name="T12" fmla="*/ 8 w 8"/>
                <a:gd name="T13" fmla="*/ 1 h 2"/>
                <a:gd name="T14" fmla="*/ 5 w 8"/>
                <a:gd name="T15" fmla="*/ 1 h 2"/>
                <a:gd name="T16" fmla="*/ 1 w 8"/>
                <a:gd name="T17" fmla="*/ 0 h 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 h="2">
                  <a:moveTo>
                    <a:pt x="1" y="0"/>
                  </a:moveTo>
                  <a:lnTo>
                    <a:pt x="0" y="0"/>
                  </a:lnTo>
                  <a:lnTo>
                    <a:pt x="0" y="1"/>
                  </a:lnTo>
                  <a:lnTo>
                    <a:pt x="1" y="1"/>
                  </a:lnTo>
                  <a:lnTo>
                    <a:pt x="4" y="2"/>
                  </a:lnTo>
                  <a:lnTo>
                    <a:pt x="8" y="2"/>
                  </a:lnTo>
                  <a:lnTo>
                    <a:pt x="8" y="1"/>
                  </a:lnTo>
                  <a:lnTo>
                    <a:pt x="5" y="1"/>
                  </a:lnTo>
                  <a:lnTo>
                    <a:pt x="1" y="0"/>
                  </a:lnTo>
                  <a:close/>
                </a:path>
              </a:pathLst>
            </a:custGeom>
            <a:solidFill>
              <a:srgbClr val="004984"/>
            </a:solidFill>
            <a:ln w="9525">
              <a:noFill/>
              <a:round/>
              <a:headEnd/>
              <a:tailEnd/>
            </a:ln>
          </p:spPr>
          <p:txBody>
            <a:bodyPr/>
            <a:lstStyle/>
            <a:p>
              <a:pPr>
                <a:defRPr/>
              </a:pPr>
              <a:endParaRPr lang="en-US">
                <a:ea typeface="ＭＳ Ｐゴシック" pitchFamily="-65" charset="-128"/>
              </a:endParaRPr>
            </a:p>
          </p:txBody>
        </p:sp>
        <p:sp>
          <p:nvSpPr>
            <p:cNvPr id="310" name="Freeform 418"/>
            <p:cNvSpPr>
              <a:spLocks noChangeAspect="1"/>
            </p:cNvSpPr>
            <p:nvPr/>
          </p:nvSpPr>
          <p:spPr bwMode="auto">
            <a:xfrm>
              <a:off x="3910" y="3037"/>
              <a:ext cx="8" cy="2"/>
            </a:xfrm>
            <a:custGeom>
              <a:avLst/>
              <a:gdLst>
                <a:gd name="T0" fmla="*/ 1 w 8"/>
                <a:gd name="T1" fmla="*/ 0 h 2"/>
                <a:gd name="T2" fmla="*/ 0 w 8"/>
                <a:gd name="T3" fmla="*/ 0 h 2"/>
                <a:gd name="T4" fmla="*/ 0 w 8"/>
                <a:gd name="T5" fmla="*/ 1 h 2"/>
                <a:gd name="T6" fmla="*/ 1 w 8"/>
                <a:gd name="T7" fmla="*/ 1 h 2"/>
                <a:gd name="T8" fmla="*/ 4 w 8"/>
                <a:gd name="T9" fmla="*/ 1 h 2"/>
                <a:gd name="T10" fmla="*/ 8 w 8"/>
                <a:gd name="T11" fmla="*/ 2 h 2"/>
                <a:gd name="T12" fmla="*/ 8 w 8"/>
                <a:gd name="T13" fmla="*/ 1 h 2"/>
                <a:gd name="T14" fmla="*/ 5 w 8"/>
                <a:gd name="T15" fmla="*/ 1 h 2"/>
                <a:gd name="T16" fmla="*/ 1 w 8"/>
                <a:gd name="T17" fmla="*/ 0 h 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 h="2">
                  <a:moveTo>
                    <a:pt x="1" y="0"/>
                  </a:moveTo>
                  <a:lnTo>
                    <a:pt x="0" y="0"/>
                  </a:lnTo>
                  <a:lnTo>
                    <a:pt x="0" y="1"/>
                  </a:lnTo>
                  <a:lnTo>
                    <a:pt x="1" y="1"/>
                  </a:lnTo>
                  <a:lnTo>
                    <a:pt x="4" y="1"/>
                  </a:lnTo>
                  <a:lnTo>
                    <a:pt x="8" y="2"/>
                  </a:lnTo>
                  <a:lnTo>
                    <a:pt x="8" y="1"/>
                  </a:lnTo>
                  <a:lnTo>
                    <a:pt x="5" y="1"/>
                  </a:lnTo>
                  <a:lnTo>
                    <a:pt x="1" y="0"/>
                  </a:lnTo>
                  <a:close/>
                </a:path>
              </a:pathLst>
            </a:custGeom>
            <a:solidFill>
              <a:srgbClr val="004984"/>
            </a:solidFill>
            <a:ln w="9525">
              <a:noFill/>
              <a:round/>
              <a:headEnd/>
              <a:tailEnd/>
            </a:ln>
          </p:spPr>
          <p:txBody>
            <a:bodyPr/>
            <a:lstStyle/>
            <a:p>
              <a:pPr>
                <a:defRPr/>
              </a:pPr>
              <a:endParaRPr lang="en-US">
                <a:ea typeface="ＭＳ Ｐゴシック" pitchFamily="-65" charset="-128"/>
              </a:endParaRPr>
            </a:p>
          </p:txBody>
        </p:sp>
        <p:sp>
          <p:nvSpPr>
            <p:cNvPr id="311" name="Freeform 419"/>
            <p:cNvSpPr>
              <a:spLocks noChangeAspect="1"/>
            </p:cNvSpPr>
            <p:nvPr/>
          </p:nvSpPr>
          <p:spPr bwMode="auto">
            <a:xfrm>
              <a:off x="3910" y="3029"/>
              <a:ext cx="8" cy="2"/>
            </a:xfrm>
            <a:custGeom>
              <a:avLst/>
              <a:gdLst>
                <a:gd name="T0" fmla="*/ 5 w 8"/>
                <a:gd name="T1" fmla="*/ 1 h 2"/>
                <a:gd name="T2" fmla="*/ 1 w 8"/>
                <a:gd name="T3" fmla="*/ 0 h 2"/>
                <a:gd name="T4" fmla="*/ 0 w 8"/>
                <a:gd name="T5" fmla="*/ 1 h 2"/>
                <a:gd name="T6" fmla="*/ 1 w 8"/>
                <a:gd name="T7" fmla="*/ 1 h 2"/>
                <a:gd name="T8" fmla="*/ 5 w 8"/>
                <a:gd name="T9" fmla="*/ 2 h 2"/>
                <a:gd name="T10" fmla="*/ 8 w 8"/>
                <a:gd name="T11" fmla="*/ 2 h 2"/>
                <a:gd name="T12" fmla="*/ 8 w 8"/>
                <a:gd name="T13" fmla="*/ 1 h 2"/>
                <a:gd name="T14" fmla="*/ 5 w 8"/>
                <a:gd name="T15" fmla="*/ 1 h 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 h="2">
                  <a:moveTo>
                    <a:pt x="5" y="1"/>
                  </a:moveTo>
                  <a:lnTo>
                    <a:pt x="1" y="0"/>
                  </a:lnTo>
                  <a:lnTo>
                    <a:pt x="0" y="1"/>
                  </a:lnTo>
                  <a:lnTo>
                    <a:pt x="1" y="1"/>
                  </a:lnTo>
                  <a:lnTo>
                    <a:pt x="5" y="2"/>
                  </a:lnTo>
                  <a:lnTo>
                    <a:pt x="8" y="2"/>
                  </a:lnTo>
                  <a:lnTo>
                    <a:pt x="8" y="1"/>
                  </a:lnTo>
                  <a:lnTo>
                    <a:pt x="5" y="1"/>
                  </a:lnTo>
                  <a:close/>
                </a:path>
              </a:pathLst>
            </a:custGeom>
            <a:solidFill>
              <a:srgbClr val="004984"/>
            </a:solidFill>
            <a:ln w="9525">
              <a:noFill/>
              <a:round/>
              <a:headEnd/>
              <a:tailEnd/>
            </a:ln>
          </p:spPr>
          <p:txBody>
            <a:bodyPr/>
            <a:lstStyle/>
            <a:p>
              <a:pPr>
                <a:defRPr/>
              </a:pPr>
              <a:endParaRPr lang="en-US">
                <a:ea typeface="ＭＳ Ｐゴシック" pitchFamily="-65" charset="-128"/>
              </a:endParaRPr>
            </a:p>
          </p:txBody>
        </p:sp>
        <p:sp>
          <p:nvSpPr>
            <p:cNvPr id="312" name="Freeform 420"/>
            <p:cNvSpPr>
              <a:spLocks noChangeAspect="1"/>
            </p:cNvSpPr>
            <p:nvPr/>
          </p:nvSpPr>
          <p:spPr bwMode="auto">
            <a:xfrm>
              <a:off x="3899" y="3039"/>
              <a:ext cx="8" cy="2"/>
            </a:xfrm>
            <a:custGeom>
              <a:avLst/>
              <a:gdLst>
                <a:gd name="T0" fmla="*/ 3 w 8"/>
                <a:gd name="T1" fmla="*/ 1 h 2"/>
                <a:gd name="T2" fmla="*/ 0 w 8"/>
                <a:gd name="T3" fmla="*/ 1 h 2"/>
                <a:gd name="T4" fmla="*/ 0 w 8"/>
                <a:gd name="T5" fmla="*/ 2 h 2"/>
                <a:gd name="T6" fmla="*/ 3 w 8"/>
                <a:gd name="T7" fmla="*/ 1 h 2"/>
                <a:gd name="T8" fmla="*/ 6 w 8"/>
                <a:gd name="T9" fmla="*/ 1 h 2"/>
                <a:gd name="T10" fmla="*/ 8 w 8"/>
                <a:gd name="T11" fmla="*/ 1 h 2"/>
                <a:gd name="T12" fmla="*/ 8 w 8"/>
                <a:gd name="T13" fmla="*/ 0 h 2"/>
                <a:gd name="T14" fmla="*/ 6 w 8"/>
                <a:gd name="T15" fmla="*/ 0 h 2"/>
                <a:gd name="T16" fmla="*/ 3 w 8"/>
                <a:gd name="T17" fmla="*/ 1 h 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 h="2">
                  <a:moveTo>
                    <a:pt x="3" y="1"/>
                  </a:moveTo>
                  <a:lnTo>
                    <a:pt x="0" y="1"/>
                  </a:lnTo>
                  <a:lnTo>
                    <a:pt x="0" y="2"/>
                  </a:lnTo>
                  <a:lnTo>
                    <a:pt x="3" y="1"/>
                  </a:lnTo>
                  <a:lnTo>
                    <a:pt x="6" y="1"/>
                  </a:lnTo>
                  <a:lnTo>
                    <a:pt x="8" y="1"/>
                  </a:lnTo>
                  <a:lnTo>
                    <a:pt x="8" y="0"/>
                  </a:lnTo>
                  <a:lnTo>
                    <a:pt x="6" y="0"/>
                  </a:lnTo>
                  <a:lnTo>
                    <a:pt x="3" y="1"/>
                  </a:lnTo>
                  <a:close/>
                </a:path>
              </a:pathLst>
            </a:custGeom>
            <a:solidFill>
              <a:srgbClr val="004984"/>
            </a:solidFill>
            <a:ln w="9525">
              <a:noFill/>
              <a:round/>
              <a:headEnd/>
              <a:tailEnd/>
            </a:ln>
          </p:spPr>
          <p:txBody>
            <a:bodyPr/>
            <a:lstStyle/>
            <a:p>
              <a:pPr>
                <a:defRPr/>
              </a:pPr>
              <a:endParaRPr lang="en-US">
                <a:ea typeface="ＭＳ Ｐゴシック" pitchFamily="-65" charset="-128"/>
              </a:endParaRPr>
            </a:p>
          </p:txBody>
        </p:sp>
        <p:sp>
          <p:nvSpPr>
            <p:cNvPr id="313" name="Freeform 421"/>
            <p:cNvSpPr>
              <a:spLocks noChangeAspect="1"/>
            </p:cNvSpPr>
            <p:nvPr/>
          </p:nvSpPr>
          <p:spPr bwMode="auto">
            <a:xfrm>
              <a:off x="3899" y="3037"/>
              <a:ext cx="8" cy="2"/>
            </a:xfrm>
            <a:custGeom>
              <a:avLst/>
              <a:gdLst>
                <a:gd name="T0" fmla="*/ 3 w 8"/>
                <a:gd name="T1" fmla="*/ 1 h 2"/>
                <a:gd name="T2" fmla="*/ 0 w 8"/>
                <a:gd name="T3" fmla="*/ 1 h 2"/>
                <a:gd name="T4" fmla="*/ 0 w 8"/>
                <a:gd name="T5" fmla="*/ 2 h 2"/>
                <a:gd name="T6" fmla="*/ 3 w 8"/>
                <a:gd name="T7" fmla="*/ 1 h 2"/>
                <a:gd name="T8" fmla="*/ 6 w 8"/>
                <a:gd name="T9" fmla="*/ 1 h 2"/>
                <a:gd name="T10" fmla="*/ 8 w 8"/>
                <a:gd name="T11" fmla="*/ 1 h 2"/>
                <a:gd name="T12" fmla="*/ 8 w 8"/>
                <a:gd name="T13" fmla="*/ 0 h 2"/>
                <a:gd name="T14" fmla="*/ 6 w 8"/>
                <a:gd name="T15" fmla="*/ 0 h 2"/>
                <a:gd name="T16" fmla="*/ 3 w 8"/>
                <a:gd name="T17" fmla="*/ 1 h 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 h="2">
                  <a:moveTo>
                    <a:pt x="3" y="1"/>
                  </a:moveTo>
                  <a:lnTo>
                    <a:pt x="0" y="1"/>
                  </a:lnTo>
                  <a:lnTo>
                    <a:pt x="0" y="2"/>
                  </a:lnTo>
                  <a:lnTo>
                    <a:pt x="3" y="1"/>
                  </a:lnTo>
                  <a:lnTo>
                    <a:pt x="6" y="1"/>
                  </a:lnTo>
                  <a:lnTo>
                    <a:pt x="8" y="1"/>
                  </a:lnTo>
                  <a:lnTo>
                    <a:pt x="8" y="0"/>
                  </a:lnTo>
                  <a:lnTo>
                    <a:pt x="6" y="0"/>
                  </a:lnTo>
                  <a:lnTo>
                    <a:pt x="3" y="1"/>
                  </a:lnTo>
                  <a:close/>
                </a:path>
              </a:pathLst>
            </a:custGeom>
            <a:solidFill>
              <a:srgbClr val="004984"/>
            </a:solidFill>
            <a:ln w="9525">
              <a:noFill/>
              <a:round/>
              <a:headEnd/>
              <a:tailEnd/>
            </a:ln>
          </p:spPr>
          <p:txBody>
            <a:bodyPr/>
            <a:lstStyle/>
            <a:p>
              <a:pPr>
                <a:defRPr/>
              </a:pPr>
              <a:endParaRPr lang="en-US">
                <a:ea typeface="ＭＳ Ｐゴシック" pitchFamily="-65" charset="-128"/>
              </a:endParaRPr>
            </a:p>
          </p:txBody>
        </p:sp>
        <p:sp>
          <p:nvSpPr>
            <p:cNvPr id="314" name="Freeform 422"/>
            <p:cNvSpPr>
              <a:spLocks noChangeAspect="1"/>
            </p:cNvSpPr>
            <p:nvPr/>
          </p:nvSpPr>
          <p:spPr bwMode="auto">
            <a:xfrm>
              <a:off x="3910" y="3035"/>
              <a:ext cx="8" cy="2"/>
            </a:xfrm>
            <a:custGeom>
              <a:avLst/>
              <a:gdLst>
                <a:gd name="T0" fmla="*/ 1 w 8"/>
                <a:gd name="T1" fmla="*/ 0 h 2"/>
                <a:gd name="T2" fmla="*/ 0 w 8"/>
                <a:gd name="T3" fmla="*/ 0 h 2"/>
                <a:gd name="T4" fmla="*/ 0 w 8"/>
                <a:gd name="T5" fmla="*/ 1 h 2"/>
                <a:gd name="T6" fmla="*/ 1 w 8"/>
                <a:gd name="T7" fmla="*/ 1 h 2"/>
                <a:gd name="T8" fmla="*/ 5 w 8"/>
                <a:gd name="T9" fmla="*/ 1 h 2"/>
                <a:gd name="T10" fmla="*/ 8 w 8"/>
                <a:gd name="T11" fmla="*/ 2 h 2"/>
                <a:gd name="T12" fmla="*/ 8 w 8"/>
                <a:gd name="T13" fmla="*/ 1 h 2"/>
                <a:gd name="T14" fmla="*/ 5 w 8"/>
                <a:gd name="T15" fmla="*/ 1 h 2"/>
                <a:gd name="T16" fmla="*/ 1 w 8"/>
                <a:gd name="T17" fmla="*/ 0 h 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 h="2">
                  <a:moveTo>
                    <a:pt x="1" y="0"/>
                  </a:moveTo>
                  <a:lnTo>
                    <a:pt x="0" y="0"/>
                  </a:lnTo>
                  <a:lnTo>
                    <a:pt x="0" y="1"/>
                  </a:lnTo>
                  <a:lnTo>
                    <a:pt x="1" y="1"/>
                  </a:lnTo>
                  <a:lnTo>
                    <a:pt x="5" y="1"/>
                  </a:lnTo>
                  <a:lnTo>
                    <a:pt x="8" y="2"/>
                  </a:lnTo>
                  <a:lnTo>
                    <a:pt x="8" y="1"/>
                  </a:lnTo>
                  <a:lnTo>
                    <a:pt x="5" y="1"/>
                  </a:lnTo>
                  <a:lnTo>
                    <a:pt x="1" y="0"/>
                  </a:lnTo>
                  <a:close/>
                </a:path>
              </a:pathLst>
            </a:custGeom>
            <a:solidFill>
              <a:srgbClr val="004984"/>
            </a:solidFill>
            <a:ln w="9525">
              <a:noFill/>
              <a:round/>
              <a:headEnd/>
              <a:tailEnd/>
            </a:ln>
          </p:spPr>
          <p:txBody>
            <a:bodyPr/>
            <a:lstStyle/>
            <a:p>
              <a:pPr>
                <a:defRPr/>
              </a:pPr>
              <a:endParaRPr lang="en-US">
                <a:ea typeface="ＭＳ Ｐゴシック" pitchFamily="-65" charset="-128"/>
              </a:endParaRPr>
            </a:p>
          </p:txBody>
        </p:sp>
        <p:sp>
          <p:nvSpPr>
            <p:cNvPr id="315" name="Freeform 423"/>
            <p:cNvSpPr>
              <a:spLocks noChangeAspect="1"/>
            </p:cNvSpPr>
            <p:nvPr/>
          </p:nvSpPr>
          <p:spPr bwMode="auto">
            <a:xfrm>
              <a:off x="3899" y="3041"/>
              <a:ext cx="8" cy="2"/>
            </a:xfrm>
            <a:custGeom>
              <a:avLst/>
              <a:gdLst>
                <a:gd name="T0" fmla="*/ 3 w 8"/>
                <a:gd name="T1" fmla="*/ 1 h 2"/>
                <a:gd name="T2" fmla="*/ 0 w 8"/>
                <a:gd name="T3" fmla="*/ 1 h 2"/>
                <a:gd name="T4" fmla="*/ 0 w 8"/>
                <a:gd name="T5" fmla="*/ 2 h 2"/>
                <a:gd name="T6" fmla="*/ 3 w 8"/>
                <a:gd name="T7" fmla="*/ 1 h 2"/>
                <a:gd name="T8" fmla="*/ 6 w 8"/>
                <a:gd name="T9" fmla="*/ 1 h 2"/>
                <a:gd name="T10" fmla="*/ 8 w 8"/>
                <a:gd name="T11" fmla="*/ 1 h 2"/>
                <a:gd name="T12" fmla="*/ 8 w 8"/>
                <a:gd name="T13" fmla="*/ 0 h 2"/>
                <a:gd name="T14" fmla="*/ 6 w 8"/>
                <a:gd name="T15" fmla="*/ 0 h 2"/>
                <a:gd name="T16" fmla="*/ 3 w 8"/>
                <a:gd name="T17" fmla="*/ 1 h 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 h="2">
                  <a:moveTo>
                    <a:pt x="3" y="1"/>
                  </a:moveTo>
                  <a:lnTo>
                    <a:pt x="0" y="1"/>
                  </a:lnTo>
                  <a:lnTo>
                    <a:pt x="0" y="2"/>
                  </a:lnTo>
                  <a:lnTo>
                    <a:pt x="3" y="1"/>
                  </a:lnTo>
                  <a:lnTo>
                    <a:pt x="6" y="1"/>
                  </a:lnTo>
                  <a:lnTo>
                    <a:pt x="8" y="1"/>
                  </a:lnTo>
                  <a:lnTo>
                    <a:pt x="8" y="0"/>
                  </a:lnTo>
                  <a:lnTo>
                    <a:pt x="6" y="0"/>
                  </a:lnTo>
                  <a:lnTo>
                    <a:pt x="3" y="1"/>
                  </a:lnTo>
                  <a:close/>
                </a:path>
              </a:pathLst>
            </a:custGeom>
            <a:solidFill>
              <a:srgbClr val="004984"/>
            </a:solidFill>
            <a:ln w="9525">
              <a:noFill/>
              <a:round/>
              <a:headEnd/>
              <a:tailEnd/>
            </a:ln>
          </p:spPr>
          <p:txBody>
            <a:bodyPr/>
            <a:lstStyle/>
            <a:p>
              <a:pPr>
                <a:defRPr/>
              </a:pPr>
              <a:endParaRPr lang="en-US">
                <a:ea typeface="ＭＳ Ｐゴシック" pitchFamily="-65" charset="-128"/>
              </a:endParaRPr>
            </a:p>
          </p:txBody>
        </p:sp>
        <p:sp>
          <p:nvSpPr>
            <p:cNvPr id="316" name="Freeform 424"/>
            <p:cNvSpPr>
              <a:spLocks noChangeAspect="1"/>
            </p:cNvSpPr>
            <p:nvPr/>
          </p:nvSpPr>
          <p:spPr bwMode="auto">
            <a:xfrm>
              <a:off x="3899" y="3029"/>
              <a:ext cx="8" cy="2"/>
            </a:xfrm>
            <a:custGeom>
              <a:avLst/>
              <a:gdLst>
                <a:gd name="T0" fmla="*/ 3 w 8"/>
                <a:gd name="T1" fmla="*/ 1 h 2"/>
                <a:gd name="T2" fmla="*/ 0 w 8"/>
                <a:gd name="T3" fmla="*/ 1 h 2"/>
                <a:gd name="T4" fmla="*/ 0 w 8"/>
                <a:gd name="T5" fmla="*/ 2 h 2"/>
                <a:gd name="T6" fmla="*/ 3 w 8"/>
                <a:gd name="T7" fmla="*/ 2 h 2"/>
                <a:gd name="T8" fmla="*/ 6 w 8"/>
                <a:gd name="T9" fmla="*/ 1 h 2"/>
                <a:gd name="T10" fmla="*/ 8 w 8"/>
                <a:gd name="T11" fmla="*/ 1 h 2"/>
                <a:gd name="T12" fmla="*/ 6 w 8"/>
                <a:gd name="T13" fmla="*/ 0 h 2"/>
                <a:gd name="T14" fmla="*/ 3 w 8"/>
                <a:gd name="T15" fmla="*/ 1 h 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 h="2">
                  <a:moveTo>
                    <a:pt x="3" y="1"/>
                  </a:moveTo>
                  <a:lnTo>
                    <a:pt x="0" y="1"/>
                  </a:lnTo>
                  <a:lnTo>
                    <a:pt x="0" y="2"/>
                  </a:lnTo>
                  <a:lnTo>
                    <a:pt x="3" y="2"/>
                  </a:lnTo>
                  <a:lnTo>
                    <a:pt x="6" y="1"/>
                  </a:lnTo>
                  <a:lnTo>
                    <a:pt x="8" y="1"/>
                  </a:lnTo>
                  <a:lnTo>
                    <a:pt x="6" y="0"/>
                  </a:lnTo>
                  <a:lnTo>
                    <a:pt x="3" y="1"/>
                  </a:lnTo>
                  <a:close/>
                </a:path>
              </a:pathLst>
            </a:custGeom>
            <a:solidFill>
              <a:srgbClr val="004984"/>
            </a:solidFill>
            <a:ln w="9525">
              <a:noFill/>
              <a:round/>
              <a:headEnd/>
              <a:tailEnd/>
            </a:ln>
          </p:spPr>
          <p:txBody>
            <a:bodyPr/>
            <a:lstStyle/>
            <a:p>
              <a:pPr>
                <a:defRPr/>
              </a:pPr>
              <a:endParaRPr lang="en-US">
                <a:ea typeface="ＭＳ Ｐゴシック" pitchFamily="-65" charset="-128"/>
              </a:endParaRPr>
            </a:p>
          </p:txBody>
        </p:sp>
        <p:sp>
          <p:nvSpPr>
            <p:cNvPr id="317" name="Freeform 425"/>
            <p:cNvSpPr>
              <a:spLocks noChangeAspect="1"/>
            </p:cNvSpPr>
            <p:nvPr/>
          </p:nvSpPr>
          <p:spPr bwMode="auto">
            <a:xfrm>
              <a:off x="3899" y="3031"/>
              <a:ext cx="8" cy="2"/>
            </a:xfrm>
            <a:custGeom>
              <a:avLst/>
              <a:gdLst>
                <a:gd name="T0" fmla="*/ 3 w 8"/>
                <a:gd name="T1" fmla="*/ 1 h 2"/>
                <a:gd name="T2" fmla="*/ 0 w 8"/>
                <a:gd name="T3" fmla="*/ 1 h 2"/>
                <a:gd name="T4" fmla="*/ 0 w 8"/>
                <a:gd name="T5" fmla="*/ 2 h 2"/>
                <a:gd name="T6" fmla="*/ 3 w 8"/>
                <a:gd name="T7" fmla="*/ 2 h 2"/>
                <a:gd name="T8" fmla="*/ 6 w 8"/>
                <a:gd name="T9" fmla="*/ 1 h 2"/>
                <a:gd name="T10" fmla="*/ 8 w 8"/>
                <a:gd name="T11" fmla="*/ 1 h 2"/>
                <a:gd name="T12" fmla="*/ 6 w 8"/>
                <a:gd name="T13" fmla="*/ 0 h 2"/>
                <a:gd name="T14" fmla="*/ 3 w 8"/>
                <a:gd name="T15" fmla="*/ 1 h 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 h="2">
                  <a:moveTo>
                    <a:pt x="3" y="1"/>
                  </a:moveTo>
                  <a:lnTo>
                    <a:pt x="0" y="1"/>
                  </a:lnTo>
                  <a:lnTo>
                    <a:pt x="0" y="2"/>
                  </a:lnTo>
                  <a:lnTo>
                    <a:pt x="3" y="2"/>
                  </a:lnTo>
                  <a:lnTo>
                    <a:pt x="6" y="1"/>
                  </a:lnTo>
                  <a:lnTo>
                    <a:pt x="8" y="1"/>
                  </a:lnTo>
                  <a:lnTo>
                    <a:pt x="6" y="0"/>
                  </a:lnTo>
                  <a:lnTo>
                    <a:pt x="3" y="1"/>
                  </a:lnTo>
                  <a:close/>
                </a:path>
              </a:pathLst>
            </a:custGeom>
            <a:solidFill>
              <a:srgbClr val="004984"/>
            </a:solidFill>
            <a:ln w="9525">
              <a:noFill/>
              <a:round/>
              <a:headEnd/>
              <a:tailEnd/>
            </a:ln>
          </p:spPr>
          <p:txBody>
            <a:bodyPr/>
            <a:lstStyle/>
            <a:p>
              <a:pPr>
                <a:defRPr/>
              </a:pPr>
              <a:endParaRPr lang="en-US">
                <a:ea typeface="ＭＳ Ｐゴシック" pitchFamily="-65" charset="-128"/>
              </a:endParaRPr>
            </a:p>
          </p:txBody>
        </p:sp>
        <p:sp>
          <p:nvSpPr>
            <p:cNvPr id="318" name="Freeform 426"/>
            <p:cNvSpPr>
              <a:spLocks noChangeAspect="1"/>
            </p:cNvSpPr>
            <p:nvPr/>
          </p:nvSpPr>
          <p:spPr bwMode="auto">
            <a:xfrm>
              <a:off x="3899" y="3035"/>
              <a:ext cx="8" cy="2"/>
            </a:xfrm>
            <a:custGeom>
              <a:avLst/>
              <a:gdLst>
                <a:gd name="T0" fmla="*/ 3 w 8"/>
                <a:gd name="T1" fmla="*/ 1 h 2"/>
                <a:gd name="T2" fmla="*/ 0 w 8"/>
                <a:gd name="T3" fmla="*/ 1 h 2"/>
                <a:gd name="T4" fmla="*/ 0 w 8"/>
                <a:gd name="T5" fmla="*/ 2 h 2"/>
                <a:gd name="T6" fmla="*/ 3 w 8"/>
                <a:gd name="T7" fmla="*/ 1 h 2"/>
                <a:gd name="T8" fmla="*/ 6 w 8"/>
                <a:gd name="T9" fmla="*/ 1 h 2"/>
                <a:gd name="T10" fmla="*/ 8 w 8"/>
                <a:gd name="T11" fmla="*/ 1 h 2"/>
                <a:gd name="T12" fmla="*/ 8 w 8"/>
                <a:gd name="T13" fmla="*/ 0 h 2"/>
                <a:gd name="T14" fmla="*/ 6 w 8"/>
                <a:gd name="T15" fmla="*/ 0 h 2"/>
                <a:gd name="T16" fmla="*/ 3 w 8"/>
                <a:gd name="T17" fmla="*/ 1 h 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 h="2">
                  <a:moveTo>
                    <a:pt x="3" y="1"/>
                  </a:moveTo>
                  <a:lnTo>
                    <a:pt x="0" y="1"/>
                  </a:lnTo>
                  <a:lnTo>
                    <a:pt x="0" y="2"/>
                  </a:lnTo>
                  <a:lnTo>
                    <a:pt x="3" y="1"/>
                  </a:lnTo>
                  <a:lnTo>
                    <a:pt x="6" y="1"/>
                  </a:lnTo>
                  <a:lnTo>
                    <a:pt x="8" y="1"/>
                  </a:lnTo>
                  <a:lnTo>
                    <a:pt x="8" y="0"/>
                  </a:lnTo>
                  <a:lnTo>
                    <a:pt x="6" y="0"/>
                  </a:lnTo>
                  <a:lnTo>
                    <a:pt x="3" y="1"/>
                  </a:lnTo>
                  <a:close/>
                </a:path>
              </a:pathLst>
            </a:custGeom>
            <a:solidFill>
              <a:srgbClr val="004984"/>
            </a:solidFill>
            <a:ln w="9525">
              <a:noFill/>
              <a:round/>
              <a:headEnd/>
              <a:tailEnd/>
            </a:ln>
          </p:spPr>
          <p:txBody>
            <a:bodyPr/>
            <a:lstStyle/>
            <a:p>
              <a:pPr>
                <a:defRPr/>
              </a:pPr>
              <a:endParaRPr lang="en-US">
                <a:ea typeface="ＭＳ Ｐゴシック" pitchFamily="-65" charset="-128"/>
              </a:endParaRPr>
            </a:p>
          </p:txBody>
        </p:sp>
        <p:sp>
          <p:nvSpPr>
            <p:cNvPr id="319" name="Freeform 427"/>
            <p:cNvSpPr>
              <a:spLocks noChangeAspect="1"/>
            </p:cNvSpPr>
            <p:nvPr/>
          </p:nvSpPr>
          <p:spPr bwMode="auto">
            <a:xfrm>
              <a:off x="3899" y="3033"/>
              <a:ext cx="8" cy="2"/>
            </a:xfrm>
            <a:custGeom>
              <a:avLst/>
              <a:gdLst>
                <a:gd name="T0" fmla="*/ 3 w 8"/>
                <a:gd name="T1" fmla="*/ 1 h 2"/>
                <a:gd name="T2" fmla="*/ 0 w 8"/>
                <a:gd name="T3" fmla="*/ 1 h 2"/>
                <a:gd name="T4" fmla="*/ 0 w 8"/>
                <a:gd name="T5" fmla="*/ 2 h 2"/>
                <a:gd name="T6" fmla="*/ 3 w 8"/>
                <a:gd name="T7" fmla="*/ 2 h 2"/>
                <a:gd name="T8" fmla="*/ 6 w 8"/>
                <a:gd name="T9" fmla="*/ 1 h 2"/>
                <a:gd name="T10" fmla="*/ 8 w 8"/>
                <a:gd name="T11" fmla="*/ 1 h 2"/>
                <a:gd name="T12" fmla="*/ 8 w 8"/>
                <a:gd name="T13" fmla="*/ 0 h 2"/>
                <a:gd name="T14" fmla="*/ 6 w 8"/>
                <a:gd name="T15" fmla="*/ 0 h 2"/>
                <a:gd name="T16" fmla="*/ 3 w 8"/>
                <a:gd name="T17" fmla="*/ 1 h 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 h="2">
                  <a:moveTo>
                    <a:pt x="3" y="1"/>
                  </a:moveTo>
                  <a:lnTo>
                    <a:pt x="0" y="1"/>
                  </a:lnTo>
                  <a:lnTo>
                    <a:pt x="0" y="2"/>
                  </a:lnTo>
                  <a:lnTo>
                    <a:pt x="3" y="2"/>
                  </a:lnTo>
                  <a:lnTo>
                    <a:pt x="6" y="1"/>
                  </a:lnTo>
                  <a:lnTo>
                    <a:pt x="8" y="1"/>
                  </a:lnTo>
                  <a:lnTo>
                    <a:pt x="8" y="0"/>
                  </a:lnTo>
                  <a:lnTo>
                    <a:pt x="6" y="0"/>
                  </a:lnTo>
                  <a:lnTo>
                    <a:pt x="3" y="1"/>
                  </a:lnTo>
                  <a:close/>
                </a:path>
              </a:pathLst>
            </a:custGeom>
            <a:solidFill>
              <a:srgbClr val="004984"/>
            </a:solidFill>
            <a:ln w="9525">
              <a:noFill/>
              <a:round/>
              <a:headEnd/>
              <a:tailEnd/>
            </a:ln>
          </p:spPr>
          <p:txBody>
            <a:bodyPr/>
            <a:lstStyle/>
            <a:p>
              <a:pPr>
                <a:defRPr/>
              </a:pPr>
              <a:endParaRPr lang="en-US">
                <a:ea typeface="ＭＳ Ｐゴシック" pitchFamily="-65" charset="-128"/>
              </a:endParaRPr>
            </a:p>
          </p:txBody>
        </p:sp>
        <p:sp>
          <p:nvSpPr>
            <p:cNvPr id="320" name="Freeform 428"/>
            <p:cNvSpPr>
              <a:spLocks noChangeAspect="1"/>
            </p:cNvSpPr>
            <p:nvPr/>
          </p:nvSpPr>
          <p:spPr bwMode="auto">
            <a:xfrm>
              <a:off x="3910" y="3082"/>
              <a:ext cx="9" cy="8"/>
            </a:xfrm>
            <a:custGeom>
              <a:avLst/>
              <a:gdLst>
                <a:gd name="T0" fmla="*/ 7 w 9"/>
                <a:gd name="T1" fmla="*/ 6 h 8"/>
                <a:gd name="T2" fmla="*/ 7 w 9"/>
                <a:gd name="T3" fmla="*/ 8 h 8"/>
                <a:gd name="T4" fmla="*/ 5 w 9"/>
                <a:gd name="T5" fmla="*/ 7 h 8"/>
                <a:gd name="T6" fmla="*/ 3 w 9"/>
                <a:gd name="T7" fmla="*/ 8 h 8"/>
                <a:gd name="T8" fmla="*/ 3 w 9"/>
                <a:gd name="T9" fmla="*/ 6 h 8"/>
                <a:gd name="T10" fmla="*/ 0 w 9"/>
                <a:gd name="T11" fmla="*/ 5 h 8"/>
                <a:gd name="T12" fmla="*/ 2 w 9"/>
                <a:gd name="T13" fmla="*/ 4 h 8"/>
                <a:gd name="T14" fmla="*/ 1 w 9"/>
                <a:gd name="T15" fmla="*/ 1 h 8"/>
                <a:gd name="T16" fmla="*/ 3 w 9"/>
                <a:gd name="T17" fmla="*/ 2 h 8"/>
                <a:gd name="T18" fmla="*/ 5 w 9"/>
                <a:gd name="T19" fmla="*/ 0 h 8"/>
                <a:gd name="T20" fmla="*/ 6 w 9"/>
                <a:gd name="T21" fmla="*/ 2 h 8"/>
                <a:gd name="T22" fmla="*/ 8 w 9"/>
                <a:gd name="T23" fmla="*/ 1 h 8"/>
                <a:gd name="T24" fmla="*/ 7 w 9"/>
                <a:gd name="T25" fmla="*/ 4 h 8"/>
                <a:gd name="T26" fmla="*/ 9 w 9"/>
                <a:gd name="T27" fmla="*/ 5 h 8"/>
                <a:gd name="T28" fmla="*/ 7 w 9"/>
                <a:gd name="T29" fmla="*/ 6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9" h="8">
                  <a:moveTo>
                    <a:pt x="7" y="6"/>
                  </a:moveTo>
                  <a:lnTo>
                    <a:pt x="7" y="8"/>
                  </a:lnTo>
                  <a:lnTo>
                    <a:pt x="5" y="7"/>
                  </a:lnTo>
                  <a:lnTo>
                    <a:pt x="3" y="8"/>
                  </a:lnTo>
                  <a:lnTo>
                    <a:pt x="3" y="6"/>
                  </a:lnTo>
                  <a:lnTo>
                    <a:pt x="0" y="5"/>
                  </a:lnTo>
                  <a:lnTo>
                    <a:pt x="2" y="4"/>
                  </a:lnTo>
                  <a:lnTo>
                    <a:pt x="1" y="1"/>
                  </a:lnTo>
                  <a:lnTo>
                    <a:pt x="3" y="2"/>
                  </a:lnTo>
                  <a:lnTo>
                    <a:pt x="5" y="0"/>
                  </a:lnTo>
                  <a:lnTo>
                    <a:pt x="6" y="2"/>
                  </a:lnTo>
                  <a:lnTo>
                    <a:pt x="8" y="1"/>
                  </a:lnTo>
                  <a:lnTo>
                    <a:pt x="7" y="4"/>
                  </a:lnTo>
                  <a:lnTo>
                    <a:pt x="9" y="5"/>
                  </a:lnTo>
                  <a:lnTo>
                    <a:pt x="7" y="6"/>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321" name="Freeform 429"/>
            <p:cNvSpPr>
              <a:spLocks noChangeAspect="1"/>
            </p:cNvSpPr>
            <p:nvPr/>
          </p:nvSpPr>
          <p:spPr bwMode="auto">
            <a:xfrm>
              <a:off x="3922" y="3096"/>
              <a:ext cx="9" cy="11"/>
            </a:xfrm>
            <a:custGeom>
              <a:avLst/>
              <a:gdLst>
                <a:gd name="T0" fmla="*/ 8 w 9"/>
                <a:gd name="T1" fmla="*/ 9 h 11"/>
                <a:gd name="T2" fmla="*/ 6 w 9"/>
                <a:gd name="T3" fmla="*/ 8 h 11"/>
                <a:gd name="T4" fmla="*/ 4 w 9"/>
                <a:gd name="T5" fmla="*/ 11 h 11"/>
                <a:gd name="T6" fmla="*/ 3 w 9"/>
                <a:gd name="T7" fmla="*/ 8 h 11"/>
                <a:gd name="T8" fmla="*/ 1 w 9"/>
                <a:gd name="T9" fmla="*/ 9 h 11"/>
                <a:gd name="T10" fmla="*/ 2 w 9"/>
                <a:gd name="T11" fmla="*/ 7 h 11"/>
                <a:gd name="T12" fmla="*/ 0 w 9"/>
                <a:gd name="T13" fmla="*/ 5 h 11"/>
                <a:gd name="T14" fmla="*/ 2 w 9"/>
                <a:gd name="T15" fmla="*/ 4 h 11"/>
                <a:gd name="T16" fmla="*/ 1 w 9"/>
                <a:gd name="T17" fmla="*/ 2 h 11"/>
                <a:gd name="T18" fmla="*/ 3 w 9"/>
                <a:gd name="T19" fmla="*/ 3 h 11"/>
                <a:gd name="T20" fmla="*/ 4 w 9"/>
                <a:gd name="T21" fmla="*/ 0 h 11"/>
                <a:gd name="T22" fmla="*/ 6 w 9"/>
                <a:gd name="T23" fmla="*/ 3 h 11"/>
                <a:gd name="T24" fmla="*/ 8 w 9"/>
                <a:gd name="T25" fmla="*/ 2 h 11"/>
                <a:gd name="T26" fmla="*/ 7 w 9"/>
                <a:gd name="T27" fmla="*/ 4 h 11"/>
                <a:gd name="T28" fmla="*/ 9 w 9"/>
                <a:gd name="T29" fmla="*/ 5 h 11"/>
                <a:gd name="T30" fmla="*/ 7 w 9"/>
                <a:gd name="T31" fmla="*/ 7 h 11"/>
                <a:gd name="T32" fmla="*/ 8 w 9"/>
                <a:gd name="T33" fmla="*/ 9 h 1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9" h="11">
                  <a:moveTo>
                    <a:pt x="8" y="9"/>
                  </a:moveTo>
                  <a:lnTo>
                    <a:pt x="6" y="8"/>
                  </a:lnTo>
                  <a:lnTo>
                    <a:pt x="4" y="11"/>
                  </a:lnTo>
                  <a:lnTo>
                    <a:pt x="3" y="8"/>
                  </a:lnTo>
                  <a:lnTo>
                    <a:pt x="1" y="9"/>
                  </a:lnTo>
                  <a:lnTo>
                    <a:pt x="2" y="7"/>
                  </a:lnTo>
                  <a:lnTo>
                    <a:pt x="0" y="5"/>
                  </a:lnTo>
                  <a:lnTo>
                    <a:pt x="2" y="4"/>
                  </a:lnTo>
                  <a:lnTo>
                    <a:pt x="1" y="2"/>
                  </a:lnTo>
                  <a:lnTo>
                    <a:pt x="3" y="3"/>
                  </a:lnTo>
                  <a:lnTo>
                    <a:pt x="4" y="0"/>
                  </a:lnTo>
                  <a:lnTo>
                    <a:pt x="6" y="3"/>
                  </a:lnTo>
                  <a:lnTo>
                    <a:pt x="8" y="2"/>
                  </a:lnTo>
                  <a:lnTo>
                    <a:pt x="7" y="4"/>
                  </a:lnTo>
                  <a:lnTo>
                    <a:pt x="9" y="5"/>
                  </a:lnTo>
                  <a:lnTo>
                    <a:pt x="7" y="7"/>
                  </a:lnTo>
                  <a:lnTo>
                    <a:pt x="8" y="9"/>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322" name="Freeform 430"/>
            <p:cNvSpPr>
              <a:spLocks noChangeAspect="1"/>
            </p:cNvSpPr>
            <p:nvPr/>
          </p:nvSpPr>
          <p:spPr bwMode="auto">
            <a:xfrm>
              <a:off x="3922" y="3070"/>
              <a:ext cx="9" cy="9"/>
            </a:xfrm>
            <a:custGeom>
              <a:avLst/>
              <a:gdLst>
                <a:gd name="T0" fmla="*/ 1 w 9"/>
                <a:gd name="T1" fmla="*/ 2 h 9"/>
                <a:gd name="T2" fmla="*/ 3 w 9"/>
                <a:gd name="T3" fmla="*/ 3 h 9"/>
                <a:gd name="T4" fmla="*/ 4 w 9"/>
                <a:gd name="T5" fmla="*/ 0 h 9"/>
                <a:gd name="T6" fmla="*/ 6 w 9"/>
                <a:gd name="T7" fmla="*/ 3 h 9"/>
                <a:gd name="T8" fmla="*/ 8 w 9"/>
                <a:gd name="T9" fmla="*/ 2 h 9"/>
                <a:gd name="T10" fmla="*/ 7 w 9"/>
                <a:gd name="T11" fmla="*/ 4 h 9"/>
                <a:gd name="T12" fmla="*/ 9 w 9"/>
                <a:gd name="T13" fmla="*/ 6 h 9"/>
                <a:gd name="T14" fmla="*/ 6 w 9"/>
                <a:gd name="T15" fmla="*/ 6 h 9"/>
                <a:gd name="T16" fmla="*/ 6 w 9"/>
                <a:gd name="T17" fmla="*/ 9 h 9"/>
                <a:gd name="T18" fmla="*/ 4 w 9"/>
                <a:gd name="T19" fmla="*/ 7 h 9"/>
                <a:gd name="T20" fmla="*/ 2 w 9"/>
                <a:gd name="T21" fmla="*/ 9 h 9"/>
                <a:gd name="T22" fmla="*/ 2 w 9"/>
                <a:gd name="T23" fmla="*/ 6 h 9"/>
                <a:gd name="T24" fmla="*/ 0 w 9"/>
                <a:gd name="T25" fmla="*/ 6 h 9"/>
                <a:gd name="T26" fmla="*/ 2 w 9"/>
                <a:gd name="T27" fmla="*/ 4 h 9"/>
                <a:gd name="T28" fmla="*/ 1 w 9"/>
                <a:gd name="T29" fmla="*/ 2 h 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9" h="9">
                  <a:moveTo>
                    <a:pt x="1" y="2"/>
                  </a:moveTo>
                  <a:lnTo>
                    <a:pt x="3" y="3"/>
                  </a:lnTo>
                  <a:lnTo>
                    <a:pt x="4" y="0"/>
                  </a:lnTo>
                  <a:lnTo>
                    <a:pt x="6" y="3"/>
                  </a:lnTo>
                  <a:lnTo>
                    <a:pt x="8" y="2"/>
                  </a:lnTo>
                  <a:lnTo>
                    <a:pt x="7" y="4"/>
                  </a:lnTo>
                  <a:lnTo>
                    <a:pt x="9" y="6"/>
                  </a:lnTo>
                  <a:lnTo>
                    <a:pt x="6" y="6"/>
                  </a:lnTo>
                  <a:lnTo>
                    <a:pt x="6" y="9"/>
                  </a:lnTo>
                  <a:lnTo>
                    <a:pt x="4" y="7"/>
                  </a:lnTo>
                  <a:lnTo>
                    <a:pt x="2" y="9"/>
                  </a:lnTo>
                  <a:lnTo>
                    <a:pt x="2" y="6"/>
                  </a:lnTo>
                  <a:lnTo>
                    <a:pt x="0" y="6"/>
                  </a:lnTo>
                  <a:lnTo>
                    <a:pt x="2" y="4"/>
                  </a:lnTo>
                  <a:lnTo>
                    <a:pt x="1" y="2"/>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323" name="Freeform 431"/>
            <p:cNvSpPr>
              <a:spLocks noChangeAspect="1"/>
            </p:cNvSpPr>
            <p:nvPr/>
          </p:nvSpPr>
          <p:spPr bwMode="auto">
            <a:xfrm>
              <a:off x="3928" y="3086"/>
              <a:ext cx="6" cy="6"/>
            </a:xfrm>
            <a:custGeom>
              <a:avLst/>
              <a:gdLst>
                <a:gd name="T0" fmla="*/ 5 w 6"/>
                <a:gd name="T1" fmla="*/ 6 h 6"/>
                <a:gd name="T2" fmla="*/ 3 w 6"/>
                <a:gd name="T3" fmla="*/ 5 h 6"/>
                <a:gd name="T4" fmla="*/ 1 w 6"/>
                <a:gd name="T5" fmla="*/ 6 h 6"/>
                <a:gd name="T6" fmla="*/ 1 w 6"/>
                <a:gd name="T7" fmla="*/ 4 h 6"/>
                <a:gd name="T8" fmla="*/ 0 w 6"/>
                <a:gd name="T9" fmla="*/ 2 h 6"/>
                <a:gd name="T10" fmla="*/ 2 w 6"/>
                <a:gd name="T11" fmla="*/ 2 h 6"/>
                <a:gd name="T12" fmla="*/ 3 w 6"/>
                <a:gd name="T13" fmla="*/ 0 h 6"/>
                <a:gd name="T14" fmla="*/ 4 w 6"/>
                <a:gd name="T15" fmla="*/ 2 h 6"/>
                <a:gd name="T16" fmla="*/ 6 w 6"/>
                <a:gd name="T17" fmla="*/ 2 h 6"/>
                <a:gd name="T18" fmla="*/ 4 w 6"/>
                <a:gd name="T19" fmla="*/ 4 h 6"/>
                <a:gd name="T20" fmla="*/ 5 w 6"/>
                <a:gd name="T21" fmla="*/ 6 h 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 h="6">
                  <a:moveTo>
                    <a:pt x="5" y="6"/>
                  </a:moveTo>
                  <a:lnTo>
                    <a:pt x="3" y="5"/>
                  </a:lnTo>
                  <a:lnTo>
                    <a:pt x="1" y="6"/>
                  </a:lnTo>
                  <a:lnTo>
                    <a:pt x="1" y="4"/>
                  </a:lnTo>
                  <a:lnTo>
                    <a:pt x="0" y="2"/>
                  </a:lnTo>
                  <a:lnTo>
                    <a:pt x="2" y="2"/>
                  </a:lnTo>
                  <a:lnTo>
                    <a:pt x="3" y="0"/>
                  </a:lnTo>
                  <a:lnTo>
                    <a:pt x="4" y="2"/>
                  </a:lnTo>
                  <a:lnTo>
                    <a:pt x="6" y="2"/>
                  </a:lnTo>
                  <a:lnTo>
                    <a:pt x="4" y="4"/>
                  </a:lnTo>
                  <a:lnTo>
                    <a:pt x="5" y="6"/>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324" name="Freeform 432"/>
            <p:cNvSpPr>
              <a:spLocks noChangeAspect="1"/>
            </p:cNvSpPr>
            <p:nvPr/>
          </p:nvSpPr>
          <p:spPr bwMode="auto">
            <a:xfrm>
              <a:off x="3934" y="3079"/>
              <a:ext cx="6" cy="7"/>
            </a:xfrm>
            <a:custGeom>
              <a:avLst/>
              <a:gdLst>
                <a:gd name="T0" fmla="*/ 6 w 6"/>
                <a:gd name="T1" fmla="*/ 5 h 7"/>
                <a:gd name="T2" fmla="*/ 4 w 6"/>
                <a:gd name="T3" fmla="*/ 5 h 7"/>
                <a:gd name="T4" fmla="*/ 3 w 6"/>
                <a:gd name="T5" fmla="*/ 7 h 7"/>
                <a:gd name="T6" fmla="*/ 2 w 6"/>
                <a:gd name="T7" fmla="*/ 5 h 7"/>
                <a:gd name="T8" fmla="*/ 0 w 6"/>
                <a:gd name="T9" fmla="*/ 5 h 7"/>
                <a:gd name="T10" fmla="*/ 1 w 6"/>
                <a:gd name="T11" fmla="*/ 3 h 7"/>
                <a:gd name="T12" fmla="*/ 0 w 6"/>
                <a:gd name="T13" fmla="*/ 2 h 7"/>
                <a:gd name="T14" fmla="*/ 2 w 6"/>
                <a:gd name="T15" fmla="*/ 2 h 7"/>
                <a:gd name="T16" fmla="*/ 3 w 6"/>
                <a:gd name="T17" fmla="*/ 0 h 7"/>
                <a:gd name="T18" fmla="*/ 4 w 6"/>
                <a:gd name="T19" fmla="*/ 2 h 7"/>
                <a:gd name="T20" fmla="*/ 6 w 6"/>
                <a:gd name="T21" fmla="*/ 2 h 7"/>
                <a:gd name="T22" fmla="*/ 5 w 6"/>
                <a:gd name="T23" fmla="*/ 3 h 7"/>
                <a:gd name="T24" fmla="*/ 6 w 6"/>
                <a:gd name="T25" fmla="*/ 5 h 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6" h="7">
                  <a:moveTo>
                    <a:pt x="6" y="5"/>
                  </a:moveTo>
                  <a:lnTo>
                    <a:pt x="4" y="5"/>
                  </a:lnTo>
                  <a:lnTo>
                    <a:pt x="3" y="7"/>
                  </a:lnTo>
                  <a:lnTo>
                    <a:pt x="2" y="5"/>
                  </a:lnTo>
                  <a:lnTo>
                    <a:pt x="0" y="5"/>
                  </a:lnTo>
                  <a:lnTo>
                    <a:pt x="1" y="3"/>
                  </a:lnTo>
                  <a:lnTo>
                    <a:pt x="0" y="2"/>
                  </a:lnTo>
                  <a:lnTo>
                    <a:pt x="2" y="2"/>
                  </a:lnTo>
                  <a:lnTo>
                    <a:pt x="3" y="0"/>
                  </a:lnTo>
                  <a:lnTo>
                    <a:pt x="4" y="2"/>
                  </a:lnTo>
                  <a:lnTo>
                    <a:pt x="6" y="2"/>
                  </a:lnTo>
                  <a:lnTo>
                    <a:pt x="5" y="3"/>
                  </a:lnTo>
                  <a:lnTo>
                    <a:pt x="6" y="5"/>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325" name="Freeform 433"/>
            <p:cNvSpPr>
              <a:spLocks noChangeAspect="1"/>
            </p:cNvSpPr>
            <p:nvPr/>
          </p:nvSpPr>
          <p:spPr bwMode="auto">
            <a:xfrm>
              <a:off x="3895" y="3048"/>
              <a:ext cx="63" cy="38"/>
            </a:xfrm>
            <a:custGeom>
              <a:avLst/>
              <a:gdLst>
                <a:gd name="T0" fmla="*/ 32 w 63"/>
                <a:gd name="T1" fmla="*/ 13 h 38"/>
                <a:gd name="T2" fmla="*/ 59 w 63"/>
                <a:gd name="T3" fmla="*/ 38 h 38"/>
                <a:gd name="T4" fmla="*/ 61 w 63"/>
                <a:gd name="T5" fmla="*/ 33 h 38"/>
                <a:gd name="T6" fmla="*/ 63 w 63"/>
                <a:gd name="T7" fmla="*/ 28 h 38"/>
                <a:gd name="T8" fmla="*/ 32 w 63"/>
                <a:gd name="T9" fmla="*/ 0 h 38"/>
                <a:gd name="T10" fmla="*/ 0 w 63"/>
                <a:gd name="T11" fmla="*/ 28 h 38"/>
                <a:gd name="T12" fmla="*/ 2 w 63"/>
                <a:gd name="T13" fmla="*/ 33 h 38"/>
                <a:gd name="T14" fmla="*/ 4 w 63"/>
                <a:gd name="T15" fmla="*/ 38 h 38"/>
                <a:gd name="T16" fmla="*/ 32 w 63"/>
                <a:gd name="T17" fmla="*/ 13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3" h="38">
                  <a:moveTo>
                    <a:pt x="32" y="13"/>
                  </a:moveTo>
                  <a:lnTo>
                    <a:pt x="59" y="38"/>
                  </a:lnTo>
                  <a:lnTo>
                    <a:pt x="61" y="33"/>
                  </a:lnTo>
                  <a:lnTo>
                    <a:pt x="63" y="28"/>
                  </a:lnTo>
                  <a:lnTo>
                    <a:pt x="32" y="0"/>
                  </a:lnTo>
                  <a:lnTo>
                    <a:pt x="0" y="28"/>
                  </a:lnTo>
                  <a:lnTo>
                    <a:pt x="2" y="33"/>
                  </a:lnTo>
                  <a:lnTo>
                    <a:pt x="4" y="38"/>
                  </a:lnTo>
                  <a:lnTo>
                    <a:pt x="32" y="13"/>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326" name="Freeform 434"/>
            <p:cNvSpPr>
              <a:spLocks noChangeAspect="1"/>
            </p:cNvSpPr>
            <p:nvPr/>
          </p:nvSpPr>
          <p:spPr bwMode="auto">
            <a:xfrm>
              <a:off x="3966" y="3078"/>
              <a:ext cx="7" cy="16"/>
            </a:xfrm>
            <a:custGeom>
              <a:avLst/>
              <a:gdLst>
                <a:gd name="T0" fmla="*/ 3 w 7"/>
                <a:gd name="T1" fmla="*/ 16 h 16"/>
                <a:gd name="T2" fmla="*/ 4 w 7"/>
                <a:gd name="T3" fmla="*/ 7 h 16"/>
                <a:gd name="T4" fmla="*/ 0 w 7"/>
                <a:gd name="T5" fmla="*/ 3 h 16"/>
                <a:gd name="T6" fmla="*/ 1 w 7"/>
                <a:gd name="T7" fmla="*/ 0 h 16"/>
                <a:gd name="T8" fmla="*/ 7 w 7"/>
                <a:gd name="T9" fmla="*/ 5 h 16"/>
                <a:gd name="T10" fmla="*/ 3 w 7"/>
                <a:gd name="T11" fmla="*/ 16 h 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 h="16">
                  <a:moveTo>
                    <a:pt x="3" y="16"/>
                  </a:moveTo>
                  <a:lnTo>
                    <a:pt x="4" y="7"/>
                  </a:lnTo>
                  <a:lnTo>
                    <a:pt x="0" y="3"/>
                  </a:lnTo>
                  <a:lnTo>
                    <a:pt x="1" y="0"/>
                  </a:lnTo>
                  <a:lnTo>
                    <a:pt x="7" y="5"/>
                  </a:lnTo>
                  <a:lnTo>
                    <a:pt x="3" y="16"/>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327" name="Freeform 435"/>
            <p:cNvSpPr>
              <a:spLocks noChangeAspect="1"/>
            </p:cNvSpPr>
            <p:nvPr/>
          </p:nvSpPr>
          <p:spPr bwMode="auto">
            <a:xfrm>
              <a:off x="3965" y="3090"/>
              <a:ext cx="3" cy="7"/>
            </a:xfrm>
            <a:custGeom>
              <a:avLst/>
              <a:gdLst>
                <a:gd name="T0" fmla="*/ 2 w 3"/>
                <a:gd name="T1" fmla="*/ 7 h 7"/>
                <a:gd name="T2" fmla="*/ 0 w 3"/>
                <a:gd name="T3" fmla="*/ 6 h 7"/>
                <a:gd name="T4" fmla="*/ 0 w 3"/>
                <a:gd name="T5" fmla="*/ 5 h 7"/>
                <a:gd name="T6" fmla="*/ 3 w 3"/>
                <a:gd name="T7" fmla="*/ 0 h 7"/>
                <a:gd name="T8" fmla="*/ 2 w 3"/>
                <a:gd name="T9" fmla="*/ 7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7">
                  <a:moveTo>
                    <a:pt x="2" y="7"/>
                  </a:moveTo>
                  <a:lnTo>
                    <a:pt x="0" y="6"/>
                  </a:lnTo>
                  <a:lnTo>
                    <a:pt x="0" y="5"/>
                  </a:lnTo>
                  <a:lnTo>
                    <a:pt x="3" y="0"/>
                  </a:lnTo>
                  <a:lnTo>
                    <a:pt x="2" y="7"/>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328" name="Freeform 436"/>
            <p:cNvSpPr>
              <a:spLocks noChangeAspect="1"/>
            </p:cNvSpPr>
            <p:nvPr/>
          </p:nvSpPr>
          <p:spPr bwMode="auto">
            <a:xfrm>
              <a:off x="3880" y="3078"/>
              <a:ext cx="7" cy="16"/>
            </a:xfrm>
            <a:custGeom>
              <a:avLst/>
              <a:gdLst>
                <a:gd name="T0" fmla="*/ 0 w 7"/>
                <a:gd name="T1" fmla="*/ 5 h 16"/>
                <a:gd name="T2" fmla="*/ 6 w 7"/>
                <a:gd name="T3" fmla="*/ 0 h 16"/>
                <a:gd name="T4" fmla="*/ 7 w 7"/>
                <a:gd name="T5" fmla="*/ 3 h 16"/>
                <a:gd name="T6" fmla="*/ 3 w 7"/>
                <a:gd name="T7" fmla="*/ 7 h 16"/>
                <a:gd name="T8" fmla="*/ 4 w 7"/>
                <a:gd name="T9" fmla="*/ 16 h 16"/>
                <a:gd name="T10" fmla="*/ 2 w 7"/>
                <a:gd name="T11" fmla="*/ 11 h 16"/>
                <a:gd name="T12" fmla="*/ 0 w 7"/>
                <a:gd name="T13" fmla="*/ 5 h 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 h="16">
                  <a:moveTo>
                    <a:pt x="0" y="5"/>
                  </a:moveTo>
                  <a:lnTo>
                    <a:pt x="6" y="0"/>
                  </a:lnTo>
                  <a:lnTo>
                    <a:pt x="7" y="3"/>
                  </a:lnTo>
                  <a:lnTo>
                    <a:pt x="3" y="7"/>
                  </a:lnTo>
                  <a:lnTo>
                    <a:pt x="4" y="16"/>
                  </a:lnTo>
                  <a:lnTo>
                    <a:pt x="2" y="11"/>
                  </a:lnTo>
                  <a:lnTo>
                    <a:pt x="0" y="5"/>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329" name="Freeform 437"/>
            <p:cNvSpPr>
              <a:spLocks noChangeAspect="1"/>
            </p:cNvSpPr>
            <p:nvPr/>
          </p:nvSpPr>
          <p:spPr bwMode="auto">
            <a:xfrm>
              <a:off x="3885" y="3090"/>
              <a:ext cx="3" cy="7"/>
            </a:xfrm>
            <a:custGeom>
              <a:avLst/>
              <a:gdLst>
                <a:gd name="T0" fmla="*/ 1 w 3"/>
                <a:gd name="T1" fmla="*/ 7 h 7"/>
                <a:gd name="T2" fmla="*/ 0 w 3"/>
                <a:gd name="T3" fmla="*/ 0 h 7"/>
                <a:gd name="T4" fmla="*/ 3 w 3"/>
                <a:gd name="T5" fmla="*/ 6 h 7"/>
                <a:gd name="T6" fmla="*/ 1 w 3"/>
                <a:gd name="T7" fmla="*/ 7 h 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 h="7">
                  <a:moveTo>
                    <a:pt x="1" y="7"/>
                  </a:moveTo>
                  <a:lnTo>
                    <a:pt x="0" y="0"/>
                  </a:lnTo>
                  <a:lnTo>
                    <a:pt x="3" y="6"/>
                  </a:lnTo>
                  <a:lnTo>
                    <a:pt x="1" y="7"/>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330" name="Freeform 438"/>
            <p:cNvSpPr>
              <a:spLocks noChangeAspect="1"/>
            </p:cNvSpPr>
            <p:nvPr/>
          </p:nvSpPr>
          <p:spPr bwMode="auto">
            <a:xfrm>
              <a:off x="3885" y="3080"/>
              <a:ext cx="83" cy="44"/>
            </a:xfrm>
            <a:custGeom>
              <a:avLst/>
              <a:gdLst>
                <a:gd name="T0" fmla="*/ 78 w 83"/>
                <a:gd name="T1" fmla="*/ 17 h 44"/>
                <a:gd name="T2" fmla="*/ 74 w 83"/>
                <a:gd name="T3" fmla="*/ 21 h 44"/>
                <a:gd name="T4" fmla="*/ 71 w 83"/>
                <a:gd name="T5" fmla="*/ 25 h 44"/>
                <a:gd name="T6" fmla="*/ 67 w 83"/>
                <a:gd name="T7" fmla="*/ 29 h 44"/>
                <a:gd name="T8" fmla="*/ 64 w 83"/>
                <a:gd name="T9" fmla="*/ 33 h 44"/>
                <a:gd name="T10" fmla="*/ 59 w 83"/>
                <a:gd name="T11" fmla="*/ 36 h 44"/>
                <a:gd name="T12" fmla="*/ 55 w 83"/>
                <a:gd name="T13" fmla="*/ 39 h 44"/>
                <a:gd name="T14" fmla="*/ 51 w 83"/>
                <a:gd name="T15" fmla="*/ 41 h 44"/>
                <a:gd name="T16" fmla="*/ 46 w 83"/>
                <a:gd name="T17" fmla="*/ 43 h 44"/>
                <a:gd name="T18" fmla="*/ 42 w 83"/>
                <a:gd name="T19" fmla="*/ 44 h 44"/>
                <a:gd name="T20" fmla="*/ 37 w 83"/>
                <a:gd name="T21" fmla="*/ 43 h 44"/>
                <a:gd name="T22" fmla="*/ 28 w 83"/>
                <a:gd name="T23" fmla="*/ 39 h 44"/>
                <a:gd name="T24" fmla="*/ 24 w 83"/>
                <a:gd name="T25" fmla="*/ 36 h 44"/>
                <a:gd name="T26" fmla="*/ 20 w 83"/>
                <a:gd name="T27" fmla="*/ 33 h 44"/>
                <a:gd name="T28" fmla="*/ 16 w 83"/>
                <a:gd name="T29" fmla="*/ 29 h 44"/>
                <a:gd name="T30" fmla="*/ 12 w 83"/>
                <a:gd name="T31" fmla="*/ 25 h 44"/>
                <a:gd name="T32" fmla="*/ 9 w 83"/>
                <a:gd name="T33" fmla="*/ 21 h 44"/>
                <a:gd name="T34" fmla="*/ 6 w 83"/>
                <a:gd name="T35" fmla="*/ 17 h 44"/>
                <a:gd name="T36" fmla="*/ 2 w 83"/>
                <a:gd name="T37" fmla="*/ 11 h 44"/>
                <a:gd name="T38" fmla="*/ 0 w 83"/>
                <a:gd name="T39" fmla="*/ 5 h 44"/>
                <a:gd name="T40" fmla="*/ 6 w 83"/>
                <a:gd name="T41" fmla="*/ 0 h 44"/>
                <a:gd name="T42" fmla="*/ 9 w 83"/>
                <a:gd name="T43" fmla="*/ 7 h 44"/>
                <a:gd name="T44" fmla="*/ 12 w 83"/>
                <a:gd name="T45" fmla="*/ 13 h 44"/>
                <a:gd name="T46" fmla="*/ 18 w 83"/>
                <a:gd name="T47" fmla="*/ 20 h 44"/>
                <a:gd name="T48" fmla="*/ 24 w 83"/>
                <a:gd name="T49" fmla="*/ 27 h 44"/>
                <a:gd name="T50" fmla="*/ 28 w 83"/>
                <a:gd name="T51" fmla="*/ 30 h 44"/>
                <a:gd name="T52" fmla="*/ 32 w 83"/>
                <a:gd name="T53" fmla="*/ 32 h 44"/>
                <a:gd name="T54" fmla="*/ 36 w 83"/>
                <a:gd name="T55" fmla="*/ 34 h 44"/>
                <a:gd name="T56" fmla="*/ 40 w 83"/>
                <a:gd name="T57" fmla="*/ 36 h 44"/>
                <a:gd name="T58" fmla="*/ 42 w 83"/>
                <a:gd name="T59" fmla="*/ 37 h 44"/>
                <a:gd name="T60" fmla="*/ 43 w 83"/>
                <a:gd name="T61" fmla="*/ 36 h 44"/>
                <a:gd name="T62" fmla="*/ 51 w 83"/>
                <a:gd name="T63" fmla="*/ 32 h 44"/>
                <a:gd name="T64" fmla="*/ 59 w 83"/>
                <a:gd name="T65" fmla="*/ 27 h 44"/>
                <a:gd name="T66" fmla="*/ 62 w 83"/>
                <a:gd name="T67" fmla="*/ 24 h 44"/>
                <a:gd name="T68" fmla="*/ 66 w 83"/>
                <a:gd name="T69" fmla="*/ 20 h 44"/>
                <a:gd name="T70" fmla="*/ 71 w 83"/>
                <a:gd name="T71" fmla="*/ 13 h 44"/>
                <a:gd name="T72" fmla="*/ 75 w 83"/>
                <a:gd name="T73" fmla="*/ 7 h 44"/>
                <a:gd name="T74" fmla="*/ 77 w 83"/>
                <a:gd name="T75" fmla="*/ 0 h 44"/>
                <a:gd name="T76" fmla="*/ 83 w 83"/>
                <a:gd name="T77" fmla="*/ 5 h 44"/>
                <a:gd name="T78" fmla="*/ 81 w 83"/>
                <a:gd name="T79" fmla="*/ 11 h 44"/>
                <a:gd name="T80" fmla="*/ 78 w 83"/>
                <a:gd name="T81" fmla="*/ 17 h 4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83" h="44">
                  <a:moveTo>
                    <a:pt x="78" y="17"/>
                  </a:moveTo>
                  <a:lnTo>
                    <a:pt x="74" y="21"/>
                  </a:lnTo>
                  <a:lnTo>
                    <a:pt x="71" y="25"/>
                  </a:lnTo>
                  <a:lnTo>
                    <a:pt x="67" y="29"/>
                  </a:lnTo>
                  <a:lnTo>
                    <a:pt x="64" y="33"/>
                  </a:lnTo>
                  <a:lnTo>
                    <a:pt x="59" y="36"/>
                  </a:lnTo>
                  <a:lnTo>
                    <a:pt x="55" y="39"/>
                  </a:lnTo>
                  <a:lnTo>
                    <a:pt x="51" y="41"/>
                  </a:lnTo>
                  <a:lnTo>
                    <a:pt x="46" y="43"/>
                  </a:lnTo>
                  <a:lnTo>
                    <a:pt x="42" y="44"/>
                  </a:lnTo>
                  <a:lnTo>
                    <a:pt x="37" y="43"/>
                  </a:lnTo>
                  <a:lnTo>
                    <a:pt x="28" y="39"/>
                  </a:lnTo>
                  <a:lnTo>
                    <a:pt x="24" y="36"/>
                  </a:lnTo>
                  <a:lnTo>
                    <a:pt x="20" y="33"/>
                  </a:lnTo>
                  <a:lnTo>
                    <a:pt x="16" y="29"/>
                  </a:lnTo>
                  <a:lnTo>
                    <a:pt x="12" y="25"/>
                  </a:lnTo>
                  <a:lnTo>
                    <a:pt x="9" y="21"/>
                  </a:lnTo>
                  <a:lnTo>
                    <a:pt x="6" y="17"/>
                  </a:lnTo>
                  <a:lnTo>
                    <a:pt x="2" y="11"/>
                  </a:lnTo>
                  <a:lnTo>
                    <a:pt x="0" y="5"/>
                  </a:lnTo>
                  <a:lnTo>
                    <a:pt x="6" y="0"/>
                  </a:lnTo>
                  <a:lnTo>
                    <a:pt x="9" y="7"/>
                  </a:lnTo>
                  <a:lnTo>
                    <a:pt x="12" y="13"/>
                  </a:lnTo>
                  <a:lnTo>
                    <a:pt x="18" y="20"/>
                  </a:lnTo>
                  <a:lnTo>
                    <a:pt x="24" y="27"/>
                  </a:lnTo>
                  <a:lnTo>
                    <a:pt x="28" y="30"/>
                  </a:lnTo>
                  <a:lnTo>
                    <a:pt x="32" y="32"/>
                  </a:lnTo>
                  <a:lnTo>
                    <a:pt x="36" y="34"/>
                  </a:lnTo>
                  <a:lnTo>
                    <a:pt x="40" y="36"/>
                  </a:lnTo>
                  <a:lnTo>
                    <a:pt x="42" y="37"/>
                  </a:lnTo>
                  <a:lnTo>
                    <a:pt x="43" y="36"/>
                  </a:lnTo>
                  <a:lnTo>
                    <a:pt x="51" y="32"/>
                  </a:lnTo>
                  <a:lnTo>
                    <a:pt x="59" y="27"/>
                  </a:lnTo>
                  <a:lnTo>
                    <a:pt x="62" y="24"/>
                  </a:lnTo>
                  <a:lnTo>
                    <a:pt x="66" y="20"/>
                  </a:lnTo>
                  <a:lnTo>
                    <a:pt x="71" y="13"/>
                  </a:lnTo>
                  <a:lnTo>
                    <a:pt x="75" y="7"/>
                  </a:lnTo>
                  <a:lnTo>
                    <a:pt x="77" y="0"/>
                  </a:lnTo>
                  <a:lnTo>
                    <a:pt x="83" y="5"/>
                  </a:lnTo>
                  <a:lnTo>
                    <a:pt x="81" y="11"/>
                  </a:lnTo>
                  <a:lnTo>
                    <a:pt x="78" y="17"/>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331" name="Freeform 439"/>
            <p:cNvSpPr>
              <a:spLocks noChangeAspect="1" noEditPoints="1"/>
            </p:cNvSpPr>
            <p:nvPr/>
          </p:nvSpPr>
          <p:spPr bwMode="auto">
            <a:xfrm>
              <a:off x="3889" y="3090"/>
              <a:ext cx="5" cy="5"/>
            </a:xfrm>
            <a:custGeom>
              <a:avLst/>
              <a:gdLst>
                <a:gd name="T0" fmla="*/ 4 w 5"/>
                <a:gd name="T1" fmla="*/ 3 h 5"/>
                <a:gd name="T2" fmla="*/ 5 w 5"/>
                <a:gd name="T3" fmla="*/ 1 h 5"/>
                <a:gd name="T4" fmla="*/ 5 w 5"/>
                <a:gd name="T5" fmla="*/ 0 h 5"/>
                <a:gd name="T6" fmla="*/ 0 w 5"/>
                <a:gd name="T7" fmla="*/ 1 h 5"/>
                <a:gd name="T8" fmla="*/ 0 w 5"/>
                <a:gd name="T9" fmla="*/ 0 h 5"/>
                <a:gd name="T10" fmla="*/ 0 w 5"/>
                <a:gd name="T11" fmla="*/ 1 h 5"/>
                <a:gd name="T12" fmla="*/ 1 w 5"/>
                <a:gd name="T13" fmla="*/ 2 h 5"/>
                <a:gd name="T14" fmla="*/ 2 w 5"/>
                <a:gd name="T15" fmla="*/ 1 h 5"/>
                <a:gd name="T16" fmla="*/ 3 w 5"/>
                <a:gd name="T17" fmla="*/ 2 h 5"/>
                <a:gd name="T18" fmla="*/ 2 w 5"/>
                <a:gd name="T19" fmla="*/ 3 h 5"/>
                <a:gd name="T20" fmla="*/ 1 w 5"/>
                <a:gd name="T21" fmla="*/ 3 h 5"/>
                <a:gd name="T22" fmla="*/ 2 w 5"/>
                <a:gd name="T23" fmla="*/ 4 h 5"/>
                <a:gd name="T24" fmla="*/ 2 w 5"/>
                <a:gd name="T25" fmla="*/ 5 h 5"/>
                <a:gd name="T26" fmla="*/ 3 w 5"/>
                <a:gd name="T27" fmla="*/ 5 h 5"/>
                <a:gd name="T28" fmla="*/ 2 w 5"/>
                <a:gd name="T29" fmla="*/ 5 h 5"/>
                <a:gd name="T30" fmla="*/ 4 w 5"/>
                <a:gd name="T31" fmla="*/ 3 h 5"/>
                <a:gd name="T32" fmla="*/ 3 w 5"/>
                <a:gd name="T33" fmla="*/ 1 h 5"/>
                <a:gd name="T34" fmla="*/ 4 w 5"/>
                <a:gd name="T35" fmla="*/ 1 h 5"/>
                <a:gd name="T36" fmla="*/ 3 w 5"/>
                <a:gd name="T37" fmla="*/ 2 h 5"/>
                <a:gd name="T38" fmla="*/ 3 w 5"/>
                <a:gd name="T39" fmla="*/ 1 h 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5" h="5">
                  <a:moveTo>
                    <a:pt x="4" y="3"/>
                  </a:moveTo>
                  <a:lnTo>
                    <a:pt x="5" y="1"/>
                  </a:lnTo>
                  <a:lnTo>
                    <a:pt x="5" y="0"/>
                  </a:lnTo>
                  <a:lnTo>
                    <a:pt x="0" y="1"/>
                  </a:lnTo>
                  <a:lnTo>
                    <a:pt x="0" y="0"/>
                  </a:lnTo>
                  <a:lnTo>
                    <a:pt x="0" y="1"/>
                  </a:lnTo>
                  <a:lnTo>
                    <a:pt x="1" y="2"/>
                  </a:lnTo>
                  <a:lnTo>
                    <a:pt x="2" y="1"/>
                  </a:lnTo>
                  <a:lnTo>
                    <a:pt x="3" y="2"/>
                  </a:lnTo>
                  <a:lnTo>
                    <a:pt x="2" y="3"/>
                  </a:lnTo>
                  <a:lnTo>
                    <a:pt x="1" y="3"/>
                  </a:lnTo>
                  <a:lnTo>
                    <a:pt x="2" y="4"/>
                  </a:lnTo>
                  <a:lnTo>
                    <a:pt x="2" y="5"/>
                  </a:lnTo>
                  <a:lnTo>
                    <a:pt x="3" y="5"/>
                  </a:lnTo>
                  <a:lnTo>
                    <a:pt x="2" y="5"/>
                  </a:lnTo>
                  <a:lnTo>
                    <a:pt x="4" y="3"/>
                  </a:lnTo>
                  <a:close/>
                  <a:moveTo>
                    <a:pt x="3" y="1"/>
                  </a:moveTo>
                  <a:lnTo>
                    <a:pt x="4" y="1"/>
                  </a:lnTo>
                  <a:lnTo>
                    <a:pt x="3" y="2"/>
                  </a:lnTo>
                  <a:lnTo>
                    <a:pt x="3" y="1"/>
                  </a:lnTo>
                  <a:close/>
                </a:path>
              </a:pathLst>
            </a:custGeom>
            <a:solidFill>
              <a:srgbClr val="004984"/>
            </a:solidFill>
            <a:ln w="9525">
              <a:noFill/>
              <a:round/>
              <a:headEnd/>
              <a:tailEnd/>
            </a:ln>
          </p:spPr>
          <p:txBody>
            <a:bodyPr/>
            <a:lstStyle/>
            <a:p>
              <a:pPr>
                <a:defRPr/>
              </a:pPr>
              <a:endParaRPr lang="en-US">
                <a:ea typeface="ＭＳ Ｐゴシック" pitchFamily="-65" charset="-128"/>
              </a:endParaRPr>
            </a:p>
          </p:txBody>
        </p:sp>
        <p:sp>
          <p:nvSpPr>
            <p:cNvPr id="332" name="Freeform 440"/>
            <p:cNvSpPr>
              <a:spLocks noChangeAspect="1"/>
            </p:cNvSpPr>
            <p:nvPr/>
          </p:nvSpPr>
          <p:spPr bwMode="auto">
            <a:xfrm>
              <a:off x="3893" y="3095"/>
              <a:ext cx="6" cy="6"/>
            </a:xfrm>
            <a:custGeom>
              <a:avLst/>
              <a:gdLst>
                <a:gd name="T0" fmla="*/ 6 w 6"/>
                <a:gd name="T1" fmla="*/ 4 h 6"/>
                <a:gd name="T2" fmla="*/ 6 w 6"/>
                <a:gd name="T3" fmla="*/ 3 h 6"/>
                <a:gd name="T4" fmla="*/ 5 w 6"/>
                <a:gd name="T5" fmla="*/ 3 h 6"/>
                <a:gd name="T6" fmla="*/ 3 w 6"/>
                <a:gd name="T7" fmla="*/ 5 h 6"/>
                <a:gd name="T8" fmla="*/ 4 w 6"/>
                <a:gd name="T9" fmla="*/ 1 h 6"/>
                <a:gd name="T10" fmla="*/ 4 w 6"/>
                <a:gd name="T11" fmla="*/ 0 h 6"/>
                <a:gd name="T12" fmla="*/ 3 w 6"/>
                <a:gd name="T13" fmla="*/ 0 h 6"/>
                <a:gd name="T14" fmla="*/ 4 w 6"/>
                <a:gd name="T15" fmla="*/ 1 h 6"/>
                <a:gd name="T16" fmla="*/ 3 w 6"/>
                <a:gd name="T17" fmla="*/ 1 h 6"/>
                <a:gd name="T18" fmla="*/ 2 w 6"/>
                <a:gd name="T19" fmla="*/ 2 h 6"/>
                <a:gd name="T20" fmla="*/ 0 w 6"/>
                <a:gd name="T21" fmla="*/ 3 h 6"/>
                <a:gd name="T22" fmla="*/ 0 w 6"/>
                <a:gd name="T23" fmla="*/ 2 h 6"/>
                <a:gd name="T24" fmla="*/ 0 w 6"/>
                <a:gd name="T25" fmla="*/ 3 h 6"/>
                <a:gd name="T26" fmla="*/ 1 w 6"/>
                <a:gd name="T27" fmla="*/ 4 h 6"/>
                <a:gd name="T28" fmla="*/ 1 w 6"/>
                <a:gd name="T29" fmla="*/ 3 h 6"/>
                <a:gd name="T30" fmla="*/ 3 w 6"/>
                <a:gd name="T31" fmla="*/ 2 h 6"/>
                <a:gd name="T32" fmla="*/ 2 w 6"/>
                <a:gd name="T33" fmla="*/ 5 h 6"/>
                <a:gd name="T34" fmla="*/ 2 w 6"/>
                <a:gd name="T35" fmla="*/ 6 h 6"/>
                <a:gd name="T36" fmla="*/ 4 w 6"/>
                <a:gd name="T37" fmla="*/ 5 h 6"/>
                <a:gd name="T38" fmla="*/ 5 w 6"/>
                <a:gd name="T39" fmla="*/ 4 h 6"/>
                <a:gd name="T40" fmla="*/ 6 w 6"/>
                <a:gd name="T41" fmla="*/ 4 h 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6" h="6">
                  <a:moveTo>
                    <a:pt x="6" y="4"/>
                  </a:moveTo>
                  <a:lnTo>
                    <a:pt x="6" y="3"/>
                  </a:lnTo>
                  <a:lnTo>
                    <a:pt x="5" y="3"/>
                  </a:lnTo>
                  <a:lnTo>
                    <a:pt x="3" y="5"/>
                  </a:lnTo>
                  <a:lnTo>
                    <a:pt x="4" y="1"/>
                  </a:lnTo>
                  <a:lnTo>
                    <a:pt x="4" y="0"/>
                  </a:lnTo>
                  <a:lnTo>
                    <a:pt x="3" y="0"/>
                  </a:lnTo>
                  <a:lnTo>
                    <a:pt x="4" y="1"/>
                  </a:lnTo>
                  <a:lnTo>
                    <a:pt x="3" y="1"/>
                  </a:lnTo>
                  <a:lnTo>
                    <a:pt x="2" y="2"/>
                  </a:lnTo>
                  <a:lnTo>
                    <a:pt x="0" y="3"/>
                  </a:lnTo>
                  <a:lnTo>
                    <a:pt x="0" y="2"/>
                  </a:lnTo>
                  <a:lnTo>
                    <a:pt x="0" y="3"/>
                  </a:lnTo>
                  <a:lnTo>
                    <a:pt x="1" y="4"/>
                  </a:lnTo>
                  <a:lnTo>
                    <a:pt x="1" y="3"/>
                  </a:lnTo>
                  <a:lnTo>
                    <a:pt x="3" y="2"/>
                  </a:lnTo>
                  <a:lnTo>
                    <a:pt x="2" y="5"/>
                  </a:lnTo>
                  <a:lnTo>
                    <a:pt x="2" y="6"/>
                  </a:lnTo>
                  <a:lnTo>
                    <a:pt x="4" y="5"/>
                  </a:lnTo>
                  <a:lnTo>
                    <a:pt x="5" y="4"/>
                  </a:lnTo>
                  <a:lnTo>
                    <a:pt x="6" y="4"/>
                  </a:lnTo>
                  <a:close/>
                </a:path>
              </a:pathLst>
            </a:custGeom>
            <a:solidFill>
              <a:srgbClr val="004984"/>
            </a:solidFill>
            <a:ln w="9525">
              <a:noFill/>
              <a:round/>
              <a:headEnd/>
              <a:tailEnd/>
            </a:ln>
          </p:spPr>
          <p:txBody>
            <a:bodyPr/>
            <a:lstStyle/>
            <a:p>
              <a:pPr>
                <a:defRPr/>
              </a:pPr>
              <a:endParaRPr lang="en-US">
                <a:ea typeface="ＭＳ Ｐゴシック" pitchFamily="-65" charset="-128"/>
              </a:endParaRPr>
            </a:p>
          </p:txBody>
        </p:sp>
        <p:sp>
          <p:nvSpPr>
            <p:cNvPr id="333" name="Freeform 441"/>
            <p:cNvSpPr>
              <a:spLocks noChangeAspect="1"/>
            </p:cNvSpPr>
            <p:nvPr/>
          </p:nvSpPr>
          <p:spPr bwMode="auto">
            <a:xfrm>
              <a:off x="3899" y="3102"/>
              <a:ext cx="5" cy="5"/>
            </a:xfrm>
            <a:custGeom>
              <a:avLst/>
              <a:gdLst>
                <a:gd name="T0" fmla="*/ 0 w 5"/>
                <a:gd name="T1" fmla="*/ 1 h 5"/>
                <a:gd name="T2" fmla="*/ 0 w 5"/>
                <a:gd name="T3" fmla="*/ 2 h 5"/>
                <a:gd name="T4" fmla="*/ 0 w 5"/>
                <a:gd name="T5" fmla="*/ 3 h 5"/>
                <a:gd name="T6" fmla="*/ 0 w 5"/>
                <a:gd name="T7" fmla="*/ 4 h 5"/>
                <a:gd name="T8" fmla="*/ 1 w 5"/>
                <a:gd name="T9" fmla="*/ 5 h 5"/>
                <a:gd name="T10" fmla="*/ 3 w 5"/>
                <a:gd name="T11" fmla="*/ 5 h 5"/>
                <a:gd name="T12" fmla="*/ 3 w 5"/>
                <a:gd name="T13" fmla="*/ 4 h 5"/>
                <a:gd name="T14" fmla="*/ 1 w 5"/>
                <a:gd name="T15" fmla="*/ 4 h 5"/>
                <a:gd name="T16" fmla="*/ 1 w 5"/>
                <a:gd name="T17" fmla="*/ 3 h 5"/>
                <a:gd name="T18" fmla="*/ 1 w 5"/>
                <a:gd name="T19" fmla="*/ 1 h 5"/>
                <a:gd name="T20" fmla="*/ 3 w 5"/>
                <a:gd name="T21" fmla="*/ 1 h 5"/>
                <a:gd name="T22" fmla="*/ 4 w 5"/>
                <a:gd name="T23" fmla="*/ 1 h 5"/>
                <a:gd name="T24" fmla="*/ 4 w 5"/>
                <a:gd name="T25" fmla="*/ 2 h 5"/>
                <a:gd name="T26" fmla="*/ 4 w 5"/>
                <a:gd name="T27" fmla="*/ 3 h 5"/>
                <a:gd name="T28" fmla="*/ 5 w 5"/>
                <a:gd name="T29" fmla="*/ 2 h 5"/>
                <a:gd name="T30" fmla="*/ 4 w 5"/>
                <a:gd name="T31" fmla="*/ 1 h 5"/>
                <a:gd name="T32" fmla="*/ 2 w 5"/>
                <a:gd name="T33" fmla="*/ 0 h 5"/>
                <a:gd name="T34" fmla="*/ 1 w 5"/>
                <a:gd name="T35" fmla="*/ 0 h 5"/>
                <a:gd name="T36" fmla="*/ 0 w 5"/>
                <a:gd name="T37" fmla="*/ 1 h 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 h="5">
                  <a:moveTo>
                    <a:pt x="0" y="1"/>
                  </a:moveTo>
                  <a:lnTo>
                    <a:pt x="0" y="2"/>
                  </a:lnTo>
                  <a:lnTo>
                    <a:pt x="0" y="3"/>
                  </a:lnTo>
                  <a:lnTo>
                    <a:pt x="0" y="4"/>
                  </a:lnTo>
                  <a:lnTo>
                    <a:pt x="1" y="5"/>
                  </a:lnTo>
                  <a:lnTo>
                    <a:pt x="3" y="5"/>
                  </a:lnTo>
                  <a:lnTo>
                    <a:pt x="3" y="4"/>
                  </a:lnTo>
                  <a:lnTo>
                    <a:pt x="1" y="4"/>
                  </a:lnTo>
                  <a:lnTo>
                    <a:pt x="1" y="3"/>
                  </a:lnTo>
                  <a:lnTo>
                    <a:pt x="1" y="1"/>
                  </a:lnTo>
                  <a:lnTo>
                    <a:pt x="3" y="1"/>
                  </a:lnTo>
                  <a:lnTo>
                    <a:pt x="4" y="1"/>
                  </a:lnTo>
                  <a:lnTo>
                    <a:pt x="4" y="2"/>
                  </a:lnTo>
                  <a:lnTo>
                    <a:pt x="4" y="3"/>
                  </a:lnTo>
                  <a:lnTo>
                    <a:pt x="5" y="2"/>
                  </a:lnTo>
                  <a:lnTo>
                    <a:pt x="4" y="1"/>
                  </a:lnTo>
                  <a:lnTo>
                    <a:pt x="2" y="0"/>
                  </a:lnTo>
                  <a:lnTo>
                    <a:pt x="1" y="0"/>
                  </a:lnTo>
                  <a:lnTo>
                    <a:pt x="0" y="1"/>
                  </a:lnTo>
                  <a:close/>
                </a:path>
              </a:pathLst>
            </a:custGeom>
            <a:solidFill>
              <a:srgbClr val="004984"/>
            </a:solidFill>
            <a:ln w="9525">
              <a:noFill/>
              <a:round/>
              <a:headEnd/>
              <a:tailEnd/>
            </a:ln>
          </p:spPr>
          <p:txBody>
            <a:bodyPr/>
            <a:lstStyle/>
            <a:p>
              <a:pPr>
                <a:defRPr/>
              </a:pPr>
              <a:endParaRPr lang="en-US">
                <a:ea typeface="ＭＳ Ｐゴシック" pitchFamily="-65" charset="-128"/>
              </a:endParaRPr>
            </a:p>
          </p:txBody>
        </p:sp>
        <p:sp>
          <p:nvSpPr>
            <p:cNvPr id="334" name="Freeform 442"/>
            <p:cNvSpPr>
              <a:spLocks noChangeAspect="1" noEditPoints="1"/>
            </p:cNvSpPr>
            <p:nvPr/>
          </p:nvSpPr>
          <p:spPr bwMode="auto">
            <a:xfrm>
              <a:off x="3904" y="3107"/>
              <a:ext cx="5" cy="5"/>
            </a:xfrm>
            <a:custGeom>
              <a:avLst/>
              <a:gdLst>
                <a:gd name="T0" fmla="*/ 4 w 5"/>
                <a:gd name="T1" fmla="*/ 1 h 5"/>
                <a:gd name="T2" fmla="*/ 2 w 5"/>
                <a:gd name="T3" fmla="*/ 0 h 5"/>
                <a:gd name="T4" fmla="*/ 1 w 5"/>
                <a:gd name="T5" fmla="*/ 0 h 5"/>
                <a:gd name="T6" fmla="*/ 1 w 5"/>
                <a:gd name="T7" fmla="*/ 1 h 5"/>
                <a:gd name="T8" fmla="*/ 0 w 5"/>
                <a:gd name="T9" fmla="*/ 2 h 5"/>
                <a:gd name="T10" fmla="*/ 0 w 5"/>
                <a:gd name="T11" fmla="*/ 3 h 5"/>
                <a:gd name="T12" fmla="*/ 1 w 5"/>
                <a:gd name="T13" fmla="*/ 4 h 5"/>
                <a:gd name="T14" fmla="*/ 3 w 5"/>
                <a:gd name="T15" fmla="*/ 5 h 5"/>
                <a:gd name="T16" fmla="*/ 4 w 5"/>
                <a:gd name="T17" fmla="*/ 5 h 5"/>
                <a:gd name="T18" fmla="*/ 5 w 5"/>
                <a:gd name="T19" fmla="*/ 4 h 5"/>
                <a:gd name="T20" fmla="*/ 5 w 5"/>
                <a:gd name="T21" fmla="*/ 3 h 5"/>
                <a:gd name="T22" fmla="*/ 5 w 5"/>
                <a:gd name="T23" fmla="*/ 2 h 5"/>
                <a:gd name="T24" fmla="*/ 4 w 5"/>
                <a:gd name="T25" fmla="*/ 1 h 5"/>
                <a:gd name="T26" fmla="*/ 4 w 5"/>
                <a:gd name="T27" fmla="*/ 3 h 5"/>
                <a:gd name="T28" fmla="*/ 3 w 5"/>
                <a:gd name="T29" fmla="*/ 4 h 5"/>
                <a:gd name="T30" fmla="*/ 2 w 5"/>
                <a:gd name="T31" fmla="*/ 4 h 5"/>
                <a:gd name="T32" fmla="*/ 1 w 5"/>
                <a:gd name="T33" fmla="*/ 3 h 5"/>
                <a:gd name="T34" fmla="*/ 2 w 5"/>
                <a:gd name="T35" fmla="*/ 2 h 5"/>
                <a:gd name="T36" fmla="*/ 3 w 5"/>
                <a:gd name="T37" fmla="*/ 1 h 5"/>
                <a:gd name="T38" fmla="*/ 4 w 5"/>
                <a:gd name="T39" fmla="*/ 1 h 5"/>
                <a:gd name="T40" fmla="*/ 4 w 5"/>
                <a:gd name="T41" fmla="*/ 2 h 5"/>
                <a:gd name="T42" fmla="*/ 4 w 5"/>
                <a:gd name="T43" fmla="*/ 3 h 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 h="5">
                  <a:moveTo>
                    <a:pt x="4" y="1"/>
                  </a:moveTo>
                  <a:lnTo>
                    <a:pt x="2" y="0"/>
                  </a:lnTo>
                  <a:lnTo>
                    <a:pt x="1" y="0"/>
                  </a:lnTo>
                  <a:lnTo>
                    <a:pt x="1" y="1"/>
                  </a:lnTo>
                  <a:lnTo>
                    <a:pt x="0" y="2"/>
                  </a:lnTo>
                  <a:lnTo>
                    <a:pt x="0" y="3"/>
                  </a:lnTo>
                  <a:lnTo>
                    <a:pt x="1" y="4"/>
                  </a:lnTo>
                  <a:lnTo>
                    <a:pt x="3" y="5"/>
                  </a:lnTo>
                  <a:lnTo>
                    <a:pt x="4" y="5"/>
                  </a:lnTo>
                  <a:lnTo>
                    <a:pt x="5" y="4"/>
                  </a:lnTo>
                  <a:lnTo>
                    <a:pt x="5" y="3"/>
                  </a:lnTo>
                  <a:lnTo>
                    <a:pt x="5" y="2"/>
                  </a:lnTo>
                  <a:lnTo>
                    <a:pt x="4" y="1"/>
                  </a:lnTo>
                  <a:close/>
                  <a:moveTo>
                    <a:pt x="4" y="3"/>
                  </a:moveTo>
                  <a:lnTo>
                    <a:pt x="3" y="4"/>
                  </a:lnTo>
                  <a:lnTo>
                    <a:pt x="2" y="4"/>
                  </a:lnTo>
                  <a:lnTo>
                    <a:pt x="1" y="3"/>
                  </a:lnTo>
                  <a:lnTo>
                    <a:pt x="2" y="2"/>
                  </a:lnTo>
                  <a:lnTo>
                    <a:pt x="3" y="1"/>
                  </a:lnTo>
                  <a:lnTo>
                    <a:pt x="4" y="1"/>
                  </a:lnTo>
                  <a:lnTo>
                    <a:pt x="4" y="2"/>
                  </a:lnTo>
                  <a:lnTo>
                    <a:pt x="4" y="3"/>
                  </a:lnTo>
                  <a:close/>
                </a:path>
              </a:pathLst>
            </a:custGeom>
            <a:solidFill>
              <a:srgbClr val="004984"/>
            </a:solidFill>
            <a:ln w="9525">
              <a:noFill/>
              <a:round/>
              <a:headEnd/>
              <a:tailEnd/>
            </a:ln>
          </p:spPr>
          <p:txBody>
            <a:bodyPr/>
            <a:lstStyle/>
            <a:p>
              <a:pPr>
                <a:defRPr/>
              </a:pPr>
              <a:endParaRPr lang="en-US">
                <a:ea typeface="ＭＳ Ｐゴシック" pitchFamily="-65" charset="-128"/>
              </a:endParaRPr>
            </a:p>
          </p:txBody>
        </p:sp>
        <p:sp>
          <p:nvSpPr>
            <p:cNvPr id="335" name="Freeform 443"/>
            <p:cNvSpPr>
              <a:spLocks noChangeAspect="1" noEditPoints="1"/>
            </p:cNvSpPr>
            <p:nvPr/>
          </p:nvSpPr>
          <p:spPr bwMode="auto">
            <a:xfrm>
              <a:off x="3910" y="3111"/>
              <a:ext cx="5" cy="7"/>
            </a:xfrm>
            <a:custGeom>
              <a:avLst/>
              <a:gdLst>
                <a:gd name="T0" fmla="*/ 5 w 5"/>
                <a:gd name="T1" fmla="*/ 2 h 7"/>
                <a:gd name="T2" fmla="*/ 4 w 5"/>
                <a:gd name="T3" fmla="*/ 1 h 7"/>
                <a:gd name="T4" fmla="*/ 3 w 5"/>
                <a:gd name="T5" fmla="*/ 1 h 7"/>
                <a:gd name="T6" fmla="*/ 2 w 5"/>
                <a:gd name="T7" fmla="*/ 0 h 7"/>
                <a:gd name="T8" fmla="*/ 2 w 5"/>
                <a:gd name="T9" fmla="*/ 1 h 7"/>
                <a:gd name="T10" fmla="*/ 2 w 5"/>
                <a:gd name="T11" fmla="*/ 2 h 7"/>
                <a:gd name="T12" fmla="*/ 1 w 5"/>
                <a:gd name="T13" fmla="*/ 3 h 7"/>
                <a:gd name="T14" fmla="*/ 0 w 5"/>
                <a:gd name="T15" fmla="*/ 4 h 7"/>
                <a:gd name="T16" fmla="*/ 1 w 5"/>
                <a:gd name="T17" fmla="*/ 4 h 7"/>
                <a:gd name="T18" fmla="*/ 2 w 5"/>
                <a:gd name="T19" fmla="*/ 5 h 7"/>
                <a:gd name="T20" fmla="*/ 2 w 5"/>
                <a:gd name="T21" fmla="*/ 3 h 7"/>
                <a:gd name="T22" fmla="*/ 3 w 5"/>
                <a:gd name="T23" fmla="*/ 3 h 7"/>
                <a:gd name="T24" fmla="*/ 3 w 5"/>
                <a:gd name="T25" fmla="*/ 6 h 7"/>
                <a:gd name="T26" fmla="*/ 4 w 5"/>
                <a:gd name="T27" fmla="*/ 7 h 7"/>
                <a:gd name="T28" fmla="*/ 4 w 5"/>
                <a:gd name="T29" fmla="*/ 6 h 7"/>
                <a:gd name="T30" fmla="*/ 4 w 5"/>
                <a:gd name="T31" fmla="*/ 4 h 7"/>
                <a:gd name="T32" fmla="*/ 5 w 5"/>
                <a:gd name="T33" fmla="*/ 4 h 7"/>
                <a:gd name="T34" fmla="*/ 5 w 5"/>
                <a:gd name="T35" fmla="*/ 3 h 7"/>
                <a:gd name="T36" fmla="*/ 5 w 5"/>
                <a:gd name="T37" fmla="*/ 2 h 7"/>
                <a:gd name="T38" fmla="*/ 4 w 5"/>
                <a:gd name="T39" fmla="*/ 3 h 7"/>
                <a:gd name="T40" fmla="*/ 3 w 5"/>
                <a:gd name="T41" fmla="*/ 3 h 7"/>
                <a:gd name="T42" fmla="*/ 3 w 5"/>
                <a:gd name="T43" fmla="*/ 2 h 7"/>
                <a:gd name="T44" fmla="*/ 4 w 5"/>
                <a:gd name="T45" fmla="*/ 2 h 7"/>
                <a:gd name="T46" fmla="*/ 4 w 5"/>
                <a:gd name="T47" fmla="*/ 3 h 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5" h="7">
                  <a:moveTo>
                    <a:pt x="5" y="2"/>
                  </a:moveTo>
                  <a:lnTo>
                    <a:pt x="4" y="1"/>
                  </a:lnTo>
                  <a:lnTo>
                    <a:pt x="3" y="1"/>
                  </a:lnTo>
                  <a:lnTo>
                    <a:pt x="2" y="0"/>
                  </a:lnTo>
                  <a:lnTo>
                    <a:pt x="2" y="1"/>
                  </a:lnTo>
                  <a:lnTo>
                    <a:pt x="2" y="2"/>
                  </a:lnTo>
                  <a:lnTo>
                    <a:pt x="1" y="3"/>
                  </a:lnTo>
                  <a:lnTo>
                    <a:pt x="0" y="4"/>
                  </a:lnTo>
                  <a:lnTo>
                    <a:pt x="1" y="4"/>
                  </a:lnTo>
                  <a:lnTo>
                    <a:pt x="2" y="5"/>
                  </a:lnTo>
                  <a:lnTo>
                    <a:pt x="2" y="3"/>
                  </a:lnTo>
                  <a:lnTo>
                    <a:pt x="3" y="3"/>
                  </a:lnTo>
                  <a:lnTo>
                    <a:pt x="3" y="6"/>
                  </a:lnTo>
                  <a:lnTo>
                    <a:pt x="4" y="7"/>
                  </a:lnTo>
                  <a:lnTo>
                    <a:pt x="4" y="6"/>
                  </a:lnTo>
                  <a:lnTo>
                    <a:pt x="4" y="4"/>
                  </a:lnTo>
                  <a:lnTo>
                    <a:pt x="5" y="4"/>
                  </a:lnTo>
                  <a:lnTo>
                    <a:pt x="5" y="3"/>
                  </a:lnTo>
                  <a:lnTo>
                    <a:pt x="5" y="2"/>
                  </a:lnTo>
                  <a:close/>
                  <a:moveTo>
                    <a:pt x="4" y="3"/>
                  </a:moveTo>
                  <a:lnTo>
                    <a:pt x="3" y="3"/>
                  </a:lnTo>
                  <a:lnTo>
                    <a:pt x="3" y="2"/>
                  </a:lnTo>
                  <a:lnTo>
                    <a:pt x="4" y="2"/>
                  </a:lnTo>
                  <a:lnTo>
                    <a:pt x="4" y="3"/>
                  </a:lnTo>
                  <a:close/>
                </a:path>
              </a:pathLst>
            </a:custGeom>
            <a:solidFill>
              <a:srgbClr val="004984"/>
            </a:solidFill>
            <a:ln w="9525">
              <a:noFill/>
              <a:round/>
              <a:headEnd/>
              <a:tailEnd/>
            </a:ln>
          </p:spPr>
          <p:txBody>
            <a:bodyPr/>
            <a:lstStyle/>
            <a:p>
              <a:pPr>
                <a:defRPr/>
              </a:pPr>
              <a:endParaRPr lang="en-US">
                <a:ea typeface="ＭＳ Ｐゴシック" pitchFamily="-65" charset="-128"/>
              </a:endParaRPr>
            </a:p>
          </p:txBody>
        </p:sp>
        <p:sp>
          <p:nvSpPr>
            <p:cNvPr id="336" name="Freeform 444"/>
            <p:cNvSpPr>
              <a:spLocks noChangeAspect="1" noEditPoints="1"/>
            </p:cNvSpPr>
            <p:nvPr/>
          </p:nvSpPr>
          <p:spPr bwMode="auto">
            <a:xfrm>
              <a:off x="3916" y="3116"/>
              <a:ext cx="5" cy="5"/>
            </a:xfrm>
            <a:custGeom>
              <a:avLst/>
              <a:gdLst>
                <a:gd name="T0" fmla="*/ 5 w 5"/>
                <a:gd name="T1" fmla="*/ 0 h 5"/>
                <a:gd name="T2" fmla="*/ 4 w 5"/>
                <a:gd name="T3" fmla="*/ 0 h 5"/>
                <a:gd name="T4" fmla="*/ 1 w 5"/>
                <a:gd name="T5" fmla="*/ 3 h 5"/>
                <a:gd name="T6" fmla="*/ 0 w 5"/>
                <a:gd name="T7" fmla="*/ 3 h 5"/>
                <a:gd name="T8" fmla="*/ 1 w 5"/>
                <a:gd name="T9" fmla="*/ 3 h 5"/>
                <a:gd name="T10" fmla="*/ 2 w 5"/>
                <a:gd name="T11" fmla="*/ 3 h 5"/>
                <a:gd name="T12" fmla="*/ 3 w 5"/>
                <a:gd name="T13" fmla="*/ 2 h 5"/>
                <a:gd name="T14" fmla="*/ 4 w 5"/>
                <a:gd name="T15" fmla="*/ 3 h 5"/>
                <a:gd name="T16" fmla="*/ 4 w 5"/>
                <a:gd name="T17" fmla="*/ 4 h 5"/>
                <a:gd name="T18" fmla="*/ 3 w 5"/>
                <a:gd name="T19" fmla="*/ 4 h 5"/>
                <a:gd name="T20" fmla="*/ 4 w 5"/>
                <a:gd name="T21" fmla="*/ 4 h 5"/>
                <a:gd name="T22" fmla="*/ 5 w 5"/>
                <a:gd name="T23" fmla="*/ 5 h 5"/>
                <a:gd name="T24" fmla="*/ 5 w 5"/>
                <a:gd name="T25" fmla="*/ 4 h 5"/>
                <a:gd name="T26" fmla="*/ 5 w 5"/>
                <a:gd name="T27" fmla="*/ 2 h 5"/>
                <a:gd name="T28" fmla="*/ 5 w 5"/>
                <a:gd name="T29" fmla="*/ 0 h 5"/>
                <a:gd name="T30" fmla="*/ 4 w 5"/>
                <a:gd name="T31" fmla="*/ 2 h 5"/>
                <a:gd name="T32" fmla="*/ 3 w 5"/>
                <a:gd name="T33" fmla="*/ 2 h 5"/>
                <a:gd name="T34" fmla="*/ 4 w 5"/>
                <a:gd name="T35" fmla="*/ 0 h 5"/>
                <a:gd name="T36" fmla="*/ 4 w 5"/>
                <a:gd name="T37" fmla="*/ 2 h 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 h="5">
                  <a:moveTo>
                    <a:pt x="5" y="0"/>
                  </a:moveTo>
                  <a:lnTo>
                    <a:pt x="4" y="0"/>
                  </a:lnTo>
                  <a:lnTo>
                    <a:pt x="1" y="3"/>
                  </a:lnTo>
                  <a:lnTo>
                    <a:pt x="0" y="3"/>
                  </a:lnTo>
                  <a:lnTo>
                    <a:pt x="1" y="3"/>
                  </a:lnTo>
                  <a:lnTo>
                    <a:pt x="2" y="3"/>
                  </a:lnTo>
                  <a:lnTo>
                    <a:pt x="3" y="2"/>
                  </a:lnTo>
                  <a:lnTo>
                    <a:pt x="4" y="3"/>
                  </a:lnTo>
                  <a:lnTo>
                    <a:pt x="4" y="4"/>
                  </a:lnTo>
                  <a:lnTo>
                    <a:pt x="3" y="4"/>
                  </a:lnTo>
                  <a:lnTo>
                    <a:pt x="4" y="4"/>
                  </a:lnTo>
                  <a:lnTo>
                    <a:pt x="5" y="5"/>
                  </a:lnTo>
                  <a:lnTo>
                    <a:pt x="5" y="4"/>
                  </a:lnTo>
                  <a:lnTo>
                    <a:pt x="5" y="2"/>
                  </a:lnTo>
                  <a:lnTo>
                    <a:pt x="5" y="0"/>
                  </a:lnTo>
                  <a:close/>
                  <a:moveTo>
                    <a:pt x="4" y="2"/>
                  </a:moveTo>
                  <a:lnTo>
                    <a:pt x="3" y="2"/>
                  </a:lnTo>
                  <a:lnTo>
                    <a:pt x="4" y="0"/>
                  </a:lnTo>
                  <a:lnTo>
                    <a:pt x="4" y="2"/>
                  </a:lnTo>
                  <a:close/>
                </a:path>
              </a:pathLst>
            </a:custGeom>
            <a:solidFill>
              <a:srgbClr val="004984"/>
            </a:solidFill>
            <a:ln w="9525">
              <a:noFill/>
              <a:round/>
              <a:headEnd/>
              <a:tailEnd/>
            </a:ln>
          </p:spPr>
          <p:txBody>
            <a:bodyPr/>
            <a:lstStyle/>
            <a:p>
              <a:pPr>
                <a:defRPr/>
              </a:pPr>
              <a:endParaRPr lang="en-US">
                <a:ea typeface="ＭＳ Ｐゴシック" pitchFamily="-65" charset="-128"/>
              </a:endParaRPr>
            </a:p>
          </p:txBody>
        </p:sp>
        <p:sp>
          <p:nvSpPr>
            <p:cNvPr id="337" name="Freeform 445"/>
            <p:cNvSpPr>
              <a:spLocks noChangeAspect="1"/>
            </p:cNvSpPr>
            <p:nvPr/>
          </p:nvSpPr>
          <p:spPr bwMode="auto">
            <a:xfrm>
              <a:off x="3931" y="3116"/>
              <a:ext cx="4" cy="5"/>
            </a:xfrm>
            <a:custGeom>
              <a:avLst/>
              <a:gdLst>
                <a:gd name="T0" fmla="*/ 3 w 4"/>
                <a:gd name="T1" fmla="*/ 4 h 5"/>
                <a:gd name="T2" fmla="*/ 3 w 4"/>
                <a:gd name="T3" fmla="*/ 2 h 5"/>
                <a:gd name="T4" fmla="*/ 2 w 4"/>
                <a:gd name="T5" fmla="*/ 1 h 5"/>
                <a:gd name="T6" fmla="*/ 2 w 4"/>
                <a:gd name="T7" fmla="*/ 0 h 5"/>
                <a:gd name="T8" fmla="*/ 1 w 4"/>
                <a:gd name="T9" fmla="*/ 0 h 5"/>
                <a:gd name="T10" fmla="*/ 0 w 4"/>
                <a:gd name="T11" fmla="*/ 0 h 5"/>
                <a:gd name="T12" fmla="*/ 0 w 4"/>
                <a:gd name="T13" fmla="*/ 1 h 5"/>
                <a:gd name="T14" fmla="*/ 1 w 4"/>
                <a:gd name="T15" fmla="*/ 2 h 5"/>
                <a:gd name="T16" fmla="*/ 2 w 4"/>
                <a:gd name="T17" fmla="*/ 3 h 5"/>
                <a:gd name="T18" fmla="*/ 2 w 4"/>
                <a:gd name="T19" fmla="*/ 4 h 5"/>
                <a:gd name="T20" fmla="*/ 2 w 4"/>
                <a:gd name="T21" fmla="*/ 5 h 5"/>
                <a:gd name="T22" fmla="*/ 3 w 4"/>
                <a:gd name="T23" fmla="*/ 4 h 5"/>
                <a:gd name="T24" fmla="*/ 4 w 4"/>
                <a:gd name="T25" fmla="*/ 4 h 5"/>
                <a:gd name="T26" fmla="*/ 4 w 4"/>
                <a:gd name="T27" fmla="*/ 3 h 5"/>
                <a:gd name="T28" fmla="*/ 3 w 4"/>
                <a:gd name="T29" fmla="*/ 4 h 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 h="5">
                  <a:moveTo>
                    <a:pt x="3" y="4"/>
                  </a:moveTo>
                  <a:lnTo>
                    <a:pt x="3" y="2"/>
                  </a:lnTo>
                  <a:lnTo>
                    <a:pt x="2" y="1"/>
                  </a:lnTo>
                  <a:lnTo>
                    <a:pt x="2" y="0"/>
                  </a:lnTo>
                  <a:lnTo>
                    <a:pt x="1" y="0"/>
                  </a:lnTo>
                  <a:lnTo>
                    <a:pt x="0" y="0"/>
                  </a:lnTo>
                  <a:lnTo>
                    <a:pt x="0" y="1"/>
                  </a:lnTo>
                  <a:lnTo>
                    <a:pt x="1" y="2"/>
                  </a:lnTo>
                  <a:lnTo>
                    <a:pt x="2" y="3"/>
                  </a:lnTo>
                  <a:lnTo>
                    <a:pt x="2" y="4"/>
                  </a:lnTo>
                  <a:lnTo>
                    <a:pt x="2" y="5"/>
                  </a:lnTo>
                  <a:lnTo>
                    <a:pt x="3" y="4"/>
                  </a:lnTo>
                  <a:lnTo>
                    <a:pt x="4" y="4"/>
                  </a:lnTo>
                  <a:lnTo>
                    <a:pt x="4" y="3"/>
                  </a:lnTo>
                  <a:lnTo>
                    <a:pt x="3" y="4"/>
                  </a:lnTo>
                  <a:close/>
                </a:path>
              </a:pathLst>
            </a:custGeom>
            <a:solidFill>
              <a:srgbClr val="004984"/>
            </a:solidFill>
            <a:ln w="9525">
              <a:noFill/>
              <a:round/>
              <a:headEnd/>
              <a:tailEnd/>
            </a:ln>
          </p:spPr>
          <p:txBody>
            <a:bodyPr/>
            <a:lstStyle/>
            <a:p>
              <a:pPr>
                <a:defRPr/>
              </a:pPr>
              <a:endParaRPr lang="en-US">
                <a:ea typeface="ＭＳ Ｐゴシック" pitchFamily="-65" charset="-128"/>
              </a:endParaRPr>
            </a:p>
          </p:txBody>
        </p:sp>
        <p:sp>
          <p:nvSpPr>
            <p:cNvPr id="338" name="Freeform 446"/>
            <p:cNvSpPr>
              <a:spLocks noChangeAspect="1"/>
            </p:cNvSpPr>
            <p:nvPr/>
          </p:nvSpPr>
          <p:spPr bwMode="auto">
            <a:xfrm>
              <a:off x="3935" y="3111"/>
              <a:ext cx="8" cy="7"/>
            </a:xfrm>
            <a:custGeom>
              <a:avLst/>
              <a:gdLst>
                <a:gd name="T0" fmla="*/ 7 w 8"/>
                <a:gd name="T1" fmla="*/ 4 h 7"/>
                <a:gd name="T2" fmla="*/ 7 w 8"/>
                <a:gd name="T3" fmla="*/ 3 h 7"/>
                <a:gd name="T4" fmla="*/ 6 w 8"/>
                <a:gd name="T5" fmla="*/ 2 h 7"/>
                <a:gd name="T6" fmla="*/ 5 w 8"/>
                <a:gd name="T7" fmla="*/ 1 h 7"/>
                <a:gd name="T8" fmla="*/ 6 w 8"/>
                <a:gd name="T9" fmla="*/ 1 h 7"/>
                <a:gd name="T10" fmla="*/ 5 w 8"/>
                <a:gd name="T11" fmla="*/ 0 h 7"/>
                <a:gd name="T12" fmla="*/ 5 w 8"/>
                <a:gd name="T13" fmla="*/ 1 h 7"/>
                <a:gd name="T14" fmla="*/ 4 w 8"/>
                <a:gd name="T15" fmla="*/ 1 h 7"/>
                <a:gd name="T16" fmla="*/ 5 w 8"/>
                <a:gd name="T17" fmla="*/ 5 h 7"/>
                <a:gd name="T18" fmla="*/ 2 w 8"/>
                <a:gd name="T19" fmla="*/ 2 h 7"/>
                <a:gd name="T20" fmla="*/ 1 w 8"/>
                <a:gd name="T21" fmla="*/ 3 h 7"/>
                <a:gd name="T22" fmla="*/ 0 w 8"/>
                <a:gd name="T23" fmla="*/ 3 h 7"/>
                <a:gd name="T24" fmla="*/ 1 w 8"/>
                <a:gd name="T25" fmla="*/ 4 h 7"/>
                <a:gd name="T26" fmla="*/ 3 w 8"/>
                <a:gd name="T27" fmla="*/ 7 h 7"/>
                <a:gd name="T28" fmla="*/ 2 w 8"/>
                <a:gd name="T29" fmla="*/ 7 h 7"/>
                <a:gd name="T30" fmla="*/ 3 w 8"/>
                <a:gd name="T31" fmla="*/ 7 h 7"/>
                <a:gd name="T32" fmla="*/ 4 w 8"/>
                <a:gd name="T33" fmla="*/ 7 h 7"/>
                <a:gd name="T34" fmla="*/ 4 w 8"/>
                <a:gd name="T35" fmla="*/ 6 h 7"/>
                <a:gd name="T36" fmla="*/ 3 w 8"/>
                <a:gd name="T37" fmla="*/ 6 h 7"/>
                <a:gd name="T38" fmla="*/ 3 w 8"/>
                <a:gd name="T39" fmla="*/ 5 h 7"/>
                <a:gd name="T40" fmla="*/ 2 w 8"/>
                <a:gd name="T41" fmla="*/ 5 h 7"/>
                <a:gd name="T42" fmla="*/ 2 w 8"/>
                <a:gd name="T43" fmla="*/ 4 h 7"/>
                <a:gd name="T44" fmla="*/ 5 w 8"/>
                <a:gd name="T45" fmla="*/ 6 h 7"/>
                <a:gd name="T46" fmla="*/ 5 w 8"/>
                <a:gd name="T47" fmla="*/ 2 h 7"/>
                <a:gd name="T48" fmla="*/ 5 w 8"/>
                <a:gd name="T49" fmla="*/ 3 h 7"/>
                <a:gd name="T50" fmla="*/ 6 w 8"/>
                <a:gd name="T51" fmla="*/ 4 h 7"/>
                <a:gd name="T52" fmla="*/ 6 w 8"/>
                <a:gd name="T53" fmla="*/ 5 h 7"/>
                <a:gd name="T54" fmla="*/ 7 w 8"/>
                <a:gd name="T55" fmla="*/ 5 h 7"/>
                <a:gd name="T56" fmla="*/ 8 w 8"/>
                <a:gd name="T57" fmla="*/ 4 h 7"/>
                <a:gd name="T58" fmla="*/ 7 w 8"/>
                <a:gd name="T59" fmla="*/ 4 h 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8" h="7">
                  <a:moveTo>
                    <a:pt x="7" y="4"/>
                  </a:moveTo>
                  <a:lnTo>
                    <a:pt x="7" y="3"/>
                  </a:lnTo>
                  <a:lnTo>
                    <a:pt x="6" y="2"/>
                  </a:lnTo>
                  <a:lnTo>
                    <a:pt x="5" y="1"/>
                  </a:lnTo>
                  <a:lnTo>
                    <a:pt x="6" y="1"/>
                  </a:lnTo>
                  <a:lnTo>
                    <a:pt x="5" y="0"/>
                  </a:lnTo>
                  <a:lnTo>
                    <a:pt x="5" y="1"/>
                  </a:lnTo>
                  <a:lnTo>
                    <a:pt x="4" y="1"/>
                  </a:lnTo>
                  <a:lnTo>
                    <a:pt x="5" y="5"/>
                  </a:lnTo>
                  <a:lnTo>
                    <a:pt x="2" y="2"/>
                  </a:lnTo>
                  <a:lnTo>
                    <a:pt x="1" y="3"/>
                  </a:lnTo>
                  <a:lnTo>
                    <a:pt x="0" y="3"/>
                  </a:lnTo>
                  <a:lnTo>
                    <a:pt x="1" y="4"/>
                  </a:lnTo>
                  <a:lnTo>
                    <a:pt x="3" y="7"/>
                  </a:lnTo>
                  <a:lnTo>
                    <a:pt x="2" y="7"/>
                  </a:lnTo>
                  <a:lnTo>
                    <a:pt x="3" y="7"/>
                  </a:lnTo>
                  <a:lnTo>
                    <a:pt x="4" y="7"/>
                  </a:lnTo>
                  <a:lnTo>
                    <a:pt x="4" y="6"/>
                  </a:lnTo>
                  <a:lnTo>
                    <a:pt x="3" y="6"/>
                  </a:lnTo>
                  <a:lnTo>
                    <a:pt x="3" y="5"/>
                  </a:lnTo>
                  <a:lnTo>
                    <a:pt x="2" y="5"/>
                  </a:lnTo>
                  <a:lnTo>
                    <a:pt x="2" y="4"/>
                  </a:lnTo>
                  <a:lnTo>
                    <a:pt x="5" y="6"/>
                  </a:lnTo>
                  <a:lnTo>
                    <a:pt x="5" y="2"/>
                  </a:lnTo>
                  <a:lnTo>
                    <a:pt x="5" y="3"/>
                  </a:lnTo>
                  <a:lnTo>
                    <a:pt x="6" y="4"/>
                  </a:lnTo>
                  <a:lnTo>
                    <a:pt x="6" y="5"/>
                  </a:lnTo>
                  <a:lnTo>
                    <a:pt x="7" y="5"/>
                  </a:lnTo>
                  <a:lnTo>
                    <a:pt x="8" y="4"/>
                  </a:lnTo>
                  <a:lnTo>
                    <a:pt x="7" y="4"/>
                  </a:lnTo>
                  <a:close/>
                </a:path>
              </a:pathLst>
            </a:custGeom>
            <a:solidFill>
              <a:srgbClr val="004984"/>
            </a:solidFill>
            <a:ln w="9525">
              <a:noFill/>
              <a:round/>
              <a:headEnd/>
              <a:tailEnd/>
            </a:ln>
          </p:spPr>
          <p:txBody>
            <a:bodyPr/>
            <a:lstStyle/>
            <a:p>
              <a:pPr>
                <a:defRPr/>
              </a:pPr>
              <a:endParaRPr lang="en-US">
                <a:ea typeface="ＭＳ Ｐゴシック" pitchFamily="-65" charset="-128"/>
              </a:endParaRPr>
            </a:p>
          </p:txBody>
        </p:sp>
        <p:sp>
          <p:nvSpPr>
            <p:cNvPr id="339" name="Freeform 447"/>
            <p:cNvSpPr>
              <a:spLocks noChangeAspect="1"/>
            </p:cNvSpPr>
            <p:nvPr/>
          </p:nvSpPr>
          <p:spPr bwMode="auto">
            <a:xfrm>
              <a:off x="3943" y="3107"/>
              <a:ext cx="4" cy="6"/>
            </a:xfrm>
            <a:custGeom>
              <a:avLst/>
              <a:gdLst>
                <a:gd name="T0" fmla="*/ 4 w 4"/>
                <a:gd name="T1" fmla="*/ 5 h 6"/>
                <a:gd name="T2" fmla="*/ 3 w 4"/>
                <a:gd name="T3" fmla="*/ 4 h 6"/>
                <a:gd name="T4" fmla="*/ 2 w 4"/>
                <a:gd name="T5" fmla="*/ 3 h 6"/>
                <a:gd name="T6" fmla="*/ 1 w 4"/>
                <a:gd name="T7" fmla="*/ 2 h 6"/>
                <a:gd name="T8" fmla="*/ 2 w 4"/>
                <a:gd name="T9" fmla="*/ 2 h 6"/>
                <a:gd name="T10" fmla="*/ 3 w 4"/>
                <a:gd name="T11" fmla="*/ 2 h 6"/>
                <a:gd name="T12" fmla="*/ 3 w 4"/>
                <a:gd name="T13" fmla="*/ 3 h 6"/>
                <a:gd name="T14" fmla="*/ 3 w 4"/>
                <a:gd name="T15" fmla="*/ 4 h 6"/>
                <a:gd name="T16" fmla="*/ 3 w 4"/>
                <a:gd name="T17" fmla="*/ 3 h 6"/>
                <a:gd name="T18" fmla="*/ 4 w 4"/>
                <a:gd name="T19" fmla="*/ 2 h 6"/>
                <a:gd name="T20" fmla="*/ 4 w 4"/>
                <a:gd name="T21" fmla="*/ 1 h 6"/>
                <a:gd name="T22" fmla="*/ 3 w 4"/>
                <a:gd name="T23" fmla="*/ 0 h 6"/>
                <a:gd name="T24" fmla="*/ 2 w 4"/>
                <a:gd name="T25" fmla="*/ 1 h 6"/>
                <a:gd name="T26" fmla="*/ 1 w 4"/>
                <a:gd name="T27" fmla="*/ 2 h 6"/>
                <a:gd name="T28" fmla="*/ 0 w 4"/>
                <a:gd name="T29" fmla="*/ 2 h 6"/>
                <a:gd name="T30" fmla="*/ 0 w 4"/>
                <a:gd name="T31" fmla="*/ 3 h 6"/>
                <a:gd name="T32" fmla="*/ 1 w 4"/>
                <a:gd name="T33" fmla="*/ 4 h 6"/>
                <a:gd name="T34" fmla="*/ 2 w 4"/>
                <a:gd name="T35" fmla="*/ 5 h 6"/>
                <a:gd name="T36" fmla="*/ 3 w 4"/>
                <a:gd name="T37" fmla="*/ 6 h 6"/>
                <a:gd name="T38" fmla="*/ 2 w 4"/>
                <a:gd name="T39" fmla="*/ 6 h 6"/>
                <a:gd name="T40" fmla="*/ 3 w 4"/>
                <a:gd name="T41" fmla="*/ 6 h 6"/>
                <a:gd name="T42" fmla="*/ 4 w 4"/>
                <a:gd name="T43" fmla="*/ 5 h 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 h="6">
                  <a:moveTo>
                    <a:pt x="4" y="5"/>
                  </a:moveTo>
                  <a:lnTo>
                    <a:pt x="3" y="4"/>
                  </a:lnTo>
                  <a:lnTo>
                    <a:pt x="2" y="3"/>
                  </a:lnTo>
                  <a:lnTo>
                    <a:pt x="1" y="2"/>
                  </a:lnTo>
                  <a:lnTo>
                    <a:pt x="2" y="2"/>
                  </a:lnTo>
                  <a:lnTo>
                    <a:pt x="3" y="2"/>
                  </a:lnTo>
                  <a:lnTo>
                    <a:pt x="3" y="3"/>
                  </a:lnTo>
                  <a:lnTo>
                    <a:pt x="3" y="4"/>
                  </a:lnTo>
                  <a:lnTo>
                    <a:pt x="3" y="3"/>
                  </a:lnTo>
                  <a:lnTo>
                    <a:pt x="4" y="2"/>
                  </a:lnTo>
                  <a:lnTo>
                    <a:pt x="4" y="1"/>
                  </a:lnTo>
                  <a:lnTo>
                    <a:pt x="3" y="0"/>
                  </a:lnTo>
                  <a:lnTo>
                    <a:pt x="2" y="1"/>
                  </a:lnTo>
                  <a:lnTo>
                    <a:pt x="1" y="2"/>
                  </a:lnTo>
                  <a:lnTo>
                    <a:pt x="0" y="2"/>
                  </a:lnTo>
                  <a:lnTo>
                    <a:pt x="0" y="3"/>
                  </a:lnTo>
                  <a:lnTo>
                    <a:pt x="1" y="4"/>
                  </a:lnTo>
                  <a:lnTo>
                    <a:pt x="2" y="5"/>
                  </a:lnTo>
                  <a:lnTo>
                    <a:pt x="3" y="6"/>
                  </a:lnTo>
                  <a:lnTo>
                    <a:pt x="2" y="6"/>
                  </a:lnTo>
                  <a:lnTo>
                    <a:pt x="3" y="6"/>
                  </a:lnTo>
                  <a:lnTo>
                    <a:pt x="4" y="5"/>
                  </a:lnTo>
                  <a:close/>
                </a:path>
              </a:pathLst>
            </a:custGeom>
            <a:solidFill>
              <a:srgbClr val="004984"/>
            </a:solidFill>
            <a:ln w="9525">
              <a:noFill/>
              <a:round/>
              <a:headEnd/>
              <a:tailEnd/>
            </a:ln>
          </p:spPr>
          <p:txBody>
            <a:bodyPr/>
            <a:lstStyle/>
            <a:p>
              <a:pPr>
                <a:defRPr/>
              </a:pPr>
              <a:endParaRPr lang="en-US">
                <a:ea typeface="ＭＳ Ｐゴシック" pitchFamily="-65" charset="-128"/>
              </a:endParaRPr>
            </a:p>
          </p:txBody>
        </p:sp>
        <p:sp>
          <p:nvSpPr>
            <p:cNvPr id="340" name="Freeform 448"/>
            <p:cNvSpPr>
              <a:spLocks noChangeAspect="1" noEditPoints="1"/>
            </p:cNvSpPr>
            <p:nvPr/>
          </p:nvSpPr>
          <p:spPr bwMode="auto">
            <a:xfrm>
              <a:off x="3949" y="3103"/>
              <a:ext cx="5" cy="6"/>
            </a:xfrm>
            <a:custGeom>
              <a:avLst/>
              <a:gdLst>
                <a:gd name="T0" fmla="*/ 5 w 5"/>
                <a:gd name="T1" fmla="*/ 2 h 6"/>
                <a:gd name="T2" fmla="*/ 2 w 5"/>
                <a:gd name="T3" fmla="*/ 1 h 6"/>
                <a:gd name="T4" fmla="*/ 1 w 5"/>
                <a:gd name="T5" fmla="*/ 0 h 6"/>
                <a:gd name="T6" fmla="*/ 0 w 5"/>
                <a:gd name="T7" fmla="*/ 1 h 6"/>
                <a:gd name="T8" fmla="*/ 2 w 5"/>
                <a:gd name="T9" fmla="*/ 5 h 6"/>
                <a:gd name="T10" fmla="*/ 2 w 5"/>
                <a:gd name="T11" fmla="*/ 6 h 6"/>
                <a:gd name="T12" fmla="*/ 2 w 5"/>
                <a:gd name="T13" fmla="*/ 5 h 6"/>
                <a:gd name="T14" fmla="*/ 3 w 5"/>
                <a:gd name="T15" fmla="*/ 5 h 6"/>
                <a:gd name="T16" fmla="*/ 2 w 5"/>
                <a:gd name="T17" fmla="*/ 5 h 6"/>
                <a:gd name="T18" fmla="*/ 2 w 5"/>
                <a:gd name="T19" fmla="*/ 4 h 6"/>
                <a:gd name="T20" fmla="*/ 3 w 5"/>
                <a:gd name="T21" fmla="*/ 3 h 6"/>
                <a:gd name="T22" fmla="*/ 4 w 5"/>
                <a:gd name="T23" fmla="*/ 3 h 6"/>
                <a:gd name="T24" fmla="*/ 4 w 5"/>
                <a:gd name="T25" fmla="*/ 4 h 6"/>
                <a:gd name="T26" fmla="*/ 5 w 5"/>
                <a:gd name="T27" fmla="*/ 3 h 6"/>
                <a:gd name="T28" fmla="*/ 5 w 5"/>
                <a:gd name="T29" fmla="*/ 2 h 6"/>
                <a:gd name="T30" fmla="*/ 1 w 5"/>
                <a:gd name="T31" fmla="*/ 3 h 6"/>
                <a:gd name="T32" fmla="*/ 1 w 5"/>
                <a:gd name="T33" fmla="*/ 2 h 6"/>
                <a:gd name="T34" fmla="*/ 2 w 5"/>
                <a:gd name="T35" fmla="*/ 2 h 6"/>
                <a:gd name="T36" fmla="*/ 1 w 5"/>
                <a:gd name="T37" fmla="*/ 3 h 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 h="6">
                  <a:moveTo>
                    <a:pt x="5" y="2"/>
                  </a:moveTo>
                  <a:lnTo>
                    <a:pt x="2" y="1"/>
                  </a:lnTo>
                  <a:lnTo>
                    <a:pt x="1" y="0"/>
                  </a:lnTo>
                  <a:lnTo>
                    <a:pt x="0" y="1"/>
                  </a:lnTo>
                  <a:lnTo>
                    <a:pt x="2" y="5"/>
                  </a:lnTo>
                  <a:lnTo>
                    <a:pt x="2" y="6"/>
                  </a:lnTo>
                  <a:lnTo>
                    <a:pt x="2" y="5"/>
                  </a:lnTo>
                  <a:lnTo>
                    <a:pt x="3" y="5"/>
                  </a:lnTo>
                  <a:lnTo>
                    <a:pt x="2" y="5"/>
                  </a:lnTo>
                  <a:lnTo>
                    <a:pt x="2" y="4"/>
                  </a:lnTo>
                  <a:lnTo>
                    <a:pt x="3" y="3"/>
                  </a:lnTo>
                  <a:lnTo>
                    <a:pt x="4" y="3"/>
                  </a:lnTo>
                  <a:lnTo>
                    <a:pt x="4" y="4"/>
                  </a:lnTo>
                  <a:lnTo>
                    <a:pt x="5" y="3"/>
                  </a:lnTo>
                  <a:lnTo>
                    <a:pt x="5" y="2"/>
                  </a:lnTo>
                  <a:close/>
                  <a:moveTo>
                    <a:pt x="1" y="3"/>
                  </a:moveTo>
                  <a:lnTo>
                    <a:pt x="1" y="2"/>
                  </a:lnTo>
                  <a:lnTo>
                    <a:pt x="2" y="2"/>
                  </a:lnTo>
                  <a:lnTo>
                    <a:pt x="1" y="3"/>
                  </a:lnTo>
                  <a:close/>
                </a:path>
              </a:pathLst>
            </a:custGeom>
            <a:solidFill>
              <a:srgbClr val="004984"/>
            </a:solidFill>
            <a:ln w="9525">
              <a:noFill/>
              <a:round/>
              <a:headEnd/>
              <a:tailEnd/>
            </a:ln>
          </p:spPr>
          <p:txBody>
            <a:bodyPr/>
            <a:lstStyle/>
            <a:p>
              <a:pPr>
                <a:defRPr/>
              </a:pPr>
              <a:endParaRPr lang="en-US">
                <a:ea typeface="ＭＳ Ｐゴシック" pitchFamily="-65" charset="-128"/>
              </a:endParaRPr>
            </a:p>
          </p:txBody>
        </p:sp>
        <p:sp>
          <p:nvSpPr>
            <p:cNvPr id="341" name="Freeform 449"/>
            <p:cNvSpPr>
              <a:spLocks noChangeAspect="1" noEditPoints="1"/>
            </p:cNvSpPr>
            <p:nvPr/>
          </p:nvSpPr>
          <p:spPr bwMode="auto">
            <a:xfrm>
              <a:off x="3953" y="3097"/>
              <a:ext cx="6" cy="6"/>
            </a:xfrm>
            <a:custGeom>
              <a:avLst/>
              <a:gdLst>
                <a:gd name="T0" fmla="*/ 6 w 6"/>
                <a:gd name="T1" fmla="*/ 2 h 6"/>
                <a:gd name="T2" fmla="*/ 3 w 6"/>
                <a:gd name="T3" fmla="*/ 2 h 6"/>
                <a:gd name="T4" fmla="*/ 4 w 6"/>
                <a:gd name="T5" fmla="*/ 1 h 6"/>
                <a:gd name="T6" fmla="*/ 3 w 6"/>
                <a:gd name="T7" fmla="*/ 0 h 6"/>
                <a:gd name="T8" fmla="*/ 2 w 6"/>
                <a:gd name="T9" fmla="*/ 0 h 6"/>
                <a:gd name="T10" fmla="*/ 1 w 6"/>
                <a:gd name="T11" fmla="*/ 1 h 6"/>
                <a:gd name="T12" fmla="*/ 1 w 6"/>
                <a:gd name="T13" fmla="*/ 2 h 6"/>
                <a:gd name="T14" fmla="*/ 0 w 6"/>
                <a:gd name="T15" fmla="*/ 3 h 6"/>
                <a:gd name="T16" fmla="*/ 1 w 6"/>
                <a:gd name="T17" fmla="*/ 4 h 6"/>
                <a:gd name="T18" fmla="*/ 2 w 6"/>
                <a:gd name="T19" fmla="*/ 5 h 6"/>
                <a:gd name="T20" fmla="*/ 3 w 6"/>
                <a:gd name="T21" fmla="*/ 5 h 6"/>
                <a:gd name="T22" fmla="*/ 3 w 6"/>
                <a:gd name="T23" fmla="*/ 6 h 6"/>
                <a:gd name="T24" fmla="*/ 4 w 6"/>
                <a:gd name="T25" fmla="*/ 5 h 6"/>
                <a:gd name="T26" fmla="*/ 5 w 6"/>
                <a:gd name="T27" fmla="*/ 4 h 6"/>
                <a:gd name="T28" fmla="*/ 4 w 6"/>
                <a:gd name="T29" fmla="*/ 4 h 6"/>
                <a:gd name="T30" fmla="*/ 3 w 6"/>
                <a:gd name="T31" fmla="*/ 4 h 6"/>
                <a:gd name="T32" fmla="*/ 3 w 6"/>
                <a:gd name="T33" fmla="*/ 3 h 6"/>
                <a:gd name="T34" fmla="*/ 5 w 6"/>
                <a:gd name="T35" fmla="*/ 3 h 6"/>
                <a:gd name="T36" fmla="*/ 6 w 6"/>
                <a:gd name="T37" fmla="*/ 2 h 6"/>
                <a:gd name="T38" fmla="*/ 2 w 6"/>
                <a:gd name="T39" fmla="*/ 3 h 6"/>
                <a:gd name="T40" fmla="*/ 1 w 6"/>
                <a:gd name="T41" fmla="*/ 2 h 6"/>
                <a:gd name="T42" fmla="*/ 2 w 6"/>
                <a:gd name="T43" fmla="*/ 2 h 6"/>
                <a:gd name="T44" fmla="*/ 2 w 6"/>
                <a:gd name="T45" fmla="*/ 1 h 6"/>
                <a:gd name="T46" fmla="*/ 3 w 6"/>
                <a:gd name="T47" fmla="*/ 2 h 6"/>
                <a:gd name="T48" fmla="*/ 2 w 6"/>
                <a:gd name="T49" fmla="*/ 3 h 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6" h="6">
                  <a:moveTo>
                    <a:pt x="6" y="2"/>
                  </a:moveTo>
                  <a:lnTo>
                    <a:pt x="3" y="2"/>
                  </a:lnTo>
                  <a:lnTo>
                    <a:pt x="4" y="1"/>
                  </a:lnTo>
                  <a:lnTo>
                    <a:pt x="3" y="0"/>
                  </a:lnTo>
                  <a:lnTo>
                    <a:pt x="2" y="0"/>
                  </a:lnTo>
                  <a:lnTo>
                    <a:pt x="1" y="1"/>
                  </a:lnTo>
                  <a:lnTo>
                    <a:pt x="1" y="2"/>
                  </a:lnTo>
                  <a:lnTo>
                    <a:pt x="0" y="3"/>
                  </a:lnTo>
                  <a:lnTo>
                    <a:pt x="1" y="4"/>
                  </a:lnTo>
                  <a:lnTo>
                    <a:pt x="2" y="5"/>
                  </a:lnTo>
                  <a:lnTo>
                    <a:pt x="3" y="5"/>
                  </a:lnTo>
                  <a:lnTo>
                    <a:pt x="3" y="6"/>
                  </a:lnTo>
                  <a:lnTo>
                    <a:pt x="4" y="5"/>
                  </a:lnTo>
                  <a:lnTo>
                    <a:pt x="5" y="4"/>
                  </a:lnTo>
                  <a:lnTo>
                    <a:pt x="4" y="4"/>
                  </a:lnTo>
                  <a:lnTo>
                    <a:pt x="3" y="4"/>
                  </a:lnTo>
                  <a:lnTo>
                    <a:pt x="3" y="3"/>
                  </a:lnTo>
                  <a:lnTo>
                    <a:pt x="5" y="3"/>
                  </a:lnTo>
                  <a:lnTo>
                    <a:pt x="6" y="2"/>
                  </a:lnTo>
                  <a:close/>
                  <a:moveTo>
                    <a:pt x="2" y="3"/>
                  </a:moveTo>
                  <a:lnTo>
                    <a:pt x="1" y="2"/>
                  </a:lnTo>
                  <a:lnTo>
                    <a:pt x="2" y="2"/>
                  </a:lnTo>
                  <a:lnTo>
                    <a:pt x="2" y="1"/>
                  </a:lnTo>
                  <a:lnTo>
                    <a:pt x="3" y="2"/>
                  </a:lnTo>
                  <a:lnTo>
                    <a:pt x="2" y="3"/>
                  </a:lnTo>
                  <a:close/>
                </a:path>
              </a:pathLst>
            </a:custGeom>
            <a:solidFill>
              <a:srgbClr val="004984"/>
            </a:solidFill>
            <a:ln w="9525">
              <a:noFill/>
              <a:round/>
              <a:headEnd/>
              <a:tailEnd/>
            </a:ln>
          </p:spPr>
          <p:txBody>
            <a:bodyPr/>
            <a:lstStyle/>
            <a:p>
              <a:pPr>
                <a:defRPr/>
              </a:pPr>
              <a:endParaRPr lang="en-US">
                <a:ea typeface="ＭＳ Ｐゴシック" pitchFamily="-65" charset="-128"/>
              </a:endParaRPr>
            </a:p>
          </p:txBody>
        </p:sp>
        <p:sp>
          <p:nvSpPr>
            <p:cNvPr id="342" name="Freeform 450"/>
            <p:cNvSpPr>
              <a:spLocks noChangeAspect="1" noEditPoints="1"/>
            </p:cNvSpPr>
            <p:nvPr/>
          </p:nvSpPr>
          <p:spPr bwMode="auto">
            <a:xfrm>
              <a:off x="3958" y="3091"/>
              <a:ext cx="5" cy="5"/>
            </a:xfrm>
            <a:custGeom>
              <a:avLst/>
              <a:gdLst>
                <a:gd name="T0" fmla="*/ 4 w 5"/>
                <a:gd name="T1" fmla="*/ 0 h 5"/>
                <a:gd name="T2" fmla="*/ 3 w 5"/>
                <a:gd name="T3" fmla="*/ 0 h 5"/>
                <a:gd name="T4" fmla="*/ 2 w 5"/>
                <a:gd name="T5" fmla="*/ 0 h 5"/>
                <a:gd name="T6" fmla="*/ 0 w 5"/>
                <a:gd name="T7" fmla="*/ 1 h 5"/>
                <a:gd name="T8" fmla="*/ 0 w 5"/>
                <a:gd name="T9" fmla="*/ 2 h 5"/>
                <a:gd name="T10" fmla="*/ 0 w 5"/>
                <a:gd name="T11" fmla="*/ 3 h 5"/>
                <a:gd name="T12" fmla="*/ 1 w 5"/>
                <a:gd name="T13" fmla="*/ 5 h 5"/>
                <a:gd name="T14" fmla="*/ 2 w 5"/>
                <a:gd name="T15" fmla="*/ 5 h 5"/>
                <a:gd name="T16" fmla="*/ 3 w 5"/>
                <a:gd name="T17" fmla="*/ 5 h 5"/>
                <a:gd name="T18" fmla="*/ 4 w 5"/>
                <a:gd name="T19" fmla="*/ 3 h 5"/>
                <a:gd name="T20" fmla="*/ 5 w 5"/>
                <a:gd name="T21" fmla="*/ 2 h 5"/>
                <a:gd name="T22" fmla="*/ 5 w 5"/>
                <a:gd name="T23" fmla="*/ 1 h 5"/>
                <a:gd name="T24" fmla="*/ 4 w 5"/>
                <a:gd name="T25" fmla="*/ 0 h 5"/>
                <a:gd name="T26" fmla="*/ 4 w 5"/>
                <a:gd name="T27" fmla="*/ 3 h 5"/>
                <a:gd name="T28" fmla="*/ 3 w 5"/>
                <a:gd name="T29" fmla="*/ 4 h 5"/>
                <a:gd name="T30" fmla="*/ 2 w 5"/>
                <a:gd name="T31" fmla="*/ 3 h 5"/>
                <a:gd name="T32" fmla="*/ 1 w 5"/>
                <a:gd name="T33" fmla="*/ 3 h 5"/>
                <a:gd name="T34" fmla="*/ 1 w 5"/>
                <a:gd name="T35" fmla="*/ 1 h 5"/>
                <a:gd name="T36" fmla="*/ 2 w 5"/>
                <a:gd name="T37" fmla="*/ 1 h 5"/>
                <a:gd name="T38" fmla="*/ 3 w 5"/>
                <a:gd name="T39" fmla="*/ 1 h 5"/>
                <a:gd name="T40" fmla="*/ 3 w 5"/>
                <a:gd name="T41" fmla="*/ 2 h 5"/>
                <a:gd name="T42" fmla="*/ 4 w 5"/>
                <a:gd name="T43" fmla="*/ 2 h 5"/>
                <a:gd name="T44" fmla="*/ 4 w 5"/>
                <a:gd name="T45" fmla="*/ 3 h 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5" h="5">
                  <a:moveTo>
                    <a:pt x="4" y="0"/>
                  </a:moveTo>
                  <a:lnTo>
                    <a:pt x="3" y="0"/>
                  </a:lnTo>
                  <a:lnTo>
                    <a:pt x="2" y="0"/>
                  </a:lnTo>
                  <a:lnTo>
                    <a:pt x="0" y="1"/>
                  </a:lnTo>
                  <a:lnTo>
                    <a:pt x="0" y="2"/>
                  </a:lnTo>
                  <a:lnTo>
                    <a:pt x="0" y="3"/>
                  </a:lnTo>
                  <a:lnTo>
                    <a:pt x="1" y="5"/>
                  </a:lnTo>
                  <a:lnTo>
                    <a:pt x="2" y="5"/>
                  </a:lnTo>
                  <a:lnTo>
                    <a:pt x="3" y="5"/>
                  </a:lnTo>
                  <a:lnTo>
                    <a:pt x="4" y="3"/>
                  </a:lnTo>
                  <a:lnTo>
                    <a:pt x="5" y="2"/>
                  </a:lnTo>
                  <a:lnTo>
                    <a:pt x="5" y="1"/>
                  </a:lnTo>
                  <a:lnTo>
                    <a:pt x="4" y="0"/>
                  </a:lnTo>
                  <a:close/>
                  <a:moveTo>
                    <a:pt x="4" y="3"/>
                  </a:moveTo>
                  <a:lnTo>
                    <a:pt x="3" y="4"/>
                  </a:lnTo>
                  <a:lnTo>
                    <a:pt x="2" y="3"/>
                  </a:lnTo>
                  <a:lnTo>
                    <a:pt x="1" y="3"/>
                  </a:lnTo>
                  <a:lnTo>
                    <a:pt x="1" y="1"/>
                  </a:lnTo>
                  <a:lnTo>
                    <a:pt x="2" y="1"/>
                  </a:lnTo>
                  <a:lnTo>
                    <a:pt x="3" y="1"/>
                  </a:lnTo>
                  <a:lnTo>
                    <a:pt x="3" y="2"/>
                  </a:lnTo>
                  <a:lnTo>
                    <a:pt x="4" y="2"/>
                  </a:lnTo>
                  <a:lnTo>
                    <a:pt x="4" y="3"/>
                  </a:lnTo>
                  <a:close/>
                </a:path>
              </a:pathLst>
            </a:custGeom>
            <a:solidFill>
              <a:srgbClr val="004984"/>
            </a:solidFill>
            <a:ln w="9525">
              <a:noFill/>
              <a:round/>
              <a:headEnd/>
              <a:tailEnd/>
            </a:ln>
          </p:spPr>
          <p:txBody>
            <a:bodyPr/>
            <a:lstStyle/>
            <a:p>
              <a:pPr>
                <a:defRPr/>
              </a:pPr>
              <a:endParaRPr lang="en-US">
                <a:ea typeface="ＭＳ Ｐゴシック" pitchFamily="-65" charset="-128"/>
              </a:endParaRPr>
            </a:p>
          </p:txBody>
        </p:sp>
        <p:sp>
          <p:nvSpPr>
            <p:cNvPr id="343" name="Freeform 451"/>
            <p:cNvSpPr>
              <a:spLocks noChangeAspect="1"/>
            </p:cNvSpPr>
            <p:nvPr/>
          </p:nvSpPr>
          <p:spPr bwMode="auto">
            <a:xfrm>
              <a:off x="3926" y="3119"/>
              <a:ext cx="2" cy="2"/>
            </a:xfrm>
            <a:custGeom>
              <a:avLst/>
              <a:gdLst>
                <a:gd name="T0" fmla="*/ 1 w 2"/>
                <a:gd name="T1" fmla="*/ 0 h 2"/>
                <a:gd name="T2" fmla="*/ 0 w 2"/>
                <a:gd name="T3" fmla="*/ 0 h 2"/>
                <a:gd name="T4" fmla="*/ 0 w 2"/>
                <a:gd name="T5" fmla="*/ 1 h 2"/>
                <a:gd name="T6" fmla="*/ 0 w 2"/>
                <a:gd name="T7" fmla="*/ 2 h 2"/>
                <a:gd name="T8" fmla="*/ 1 w 2"/>
                <a:gd name="T9" fmla="*/ 2 h 2"/>
                <a:gd name="T10" fmla="*/ 2 w 2"/>
                <a:gd name="T11" fmla="*/ 1 h 2"/>
                <a:gd name="T12" fmla="*/ 1 w 2"/>
                <a:gd name="T13" fmla="*/ 0 h 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 h="2">
                  <a:moveTo>
                    <a:pt x="1" y="0"/>
                  </a:moveTo>
                  <a:lnTo>
                    <a:pt x="0" y="0"/>
                  </a:lnTo>
                  <a:lnTo>
                    <a:pt x="0" y="1"/>
                  </a:lnTo>
                  <a:lnTo>
                    <a:pt x="0" y="2"/>
                  </a:lnTo>
                  <a:lnTo>
                    <a:pt x="1" y="2"/>
                  </a:lnTo>
                  <a:lnTo>
                    <a:pt x="2" y="1"/>
                  </a:lnTo>
                  <a:lnTo>
                    <a:pt x="1" y="0"/>
                  </a:lnTo>
                  <a:close/>
                </a:path>
              </a:pathLst>
            </a:custGeom>
            <a:solidFill>
              <a:srgbClr val="004984"/>
            </a:solidFill>
            <a:ln w="9525">
              <a:noFill/>
              <a:round/>
              <a:headEnd/>
              <a:tailEnd/>
            </a:ln>
          </p:spPr>
          <p:txBody>
            <a:bodyPr/>
            <a:lstStyle/>
            <a:p>
              <a:pPr>
                <a:defRPr/>
              </a:pPr>
              <a:endParaRPr lang="en-US">
                <a:ea typeface="ＭＳ Ｐゴシック" pitchFamily="-65" charset="-128"/>
              </a:endParaRPr>
            </a:p>
          </p:txBody>
        </p:sp>
        <p:sp>
          <p:nvSpPr>
            <p:cNvPr id="344" name="Freeform 452"/>
            <p:cNvSpPr>
              <a:spLocks noChangeAspect="1"/>
            </p:cNvSpPr>
            <p:nvPr/>
          </p:nvSpPr>
          <p:spPr bwMode="auto">
            <a:xfrm>
              <a:off x="3889" y="3085"/>
              <a:ext cx="2" cy="2"/>
            </a:xfrm>
            <a:custGeom>
              <a:avLst/>
              <a:gdLst>
                <a:gd name="T0" fmla="*/ 1 w 2"/>
                <a:gd name="T1" fmla="*/ 2 h 2"/>
                <a:gd name="T2" fmla="*/ 2 w 2"/>
                <a:gd name="T3" fmla="*/ 1 h 2"/>
                <a:gd name="T4" fmla="*/ 1 w 2"/>
                <a:gd name="T5" fmla="*/ 1 h 2"/>
                <a:gd name="T6" fmla="*/ 1 w 2"/>
                <a:gd name="T7" fmla="*/ 0 h 2"/>
                <a:gd name="T8" fmla="*/ 0 w 2"/>
                <a:gd name="T9" fmla="*/ 1 h 2"/>
                <a:gd name="T10" fmla="*/ 0 w 2"/>
                <a:gd name="T11" fmla="*/ 2 h 2"/>
                <a:gd name="T12" fmla="*/ 1 w 2"/>
                <a:gd name="T13" fmla="*/ 2 h 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 h="2">
                  <a:moveTo>
                    <a:pt x="1" y="2"/>
                  </a:moveTo>
                  <a:lnTo>
                    <a:pt x="2" y="1"/>
                  </a:lnTo>
                  <a:lnTo>
                    <a:pt x="1" y="1"/>
                  </a:lnTo>
                  <a:lnTo>
                    <a:pt x="1" y="0"/>
                  </a:lnTo>
                  <a:lnTo>
                    <a:pt x="0" y="1"/>
                  </a:lnTo>
                  <a:lnTo>
                    <a:pt x="0" y="2"/>
                  </a:lnTo>
                  <a:lnTo>
                    <a:pt x="1" y="2"/>
                  </a:lnTo>
                  <a:close/>
                </a:path>
              </a:pathLst>
            </a:custGeom>
            <a:solidFill>
              <a:srgbClr val="004984"/>
            </a:solidFill>
            <a:ln w="9525">
              <a:noFill/>
              <a:round/>
              <a:headEnd/>
              <a:tailEnd/>
            </a:ln>
          </p:spPr>
          <p:txBody>
            <a:bodyPr/>
            <a:lstStyle/>
            <a:p>
              <a:pPr>
                <a:defRPr/>
              </a:pPr>
              <a:endParaRPr lang="en-US">
                <a:ea typeface="ＭＳ Ｐゴシック" pitchFamily="-65" charset="-128"/>
              </a:endParaRPr>
            </a:p>
          </p:txBody>
        </p:sp>
        <p:sp>
          <p:nvSpPr>
            <p:cNvPr id="345" name="Freeform 453"/>
            <p:cNvSpPr>
              <a:spLocks noChangeAspect="1"/>
            </p:cNvSpPr>
            <p:nvPr/>
          </p:nvSpPr>
          <p:spPr bwMode="auto">
            <a:xfrm>
              <a:off x="3963" y="3085"/>
              <a:ext cx="2" cy="2"/>
            </a:xfrm>
            <a:custGeom>
              <a:avLst/>
              <a:gdLst>
                <a:gd name="T0" fmla="*/ 1 w 2"/>
                <a:gd name="T1" fmla="*/ 2 h 2"/>
                <a:gd name="T2" fmla="*/ 2 w 2"/>
                <a:gd name="T3" fmla="*/ 1 h 2"/>
                <a:gd name="T4" fmla="*/ 1 w 2"/>
                <a:gd name="T5" fmla="*/ 1 h 2"/>
                <a:gd name="T6" fmla="*/ 1 w 2"/>
                <a:gd name="T7" fmla="*/ 0 h 2"/>
                <a:gd name="T8" fmla="*/ 0 w 2"/>
                <a:gd name="T9" fmla="*/ 1 h 2"/>
                <a:gd name="T10" fmla="*/ 0 w 2"/>
                <a:gd name="T11" fmla="*/ 2 h 2"/>
                <a:gd name="T12" fmla="*/ 1 w 2"/>
                <a:gd name="T13" fmla="*/ 2 h 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 h="2">
                  <a:moveTo>
                    <a:pt x="1" y="2"/>
                  </a:moveTo>
                  <a:lnTo>
                    <a:pt x="2" y="1"/>
                  </a:lnTo>
                  <a:lnTo>
                    <a:pt x="1" y="1"/>
                  </a:lnTo>
                  <a:lnTo>
                    <a:pt x="1" y="0"/>
                  </a:lnTo>
                  <a:lnTo>
                    <a:pt x="0" y="1"/>
                  </a:lnTo>
                  <a:lnTo>
                    <a:pt x="0" y="2"/>
                  </a:lnTo>
                  <a:lnTo>
                    <a:pt x="1" y="2"/>
                  </a:lnTo>
                  <a:close/>
                </a:path>
              </a:pathLst>
            </a:custGeom>
            <a:solidFill>
              <a:srgbClr val="004984"/>
            </a:solidFill>
            <a:ln w="9525">
              <a:noFill/>
              <a:round/>
              <a:headEnd/>
              <a:tailEnd/>
            </a:ln>
          </p:spPr>
          <p:txBody>
            <a:bodyPr/>
            <a:lstStyle/>
            <a:p>
              <a:pPr>
                <a:defRPr/>
              </a:pPr>
              <a:endParaRPr lang="en-US">
                <a:ea typeface="ＭＳ Ｐゴシック" pitchFamily="-65" charset="-128"/>
              </a:endParaRPr>
            </a:p>
          </p:txBody>
        </p:sp>
        <p:sp>
          <p:nvSpPr>
            <p:cNvPr id="346" name="Freeform 454"/>
            <p:cNvSpPr>
              <a:spLocks noChangeAspect="1"/>
            </p:cNvSpPr>
            <p:nvPr/>
          </p:nvSpPr>
          <p:spPr bwMode="auto">
            <a:xfrm>
              <a:off x="4273" y="3021"/>
              <a:ext cx="36" cy="48"/>
            </a:xfrm>
            <a:custGeom>
              <a:avLst/>
              <a:gdLst>
                <a:gd name="T0" fmla="*/ 32 w 36"/>
                <a:gd name="T1" fmla="*/ 0 h 48"/>
                <a:gd name="T2" fmla="*/ 32 w 36"/>
                <a:gd name="T3" fmla="*/ 28 h 48"/>
                <a:gd name="T4" fmla="*/ 32 w 36"/>
                <a:gd name="T5" fmla="*/ 32 h 48"/>
                <a:gd name="T6" fmla="*/ 31 w 36"/>
                <a:gd name="T7" fmla="*/ 36 h 48"/>
                <a:gd name="T8" fmla="*/ 30 w 36"/>
                <a:gd name="T9" fmla="*/ 39 h 48"/>
                <a:gd name="T10" fmla="*/ 29 w 36"/>
                <a:gd name="T11" fmla="*/ 41 h 48"/>
                <a:gd name="T12" fmla="*/ 27 w 36"/>
                <a:gd name="T13" fmla="*/ 43 h 48"/>
                <a:gd name="T14" fmla="*/ 24 w 36"/>
                <a:gd name="T15" fmla="*/ 44 h 48"/>
                <a:gd name="T16" fmla="*/ 21 w 36"/>
                <a:gd name="T17" fmla="*/ 45 h 48"/>
                <a:gd name="T18" fmla="*/ 17 w 36"/>
                <a:gd name="T19" fmla="*/ 45 h 48"/>
                <a:gd name="T20" fmla="*/ 13 w 36"/>
                <a:gd name="T21" fmla="*/ 45 h 48"/>
                <a:gd name="T22" fmla="*/ 10 w 36"/>
                <a:gd name="T23" fmla="*/ 44 h 48"/>
                <a:gd name="T24" fmla="*/ 8 w 36"/>
                <a:gd name="T25" fmla="*/ 42 h 48"/>
                <a:gd name="T26" fmla="*/ 6 w 36"/>
                <a:gd name="T27" fmla="*/ 40 h 48"/>
                <a:gd name="T28" fmla="*/ 4 w 36"/>
                <a:gd name="T29" fmla="*/ 37 h 48"/>
                <a:gd name="T30" fmla="*/ 4 w 36"/>
                <a:gd name="T31" fmla="*/ 34 h 48"/>
                <a:gd name="T32" fmla="*/ 3 w 36"/>
                <a:gd name="T33" fmla="*/ 31 h 48"/>
                <a:gd name="T34" fmla="*/ 3 w 36"/>
                <a:gd name="T35" fmla="*/ 28 h 48"/>
                <a:gd name="T36" fmla="*/ 3 w 36"/>
                <a:gd name="T37" fmla="*/ 0 h 48"/>
                <a:gd name="T38" fmla="*/ 0 w 36"/>
                <a:gd name="T39" fmla="*/ 0 h 48"/>
                <a:gd name="T40" fmla="*/ 0 w 36"/>
                <a:gd name="T41" fmla="*/ 28 h 48"/>
                <a:gd name="T42" fmla="*/ 0 w 36"/>
                <a:gd name="T43" fmla="*/ 33 h 48"/>
                <a:gd name="T44" fmla="*/ 1 w 36"/>
                <a:gd name="T45" fmla="*/ 37 h 48"/>
                <a:gd name="T46" fmla="*/ 1 w 36"/>
                <a:gd name="T47" fmla="*/ 39 h 48"/>
                <a:gd name="T48" fmla="*/ 2 w 36"/>
                <a:gd name="T49" fmla="*/ 41 h 48"/>
                <a:gd name="T50" fmla="*/ 4 w 36"/>
                <a:gd name="T51" fmla="*/ 43 h 48"/>
                <a:gd name="T52" fmla="*/ 7 w 36"/>
                <a:gd name="T53" fmla="*/ 46 h 48"/>
                <a:gd name="T54" fmla="*/ 10 w 36"/>
                <a:gd name="T55" fmla="*/ 47 h 48"/>
                <a:gd name="T56" fmla="*/ 13 w 36"/>
                <a:gd name="T57" fmla="*/ 48 h 48"/>
                <a:gd name="T58" fmla="*/ 17 w 36"/>
                <a:gd name="T59" fmla="*/ 48 h 48"/>
                <a:gd name="T60" fmla="*/ 22 w 36"/>
                <a:gd name="T61" fmla="*/ 48 h 48"/>
                <a:gd name="T62" fmla="*/ 25 w 36"/>
                <a:gd name="T63" fmla="*/ 47 h 48"/>
                <a:gd name="T64" fmla="*/ 29 w 36"/>
                <a:gd name="T65" fmla="*/ 46 h 48"/>
                <a:gd name="T66" fmla="*/ 31 w 36"/>
                <a:gd name="T67" fmla="*/ 43 h 48"/>
                <a:gd name="T68" fmla="*/ 33 w 36"/>
                <a:gd name="T69" fmla="*/ 41 h 48"/>
                <a:gd name="T70" fmla="*/ 35 w 36"/>
                <a:gd name="T71" fmla="*/ 37 h 48"/>
                <a:gd name="T72" fmla="*/ 35 w 36"/>
                <a:gd name="T73" fmla="*/ 35 h 48"/>
                <a:gd name="T74" fmla="*/ 35 w 36"/>
                <a:gd name="T75" fmla="*/ 33 h 48"/>
                <a:gd name="T76" fmla="*/ 36 w 36"/>
                <a:gd name="T77" fmla="*/ 28 h 48"/>
                <a:gd name="T78" fmla="*/ 36 w 36"/>
                <a:gd name="T79" fmla="*/ 0 h 48"/>
                <a:gd name="T80" fmla="*/ 32 w 36"/>
                <a:gd name="T81" fmla="*/ 0 h 4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36" h="48">
                  <a:moveTo>
                    <a:pt x="32" y="0"/>
                  </a:moveTo>
                  <a:lnTo>
                    <a:pt x="32" y="28"/>
                  </a:lnTo>
                  <a:lnTo>
                    <a:pt x="32" y="32"/>
                  </a:lnTo>
                  <a:lnTo>
                    <a:pt x="31" y="36"/>
                  </a:lnTo>
                  <a:lnTo>
                    <a:pt x="30" y="39"/>
                  </a:lnTo>
                  <a:lnTo>
                    <a:pt x="29" y="41"/>
                  </a:lnTo>
                  <a:lnTo>
                    <a:pt x="27" y="43"/>
                  </a:lnTo>
                  <a:lnTo>
                    <a:pt x="24" y="44"/>
                  </a:lnTo>
                  <a:lnTo>
                    <a:pt x="21" y="45"/>
                  </a:lnTo>
                  <a:lnTo>
                    <a:pt x="17" y="45"/>
                  </a:lnTo>
                  <a:lnTo>
                    <a:pt x="13" y="45"/>
                  </a:lnTo>
                  <a:lnTo>
                    <a:pt x="10" y="44"/>
                  </a:lnTo>
                  <a:lnTo>
                    <a:pt x="8" y="42"/>
                  </a:lnTo>
                  <a:lnTo>
                    <a:pt x="6" y="40"/>
                  </a:lnTo>
                  <a:lnTo>
                    <a:pt x="4" y="37"/>
                  </a:lnTo>
                  <a:lnTo>
                    <a:pt x="4" y="34"/>
                  </a:lnTo>
                  <a:lnTo>
                    <a:pt x="3" y="31"/>
                  </a:lnTo>
                  <a:lnTo>
                    <a:pt x="3" y="28"/>
                  </a:lnTo>
                  <a:lnTo>
                    <a:pt x="3" y="0"/>
                  </a:lnTo>
                  <a:lnTo>
                    <a:pt x="0" y="0"/>
                  </a:lnTo>
                  <a:lnTo>
                    <a:pt x="0" y="28"/>
                  </a:lnTo>
                  <a:lnTo>
                    <a:pt x="0" y="33"/>
                  </a:lnTo>
                  <a:lnTo>
                    <a:pt x="1" y="37"/>
                  </a:lnTo>
                  <a:lnTo>
                    <a:pt x="1" y="39"/>
                  </a:lnTo>
                  <a:lnTo>
                    <a:pt x="2" y="41"/>
                  </a:lnTo>
                  <a:lnTo>
                    <a:pt x="4" y="43"/>
                  </a:lnTo>
                  <a:lnTo>
                    <a:pt x="7" y="46"/>
                  </a:lnTo>
                  <a:lnTo>
                    <a:pt x="10" y="47"/>
                  </a:lnTo>
                  <a:lnTo>
                    <a:pt x="13" y="48"/>
                  </a:lnTo>
                  <a:lnTo>
                    <a:pt x="17" y="48"/>
                  </a:lnTo>
                  <a:lnTo>
                    <a:pt x="22" y="48"/>
                  </a:lnTo>
                  <a:lnTo>
                    <a:pt x="25" y="47"/>
                  </a:lnTo>
                  <a:lnTo>
                    <a:pt x="29" y="46"/>
                  </a:lnTo>
                  <a:lnTo>
                    <a:pt x="31" y="43"/>
                  </a:lnTo>
                  <a:lnTo>
                    <a:pt x="33" y="41"/>
                  </a:lnTo>
                  <a:lnTo>
                    <a:pt x="35" y="37"/>
                  </a:lnTo>
                  <a:lnTo>
                    <a:pt x="35" y="35"/>
                  </a:lnTo>
                  <a:lnTo>
                    <a:pt x="35" y="33"/>
                  </a:lnTo>
                  <a:lnTo>
                    <a:pt x="36" y="28"/>
                  </a:lnTo>
                  <a:lnTo>
                    <a:pt x="36" y="0"/>
                  </a:lnTo>
                  <a:lnTo>
                    <a:pt x="32" y="0"/>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347" name="Freeform 455"/>
            <p:cNvSpPr>
              <a:spLocks noChangeAspect="1"/>
            </p:cNvSpPr>
            <p:nvPr/>
          </p:nvSpPr>
          <p:spPr bwMode="auto">
            <a:xfrm>
              <a:off x="4316" y="3033"/>
              <a:ext cx="27" cy="35"/>
            </a:xfrm>
            <a:custGeom>
              <a:avLst/>
              <a:gdLst>
                <a:gd name="T0" fmla="*/ 15 w 27"/>
                <a:gd name="T1" fmla="*/ 0 h 35"/>
                <a:gd name="T2" fmla="*/ 11 w 27"/>
                <a:gd name="T3" fmla="*/ 1 h 35"/>
                <a:gd name="T4" fmla="*/ 9 w 27"/>
                <a:gd name="T5" fmla="*/ 2 h 35"/>
                <a:gd name="T6" fmla="*/ 8 w 27"/>
                <a:gd name="T7" fmla="*/ 2 h 35"/>
                <a:gd name="T8" fmla="*/ 5 w 27"/>
                <a:gd name="T9" fmla="*/ 5 h 35"/>
                <a:gd name="T10" fmla="*/ 3 w 27"/>
                <a:gd name="T11" fmla="*/ 8 h 35"/>
                <a:gd name="T12" fmla="*/ 3 w 27"/>
                <a:gd name="T13" fmla="*/ 1 h 35"/>
                <a:gd name="T14" fmla="*/ 0 w 27"/>
                <a:gd name="T15" fmla="*/ 1 h 35"/>
                <a:gd name="T16" fmla="*/ 0 w 27"/>
                <a:gd name="T17" fmla="*/ 35 h 35"/>
                <a:gd name="T18" fmla="*/ 3 w 27"/>
                <a:gd name="T19" fmla="*/ 35 h 35"/>
                <a:gd name="T20" fmla="*/ 3 w 27"/>
                <a:gd name="T21" fmla="*/ 17 h 35"/>
                <a:gd name="T22" fmla="*/ 3 w 27"/>
                <a:gd name="T23" fmla="*/ 14 h 35"/>
                <a:gd name="T24" fmla="*/ 4 w 27"/>
                <a:gd name="T25" fmla="*/ 11 h 35"/>
                <a:gd name="T26" fmla="*/ 5 w 27"/>
                <a:gd name="T27" fmla="*/ 9 h 35"/>
                <a:gd name="T28" fmla="*/ 6 w 27"/>
                <a:gd name="T29" fmla="*/ 7 h 35"/>
                <a:gd name="T30" fmla="*/ 7 w 27"/>
                <a:gd name="T31" fmla="*/ 6 h 35"/>
                <a:gd name="T32" fmla="*/ 8 w 27"/>
                <a:gd name="T33" fmla="*/ 5 h 35"/>
                <a:gd name="T34" fmla="*/ 10 w 27"/>
                <a:gd name="T35" fmla="*/ 4 h 35"/>
                <a:gd name="T36" fmla="*/ 12 w 27"/>
                <a:gd name="T37" fmla="*/ 3 h 35"/>
                <a:gd name="T38" fmla="*/ 15 w 27"/>
                <a:gd name="T39" fmla="*/ 3 h 35"/>
                <a:gd name="T40" fmla="*/ 18 w 27"/>
                <a:gd name="T41" fmla="*/ 4 h 35"/>
                <a:gd name="T42" fmla="*/ 20 w 27"/>
                <a:gd name="T43" fmla="*/ 4 h 35"/>
                <a:gd name="T44" fmla="*/ 22 w 27"/>
                <a:gd name="T45" fmla="*/ 6 h 35"/>
                <a:gd name="T46" fmla="*/ 23 w 27"/>
                <a:gd name="T47" fmla="*/ 8 h 35"/>
                <a:gd name="T48" fmla="*/ 24 w 27"/>
                <a:gd name="T49" fmla="*/ 11 h 35"/>
                <a:gd name="T50" fmla="*/ 24 w 27"/>
                <a:gd name="T51" fmla="*/ 14 h 35"/>
                <a:gd name="T52" fmla="*/ 24 w 27"/>
                <a:gd name="T53" fmla="*/ 35 h 35"/>
                <a:gd name="T54" fmla="*/ 27 w 27"/>
                <a:gd name="T55" fmla="*/ 35 h 35"/>
                <a:gd name="T56" fmla="*/ 27 w 27"/>
                <a:gd name="T57" fmla="*/ 14 h 35"/>
                <a:gd name="T58" fmla="*/ 27 w 27"/>
                <a:gd name="T59" fmla="*/ 11 h 35"/>
                <a:gd name="T60" fmla="*/ 27 w 27"/>
                <a:gd name="T61" fmla="*/ 8 h 35"/>
                <a:gd name="T62" fmla="*/ 26 w 27"/>
                <a:gd name="T63" fmla="*/ 6 h 35"/>
                <a:gd name="T64" fmla="*/ 25 w 27"/>
                <a:gd name="T65" fmla="*/ 5 h 35"/>
                <a:gd name="T66" fmla="*/ 24 w 27"/>
                <a:gd name="T67" fmla="*/ 4 h 35"/>
                <a:gd name="T68" fmla="*/ 22 w 27"/>
                <a:gd name="T69" fmla="*/ 2 h 35"/>
                <a:gd name="T70" fmla="*/ 19 w 27"/>
                <a:gd name="T71" fmla="*/ 1 h 35"/>
                <a:gd name="T72" fmla="*/ 15 w 27"/>
                <a:gd name="T73" fmla="*/ 0 h 3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7" h="35">
                  <a:moveTo>
                    <a:pt x="15" y="0"/>
                  </a:moveTo>
                  <a:lnTo>
                    <a:pt x="11" y="1"/>
                  </a:lnTo>
                  <a:lnTo>
                    <a:pt x="9" y="2"/>
                  </a:lnTo>
                  <a:lnTo>
                    <a:pt x="8" y="2"/>
                  </a:lnTo>
                  <a:lnTo>
                    <a:pt x="5" y="5"/>
                  </a:lnTo>
                  <a:lnTo>
                    <a:pt x="3" y="8"/>
                  </a:lnTo>
                  <a:lnTo>
                    <a:pt x="3" y="1"/>
                  </a:lnTo>
                  <a:lnTo>
                    <a:pt x="0" y="1"/>
                  </a:lnTo>
                  <a:lnTo>
                    <a:pt x="0" y="35"/>
                  </a:lnTo>
                  <a:lnTo>
                    <a:pt x="3" y="35"/>
                  </a:lnTo>
                  <a:lnTo>
                    <a:pt x="3" y="17"/>
                  </a:lnTo>
                  <a:lnTo>
                    <a:pt x="3" y="14"/>
                  </a:lnTo>
                  <a:lnTo>
                    <a:pt x="4" y="11"/>
                  </a:lnTo>
                  <a:lnTo>
                    <a:pt x="5" y="9"/>
                  </a:lnTo>
                  <a:lnTo>
                    <a:pt x="6" y="7"/>
                  </a:lnTo>
                  <a:lnTo>
                    <a:pt x="7" y="6"/>
                  </a:lnTo>
                  <a:lnTo>
                    <a:pt x="8" y="5"/>
                  </a:lnTo>
                  <a:lnTo>
                    <a:pt x="10" y="4"/>
                  </a:lnTo>
                  <a:lnTo>
                    <a:pt x="12" y="3"/>
                  </a:lnTo>
                  <a:lnTo>
                    <a:pt x="15" y="3"/>
                  </a:lnTo>
                  <a:lnTo>
                    <a:pt x="18" y="4"/>
                  </a:lnTo>
                  <a:lnTo>
                    <a:pt x="20" y="4"/>
                  </a:lnTo>
                  <a:lnTo>
                    <a:pt x="22" y="6"/>
                  </a:lnTo>
                  <a:lnTo>
                    <a:pt x="23" y="8"/>
                  </a:lnTo>
                  <a:lnTo>
                    <a:pt x="24" y="11"/>
                  </a:lnTo>
                  <a:lnTo>
                    <a:pt x="24" y="14"/>
                  </a:lnTo>
                  <a:lnTo>
                    <a:pt x="24" y="35"/>
                  </a:lnTo>
                  <a:lnTo>
                    <a:pt x="27" y="35"/>
                  </a:lnTo>
                  <a:lnTo>
                    <a:pt x="27" y="14"/>
                  </a:lnTo>
                  <a:lnTo>
                    <a:pt x="27" y="11"/>
                  </a:lnTo>
                  <a:lnTo>
                    <a:pt x="27" y="8"/>
                  </a:lnTo>
                  <a:lnTo>
                    <a:pt x="26" y="6"/>
                  </a:lnTo>
                  <a:lnTo>
                    <a:pt x="25" y="5"/>
                  </a:lnTo>
                  <a:lnTo>
                    <a:pt x="24" y="4"/>
                  </a:lnTo>
                  <a:lnTo>
                    <a:pt x="22" y="2"/>
                  </a:lnTo>
                  <a:lnTo>
                    <a:pt x="19" y="1"/>
                  </a:lnTo>
                  <a:lnTo>
                    <a:pt x="15" y="0"/>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348" name="Freeform 456"/>
            <p:cNvSpPr>
              <a:spLocks noChangeAspect="1"/>
            </p:cNvSpPr>
            <p:nvPr/>
          </p:nvSpPr>
          <p:spPr bwMode="auto">
            <a:xfrm>
              <a:off x="4351" y="3034"/>
              <a:ext cx="3" cy="34"/>
            </a:xfrm>
            <a:custGeom>
              <a:avLst/>
              <a:gdLst>
                <a:gd name="T0" fmla="*/ 0 w 3"/>
                <a:gd name="T1" fmla="*/ 0 h 34"/>
                <a:gd name="T2" fmla="*/ 0 w 3"/>
                <a:gd name="T3" fmla="*/ 34 h 34"/>
                <a:gd name="T4" fmla="*/ 3 w 3"/>
                <a:gd name="T5" fmla="*/ 34 h 34"/>
                <a:gd name="T6" fmla="*/ 3 w 3"/>
                <a:gd name="T7" fmla="*/ 0 h 34"/>
                <a:gd name="T8" fmla="*/ 2 w 3"/>
                <a:gd name="T9" fmla="*/ 0 h 34"/>
                <a:gd name="T10" fmla="*/ 0 w 3"/>
                <a:gd name="T11" fmla="*/ 0 h 3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 h="34">
                  <a:moveTo>
                    <a:pt x="0" y="0"/>
                  </a:moveTo>
                  <a:lnTo>
                    <a:pt x="0" y="34"/>
                  </a:lnTo>
                  <a:lnTo>
                    <a:pt x="3" y="34"/>
                  </a:lnTo>
                  <a:lnTo>
                    <a:pt x="3" y="0"/>
                  </a:lnTo>
                  <a:lnTo>
                    <a:pt x="2" y="0"/>
                  </a:lnTo>
                  <a:lnTo>
                    <a:pt x="0" y="0"/>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349" name="Freeform 457"/>
            <p:cNvSpPr>
              <a:spLocks noChangeAspect="1"/>
            </p:cNvSpPr>
            <p:nvPr/>
          </p:nvSpPr>
          <p:spPr bwMode="auto">
            <a:xfrm>
              <a:off x="4351" y="3024"/>
              <a:ext cx="3" cy="4"/>
            </a:xfrm>
            <a:custGeom>
              <a:avLst/>
              <a:gdLst>
                <a:gd name="T0" fmla="*/ 0 w 3"/>
                <a:gd name="T1" fmla="*/ 0 h 4"/>
                <a:gd name="T2" fmla="*/ 0 w 3"/>
                <a:gd name="T3" fmla="*/ 4 h 4"/>
                <a:gd name="T4" fmla="*/ 3 w 3"/>
                <a:gd name="T5" fmla="*/ 4 h 4"/>
                <a:gd name="T6" fmla="*/ 3 w 3"/>
                <a:gd name="T7" fmla="*/ 0 h 4"/>
                <a:gd name="T8" fmla="*/ 2 w 3"/>
                <a:gd name="T9" fmla="*/ 0 h 4"/>
                <a:gd name="T10" fmla="*/ 0 w 3"/>
                <a:gd name="T11" fmla="*/ 0 h 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 h="4">
                  <a:moveTo>
                    <a:pt x="0" y="0"/>
                  </a:moveTo>
                  <a:lnTo>
                    <a:pt x="0" y="4"/>
                  </a:lnTo>
                  <a:lnTo>
                    <a:pt x="3" y="4"/>
                  </a:lnTo>
                  <a:lnTo>
                    <a:pt x="3" y="0"/>
                  </a:lnTo>
                  <a:lnTo>
                    <a:pt x="2" y="0"/>
                  </a:lnTo>
                  <a:lnTo>
                    <a:pt x="0" y="0"/>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350" name="Freeform 458"/>
            <p:cNvSpPr>
              <a:spLocks noChangeAspect="1"/>
            </p:cNvSpPr>
            <p:nvPr/>
          </p:nvSpPr>
          <p:spPr bwMode="auto">
            <a:xfrm>
              <a:off x="4357" y="3034"/>
              <a:ext cx="30" cy="34"/>
            </a:xfrm>
            <a:custGeom>
              <a:avLst/>
              <a:gdLst>
                <a:gd name="T0" fmla="*/ 27 w 30"/>
                <a:gd name="T1" fmla="*/ 0 h 34"/>
                <a:gd name="T2" fmla="*/ 16 w 30"/>
                <a:gd name="T3" fmla="*/ 30 h 34"/>
                <a:gd name="T4" fmla="*/ 4 w 30"/>
                <a:gd name="T5" fmla="*/ 0 h 34"/>
                <a:gd name="T6" fmla="*/ 0 w 30"/>
                <a:gd name="T7" fmla="*/ 0 h 34"/>
                <a:gd name="T8" fmla="*/ 14 w 30"/>
                <a:gd name="T9" fmla="*/ 34 h 34"/>
                <a:gd name="T10" fmla="*/ 18 w 30"/>
                <a:gd name="T11" fmla="*/ 34 h 34"/>
                <a:gd name="T12" fmla="*/ 30 w 30"/>
                <a:gd name="T13" fmla="*/ 0 h 34"/>
                <a:gd name="T14" fmla="*/ 27 w 30"/>
                <a:gd name="T15" fmla="*/ 0 h 3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0" h="34">
                  <a:moveTo>
                    <a:pt x="27" y="0"/>
                  </a:moveTo>
                  <a:lnTo>
                    <a:pt x="16" y="30"/>
                  </a:lnTo>
                  <a:lnTo>
                    <a:pt x="4" y="0"/>
                  </a:lnTo>
                  <a:lnTo>
                    <a:pt x="0" y="0"/>
                  </a:lnTo>
                  <a:lnTo>
                    <a:pt x="14" y="34"/>
                  </a:lnTo>
                  <a:lnTo>
                    <a:pt x="18" y="34"/>
                  </a:lnTo>
                  <a:lnTo>
                    <a:pt x="30" y="0"/>
                  </a:lnTo>
                  <a:lnTo>
                    <a:pt x="27" y="0"/>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351" name="Freeform 459"/>
            <p:cNvSpPr>
              <a:spLocks noChangeAspect="1" noEditPoints="1"/>
            </p:cNvSpPr>
            <p:nvPr/>
          </p:nvSpPr>
          <p:spPr bwMode="auto">
            <a:xfrm>
              <a:off x="4389" y="3033"/>
              <a:ext cx="30" cy="36"/>
            </a:xfrm>
            <a:custGeom>
              <a:avLst/>
              <a:gdLst>
                <a:gd name="T0" fmla="*/ 12 w 30"/>
                <a:gd name="T1" fmla="*/ 1 h 36"/>
                <a:gd name="T2" fmla="*/ 7 w 30"/>
                <a:gd name="T3" fmla="*/ 3 h 36"/>
                <a:gd name="T4" fmla="*/ 3 w 30"/>
                <a:gd name="T5" fmla="*/ 7 h 36"/>
                <a:gd name="T6" fmla="*/ 1 w 30"/>
                <a:gd name="T7" fmla="*/ 11 h 36"/>
                <a:gd name="T8" fmla="*/ 0 w 30"/>
                <a:gd name="T9" fmla="*/ 19 h 36"/>
                <a:gd name="T10" fmla="*/ 1 w 30"/>
                <a:gd name="T11" fmla="*/ 26 h 36"/>
                <a:gd name="T12" fmla="*/ 5 w 30"/>
                <a:gd name="T13" fmla="*/ 32 h 36"/>
                <a:gd name="T14" fmla="*/ 9 w 30"/>
                <a:gd name="T15" fmla="*/ 35 h 36"/>
                <a:gd name="T16" fmla="*/ 15 w 30"/>
                <a:gd name="T17" fmla="*/ 36 h 36"/>
                <a:gd name="T18" fmla="*/ 21 w 30"/>
                <a:gd name="T19" fmla="*/ 35 h 36"/>
                <a:gd name="T20" fmla="*/ 24 w 30"/>
                <a:gd name="T21" fmla="*/ 34 h 36"/>
                <a:gd name="T22" fmla="*/ 27 w 30"/>
                <a:gd name="T23" fmla="*/ 31 h 36"/>
                <a:gd name="T24" fmla="*/ 29 w 30"/>
                <a:gd name="T25" fmla="*/ 27 h 36"/>
                <a:gd name="T26" fmla="*/ 30 w 30"/>
                <a:gd name="T27" fmla="*/ 23 h 36"/>
                <a:gd name="T28" fmla="*/ 27 w 30"/>
                <a:gd name="T29" fmla="*/ 24 h 36"/>
                <a:gd name="T30" fmla="*/ 25 w 30"/>
                <a:gd name="T31" fmla="*/ 28 h 36"/>
                <a:gd name="T32" fmla="*/ 23 w 30"/>
                <a:gd name="T33" fmla="*/ 31 h 36"/>
                <a:gd name="T34" fmla="*/ 15 w 30"/>
                <a:gd name="T35" fmla="*/ 33 h 36"/>
                <a:gd name="T36" fmla="*/ 9 w 30"/>
                <a:gd name="T37" fmla="*/ 32 h 36"/>
                <a:gd name="T38" fmla="*/ 5 w 30"/>
                <a:gd name="T39" fmla="*/ 28 h 36"/>
                <a:gd name="T40" fmla="*/ 3 w 30"/>
                <a:gd name="T41" fmla="*/ 22 h 36"/>
                <a:gd name="T42" fmla="*/ 30 w 30"/>
                <a:gd name="T43" fmla="*/ 19 h 36"/>
                <a:gd name="T44" fmla="*/ 30 w 30"/>
                <a:gd name="T45" fmla="*/ 14 h 36"/>
                <a:gd name="T46" fmla="*/ 28 w 30"/>
                <a:gd name="T47" fmla="*/ 7 h 36"/>
                <a:gd name="T48" fmla="*/ 24 w 30"/>
                <a:gd name="T49" fmla="*/ 3 h 36"/>
                <a:gd name="T50" fmla="*/ 18 w 30"/>
                <a:gd name="T51" fmla="*/ 1 h 36"/>
                <a:gd name="T52" fmla="*/ 15 w 30"/>
                <a:gd name="T53" fmla="*/ 3 h 36"/>
                <a:gd name="T54" fmla="*/ 20 w 30"/>
                <a:gd name="T55" fmla="*/ 4 h 36"/>
                <a:gd name="T56" fmla="*/ 24 w 30"/>
                <a:gd name="T57" fmla="*/ 7 h 36"/>
                <a:gd name="T58" fmla="*/ 26 w 30"/>
                <a:gd name="T59" fmla="*/ 11 h 36"/>
                <a:gd name="T60" fmla="*/ 3 w 30"/>
                <a:gd name="T61" fmla="*/ 16 h 36"/>
                <a:gd name="T62" fmla="*/ 4 w 30"/>
                <a:gd name="T63" fmla="*/ 11 h 36"/>
                <a:gd name="T64" fmla="*/ 7 w 30"/>
                <a:gd name="T65" fmla="*/ 7 h 36"/>
                <a:gd name="T66" fmla="*/ 10 w 30"/>
                <a:gd name="T67" fmla="*/ 4 h 36"/>
                <a:gd name="T68" fmla="*/ 15 w 30"/>
                <a:gd name="T69" fmla="*/ 3 h 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30" h="36">
                  <a:moveTo>
                    <a:pt x="15" y="0"/>
                  </a:moveTo>
                  <a:lnTo>
                    <a:pt x="12" y="1"/>
                  </a:lnTo>
                  <a:lnTo>
                    <a:pt x="10" y="1"/>
                  </a:lnTo>
                  <a:lnTo>
                    <a:pt x="7" y="3"/>
                  </a:lnTo>
                  <a:lnTo>
                    <a:pt x="5" y="4"/>
                  </a:lnTo>
                  <a:lnTo>
                    <a:pt x="3" y="7"/>
                  </a:lnTo>
                  <a:lnTo>
                    <a:pt x="2" y="9"/>
                  </a:lnTo>
                  <a:lnTo>
                    <a:pt x="1" y="11"/>
                  </a:lnTo>
                  <a:lnTo>
                    <a:pt x="0" y="15"/>
                  </a:lnTo>
                  <a:lnTo>
                    <a:pt x="0" y="19"/>
                  </a:lnTo>
                  <a:lnTo>
                    <a:pt x="0" y="23"/>
                  </a:lnTo>
                  <a:lnTo>
                    <a:pt x="1" y="26"/>
                  </a:lnTo>
                  <a:lnTo>
                    <a:pt x="3" y="29"/>
                  </a:lnTo>
                  <a:lnTo>
                    <a:pt x="5" y="32"/>
                  </a:lnTo>
                  <a:lnTo>
                    <a:pt x="7" y="34"/>
                  </a:lnTo>
                  <a:lnTo>
                    <a:pt x="9" y="35"/>
                  </a:lnTo>
                  <a:lnTo>
                    <a:pt x="12" y="36"/>
                  </a:lnTo>
                  <a:lnTo>
                    <a:pt x="15" y="36"/>
                  </a:lnTo>
                  <a:lnTo>
                    <a:pt x="18" y="36"/>
                  </a:lnTo>
                  <a:lnTo>
                    <a:pt x="21" y="35"/>
                  </a:lnTo>
                  <a:lnTo>
                    <a:pt x="23" y="34"/>
                  </a:lnTo>
                  <a:lnTo>
                    <a:pt x="24" y="34"/>
                  </a:lnTo>
                  <a:lnTo>
                    <a:pt x="25" y="33"/>
                  </a:lnTo>
                  <a:lnTo>
                    <a:pt x="27" y="31"/>
                  </a:lnTo>
                  <a:lnTo>
                    <a:pt x="28" y="29"/>
                  </a:lnTo>
                  <a:lnTo>
                    <a:pt x="29" y="27"/>
                  </a:lnTo>
                  <a:lnTo>
                    <a:pt x="30" y="24"/>
                  </a:lnTo>
                  <a:lnTo>
                    <a:pt x="30" y="23"/>
                  </a:lnTo>
                  <a:lnTo>
                    <a:pt x="27" y="23"/>
                  </a:lnTo>
                  <a:lnTo>
                    <a:pt x="27" y="24"/>
                  </a:lnTo>
                  <a:lnTo>
                    <a:pt x="26" y="26"/>
                  </a:lnTo>
                  <a:lnTo>
                    <a:pt x="25" y="28"/>
                  </a:lnTo>
                  <a:lnTo>
                    <a:pt x="24" y="29"/>
                  </a:lnTo>
                  <a:lnTo>
                    <a:pt x="23" y="31"/>
                  </a:lnTo>
                  <a:lnTo>
                    <a:pt x="19" y="33"/>
                  </a:lnTo>
                  <a:lnTo>
                    <a:pt x="15" y="33"/>
                  </a:lnTo>
                  <a:lnTo>
                    <a:pt x="11" y="33"/>
                  </a:lnTo>
                  <a:lnTo>
                    <a:pt x="9" y="32"/>
                  </a:lnTo>
                  <a:lnTo>
                    <a:pt x="7" y="30"/>
                  </a:lnTo>
                  <a:lnTo>
                    <a:pt x="5" y="28"/>
                  </a:lnTo>
                  <a:lnTo>
                    <a:pt x="4" y="25"/>
                  </a:lnTo>
                  <a:lnTo>
                    <a:pt x="3" y="22"/>
                  </a:lnTo>
                  <a:lnTo>
                    <a:pt x="3" y="19"/>
                  </a:lnTo>
                  <a:lnTo>
                    <a:pt x="30" y="19"/>
                  </a:lnTo>
                  <a:lnTo>
                    <a:pt x="30" y="17"/>
                  </a:lnTo>
                  <a:lnTo>
                    <a:pt x="30" y="14"/>
                  </a:lnTo>
                  <a:lnTo>
                    <a:pt x="29" y="10"/>
                  </a:lnTo>
                  <a:lnTo>
                    <a:pt x="28" y="7"/>
                  </a:lnTo>
                  <a:lnTo>
                    <a:pt x="26" y="5"/>
                  </a:lnTo>
                  <a:lnTo>
                    <a:pt x="24" y="3"/>
                  </a:lnTo>
                  <a:lnTo>
                    <a:pt x="21" y="1"/>
                  </a:lnTo>
                  <a:lnTo>
                    <a:pt x="18" y="1"/>
                  </a:lnTo>
                  <a:lnTo>
                    <a:pt x="15" y="0"/>
                  </a:lnTo>
                  <a:close/>
                  <a:moveTo>
                    <a:pt x="15" y="3"/>
                  </a:moveTo>
                  <a:lnTo>
                    <a:pt x="18" y="3"/>
                  </a:lnTo>
                  <a:lnTo>
                    <a:pt x="20" y="4"/>
                  </a:lnTo>
                  <a:lnTo>
                    <a:pt x="22" y="6"/>
                  </a:lnTo>
                  <a:lnTo>
                    <a:pt x="24" y="7"/>
                  </a:lnTo>
                  <a:lnTo>
                    <a:pt x="25" y="9"/>
                  </a:lnTo>
                  <a:lnTo>
                    <a:pt x="26" y="11"/>
                  </a:lnTo>
                  <a:lnTo>
                    <a:pt x="27" y="16"/>
                  </a:lnTo>
                  <a:lnTo>
                    <a:pt x="3" y="16"/>
                  </a:lnTo>
                  <a:lnTo>
                    <a:pt x="4" y="14"/>
                  </a:lnTo>
                  <a:lnTo>
                    <a:pt x="4" y="11"/>
                  </a:lnTo>
                  <a:lnTo>
                    <a:pt x="5" y="9"/>
                  </a:lnTo>
                  <a:lnTo>
                    <a:pt x="7" y="7"/>
                  </a:lnTo>
                  <a:lnTo>
                    <a:pt x="8" y="6"/>
                  </a:lnTo>
                  <a:lnTo>
                    <a:pt x="10" y="4"/>
                  </a:lnTo>
                  <a:lnTo>
                    <a:pt x="13" y="3"/>
                  </a:lnTo>
                  <a:lnTo>
                    <a:pt x="15" y="3"/>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352" name="Freeform 460"/>
            <p:cNvSpPr>
              <a:spLocks noChangeAspect="1"/>
            </p:cNvSpPr>
            <p:nvPr/>
          </p:nvSpPr>
          <p:spPr bwMode="auto">
            <a:xfrm>
              <a:off x="4425" y="3034"/>
              <a:ext cx="16" cy="34"/>
            </a:xfrm>
            <a:custGeom>
              <a:avLst/>
              <a:gdLst>
                <a:gd name="T0" fmla="*/ 3 w 16"/>
                <a:gd name="T1" fmla="*/ 7 h 34"/>
                <a:gd name="T2" fmla="*/ 3 w 16"/>
                <a:gd name="T3" fmla="*/ 0 h 34"/>
                <a:gd name="T4" fmla="*/ 0 w 16"/>
                <a:gd name="T5" fmla="*/ 0 h 34"/>
                <a:gd name="T6" fmla="*/ 0 w 16"/>
                <a:gd name="T7" fmla="*/ 34 h 34"/>
                <a:gd name="T8" fmla="*/ 3 w 16"/>
                <a:gd name="T9" fmla="*/ 34 h 34"/>
                <a:gd name="T10" fmla="*/ 3 w 16"/>
                <a:gd name="T11" fmla="*/ 16 h 34"/>
                <a:gd name="T12" fmla="*/ 4 w 16"/>
                <a:gd name="T13" fmla="*/ 10 h 34"/>
                <a:gd name="T14" fmla="*/ 5 w 16"/>
                <a:gd name="T15" fmla="*/ 8 h 34"/>
                <a:gd name="T16" fmla="*/ 6 w 16"/>
                <a:gd name="T17" fmla="*/ 6 h 34"/>
                <a:gd name="T18" fmla="*/ 9 w 16"/>
                <a:gd name="T19" fmla="*/ 4 h 34"/>
                <a:gd name="T20" fmla="*/ 12 w 16"/>
                <a:gd name="T21" fmla="*/ 3 h 34"/>
                <a:gd name="T22" fmla="*/ 15 w 16"/>
                <a:gd name="T23" fmla="*/ 3 h 34"/>
                <a:gd name="T24" fmla="*/ 16 w 16"/>
                <a:gd name="T25" fmla="*/ 3 h 34"/>
                <a:gd name="T26" fmla="*/ 16 w 16"/>
                <a:gd name="T27" fmla="*/ 0 h 34"/>
                <a:gd name="T28" fmla="*/ 15 w 16"/>
                <a:gd name="T29" fmla="*/ 0 h 34"/>
                <a:gd name="T30" fmla="*/ 13 w 16"/>
                <a:gd name="T31" fmla="*/ 0 h 34"/>
                <a:gd name="T32" fmla="*/ 11 w 16"/>
                <a:gd name="T33" fmla="*/ 0 h 34"/>
                <a:gd name="T34" fmla="*/ 8 w 16"/>
                <a:gd name="T35" fmla="*/ 2 h 34"/>
                <a:gd name="T36" fmla="*/ 6 w 16"/>
                <a:gd name="T37" fmla="*/ 3 h 34"/>
                <a:gd name="T38" fmla="*/ 5 w 16"/>
                <a:gd name="T39" fmla="*/ 4 h 34"/>
                <a:gd name="T40" fmla="*/ 3 w 16"/>
                <a:gd name="T41" fmla="*/ 7 h 3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6" h="34">
                  <a:moveTo>
                    <a:pt x="3" y="7"/>
                  </a:moveTo>
                  <a:lnTo>
                    <a:pt x="3" y="0"/>
                  </a:lnTo>
                  <a:lnTo>
                    <a:pt x="0" y="0"/>
                  </a:lnTo>
                  <a:lnTo>
                    <a:pt x="0" y="34"/>
                  </a:lnTo>
                  <a:lnTo>
                    <a:pt x="3" y="34"/>
                  </a:lnTo>
                  <a:lnTo>
                    <a:pt x="3" y="16"/>
                  </a:lnTo>
                  <a:lnTo>
                    <a:pt x="4" y="10"/>
                  </a:lnTo>
                  <a:lnTo>
                    <a:pt x="5" y="8"/>
                  </a:lnTo>
                  <a:lnTo>
                    <a:pt x="6" y="6"/>
                  </a:lnTo>
                  <a:lnTo>
                    <a:pt x="9" y="4"/>
                  </a:lnTo>
                  <a:lnTo>
                    <a:pt x="12" y="3"/>
                  </a:lnTo>
                  <a:lnTo>
                    <a:pt x="15" y="3"/>
                  </a:lnTo>
                  <a:lnTo>
                    <a:pt x="16" y="3"/>
                  </a:lnTo>
                  <a:lnTo>
                    <a:pt x="16" y="0"/>
                  </a:lnTo>
                  <a:lnTo>
                    <a:pt x="15" y="0"/>
                  </a:lnTo>
                  <a:lnTo>
                    <a:pt x="13" y="0"/>
                  </a:lnTo>
                  <a:lnTo>
                    <a:pt x="11" y="0"/>
                  </a:lnTo>
                  <a:lnTo>
                    <a:pt x="8" y="2"/>
                  </a:lnTo>
                  <a:lnTo>
                    <a:pt x="6" y="3"/>
                  </a:lnTo>
                  <a:lnTo>
                    <a:pt x="5" y="4"/>
                  </a:lnTo>
                  <a:lnTo>
                    <a:pt x="3" y="7"/>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353" name="Freeform 461"/>
            <p:cNvSpPr>
              <a:spLocks noChangeAspect="1"/>
            </p:cNvSpPr>
            <p:nvPr/>
          </p:nvSpPr>
          <p:spPr bwMode="auto">
            <a:xfrm>
              <a:off x="4442" y="3033"/>
              <a:ext cx="27" cy="36"/>
            </a:xfrm>
            <a:custGeom>
              <a:avLst/>
              <a:gdLst>
                <a:gd name="T0" fmla="*/ 14 w 27"/>
                <a:gd name="T1" fmla="*/ 16 h 36"/>
                <a:gd name="T2" fmla="*/ 7 w 27"/>
                <a:gd name="T3" fmla="*/ 14 h 36"/>
                <a:gd name="T4" fmla="*/ 5 w 27"/>
                <a:gd name="T5" fmla="*/ 12 h 36"/>
                <a:gd name="T6" fmla="*/ 4 w 27"/>
                <a:gd name="T7" fmla="*/ 9 h 36"/>
                <a:gd name="T8" fmla="*/ 5 w 27"/>
                <a:gd name="T9" fmla="*/ 6 h 36"/>
                <a:gd name="T10" fmla="*/ 7 w 27"/>
                <a:gd name="T11" fmla="*/ 5 h 36"/>
                <a:gd name="T12" fmla="*/ 13 w 27"/>
                <a:gd name="T13" fmla="*/ 3 h 36"/>
                <a:gd name="T14" fmla="*/ 18 w 27"/>
                <a:gd name="T15" fmla="*/ 4 h 36"/>
                <a:gd name="T16" fmla="*/ 21 w 27"/>
                <a:gd name="T17" fmla="*/ 6 h 36"/>
                <a:gd name="T18" fmla="*/ 23 w 27"/>
                <a:gd name="T19" fmla="*/ 9 h 36"/>
                <a:gd name="T20" fmla="*/ 23 w 27"/>
                <a:gd name="T21" fmla="*/ 12 h 36"/>
                <a:gd name="T22" fmla="*/ 26 w 27"/>
                <a:gd name="T23" fmla="*/ 11 h 36"/>
                <a:gd name="T24" fmla="*/ 25 w 27"/>
                <a:gd name="T25" fmla="*/ 7 h 36"/>
                <a:gd name="T26" fmla="*/ 23 w 27"/>
                <a:gd name="T27" fmla="*/ 3 h 36"/>
                <a:gd name="T28" fmla="*/ 19 w 27"/>
                <a:gd name="T29" fmla="*/ 1 h 36"/>
                <a:gd name="T30" fmla="*/ 13 w 27"/>
                <a:gd name="T31" fmla="*/ 0 h 36"/>
                <a:gd name="T32" fmla="*/ 6 w 27"/>
                <a:gd name="T33" fmla="*/ 2 h 36"/>
                <a:gd name="T34" fmla="*/ 2 w 27"/>
                <a:gd name="T35" fmla="*/ 4 h 36"/>
                <a:gd name="T36" fmla="*/ 1 w 27"/>
                <a:gd name="T37" fmla="*/ 9 h 36"/>
                <a:gd name="T38" fmla="*/ 2 w 27"/>
                <a:gd name="T39" fmla="*/ 14 h 36"/>
                <a:gd name="T40" fmla="*/ 5 w 27"/>
                <a:gd name="T41" fmla="*/ 17 h 36"/>
                <a:gd name="T42" fmla="*/ 13 w 27"/>
                <a:gd name="T43" fmla="*/ 19 h 36"/>
                <a:gd name="T44" fmla="*/ 21 w 27"/>
                <a:gd name="T45" fmla="*/ 21 h 36"/>
                <a:gd name="T46" fmla="*/ 23 w 27"/>
                <a:gd name="T47" fmla="*/ 23 h 36"/>
                <a:gd name="T48" fmla="*/ 24 w 27"/>
                <a:gd name="T49" fmla="*/ 27 h 36"/>
                <a:gd name="T50" fmla="*/ 23 w 27"/>
                <a:gd name="T51" fmla="*/ 30 h 36"/>
                <a:gd name="T52" fmla="*/ 20 w 27"/>
                <a:gd name="T53" fmla="*/ 32 h 36"/>
                <a:gd name="T54" fmla="*/ 13 w 27"/>
                <a:gd name="T55" fmla="*/ 33 h 36"/>
                <a:gd name="T56" fmla="*/ 7 w 27"/>
                <a:gd name="T57" fmla="*/ 32 h 36"/>
                <a:gd name="T58" fmla="*/ 5 w 27"/>
                <a:gd name="T59" fmla="*/ 29 h 36"/>
                <a:gd name="T60" fmla="*/ 3 w 27"/>
                <a:gd name="T61" fmla="*/ 26 h 36"/>
                <a:gd name="T62" fmla="*/ 0 w 27"/>
                <a:gd name="T63" fmla="*/ 24 h 36"/>
                <a:gd name="T64" fmla="*/ 1 w 27"/>
                <a:gd name="T65" fmla="*/ 29 h 36"/>
                <a:gd name="T66" fmla="*/ 3 w 27"/>
                <a:gd name="T67" fmla="*/ 33 h 36"/>
                <a:gd name="T68" fmla="*/ 10 w 27"/>
                <a:gd name="T69" fmla="*/ 36 h 36"/>
                <a:gd name="T70" fmla="*/ 17 w 27"/>
                <a:gd name="T71" fmla="*/ 36 h 36"/>
                <a:gd name="T72" fmla="*/ 21 w 27"/>
                <a:gd name="T73" fmla="*/ 35 h 36"/>
                <a:gd name="T74" fmla="*/ 25 w 27"/>
                <a:gd name="T75" fmla="*/ 32 h 36"/>
                <a:gd name="T76" fmla="*/ 27 w 27"/>
                <a:gd name="T77" fmla="*/ 27 h 36"/>
                <a:gd name="T78" fmla="*/ 26 w 27"/>
                <a:gd name="T79" fmla="*/ 22 h 36"/>
                <a:gd name="T80" fmla="*/ 23 w 27"/>
                <a:gd name="T81" fmla="*/ 19 h 36"/>
                <a:gd name="T82" fmla="*/ 15 w 27"/>
                <a:gd name="T83" fmla="*/ 16 h 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7" h="36">
                  <a:moveTo>
                    <a:pt x="15" y="16"/>
                  </a:moveTo>
                  <a:lnTo>
                    <a:pt x="14" y="16"/>
                  </a:lnTo>
                  <a:lnTo>
                    <a:pt x="10" y="15"/>
                  </a:lnTo>
                  <a:lnTo>
                    <a:pt x="7" y="14"/>
                  </a:lnTo>
                  <a:lnTo>
                    <a:pt x="6" y="13"/>
                  </a:lnTo>
                  <a:lnTo>
                    <a:pt x="5" y="12"/>
                  </a:lnTo>
                  <a:lnTo>
                    <a:pt x="4" y="11"/>
                  </a:lnTo>
                  <a:lnTo>
                    <a:pt x="4" y="9"/>
                  </a:lnTo>
                  <a:lnTo>
                    <a:pt x="4" y="8"/>
                  </a:lnTo>
                  <a:lnTo>
                    <a:pt x="5" y="6"/>
                  </a:lnTo>
                  <a:lnTo>
                    <a:pt x="6" y="5"/>
                  </a:lnTo>
                  <a:lnTo>
                    <a:pt x="7" y="5"/>
                  </a:lnTo>
                  <a:lnTo>
                    <a:pt x="10" y="4"/>
                  </a:lnTo>
                  <a:lnTo>
                    <a:pt x="13" y="3"/>
                  </a:lnTo>
                  <a:lnTo>
                    <a:pt x="16" y="3"/>
                  </a:lnTo>
                  <a:lnTo>
                    <a:pt x="18" y="4"/>
                  </a:lnTo>
                  <a:lnTo>
                    <a:pt x="19" y="5"/>
                  </a:lnTo>
                  <a:lnTo>
                    <a:pt x="21" y="6"/>
                  </a:lnTo>
                  <a:lnTo>
                    <a:pt x="22" y="7"/>
                  </a:lnTo>
                  <a:lnTo>
                    <a:pt x="23" y="9"/>
                  </a:lnTo>
                  <a:lnTo>
                    <a:pt x="23" y="11"/>
                  </a:lnTo>
                  <a:lnTo>
                    <a:pt x="23" y="12"/>
                  </a:lnTo>
                  <a:lnTo>
                    <a:pt x="26" y="12"/>
                  </a:lnTo>
                  <a:lnTo>
                    <a:pt x="26" y="11"/>
                  </a:lnTo>
                  <a:lnTo>
                    <a:pt x="26" y="9"/>
                  </a:lnTo>
                  <a:lnTo>
                    <a:pt x="25" y="7"/>
                  </a:lnTo>
                  <a:lnTo>
                    <a:pt x="24" y="5"/>
                  </a:lnTo>
                  <a:lnTo>
                    <a:pt x="23" y="3"/>
                  </a:lnTo>
                  <a:lnTo>
                    <a:pt x="21" y="2"/>
                  </a:lnTo>
                  <a:lnTo>
                    <a:pt x="19" y="1"/>
                  </a:lnTo>
                  <a:lnTo>
                    <a:pt x="16" y="1"/>
                  </a:lnTo>
                  <a:lnTo>
                    <a:pt x="13" y="0"/>
                  </a:lnTo>
                  <a:lnTo>
                    <a:pt x="10" y="1"/>
                  </a:lnTo>
                  <a:lnTo>
                    <a:pt x="6" y="2"/>
                  </a:lnTo>
                  <a:lnTo>
                    <a:pt x="4" y="3"/>
                  </a:lnTo>
                  <a:lnTo>
                    <a:pt x="2" y="4"/>
                  </a:lnTo>
                  <a:lnTo>
                    <a:pt x="1" y="7"/>
                  </a:lnTo>
                  <a:lnTo>
                    <a:pt x="1" y="9"/>
                  </a:lnTo>
                  <a:lnTo>
                    <a:pt x="1" y="12"/>
                  </a:lnTo>
                  <a:lnTo>
                    <a:pt x="2" y="14"/>
                  </a:lnTo>
                  <a:lnTo>
                    <a:pt x="3" y="15"/>
                  </a:lnTo>
                  <a:lnTo>
                    <a:pt x="5" y="17"/>
                  </a:lnTo>
                  <a:lnTo>
                    <a:pt x="9" y="18"/>
                  </a:lnTo>
                  <a:lnTo>
                    <a:pt x="13" y="19"/>
                  </a:lnTo>
                  <a:lnTo>
                    <a:pt x="17" y="20"/>
                  </a:lnTo>
                  <a:lnTo>
                    <a:pt x="21" y="21"/>
                  </a:lnTo>
                  <a:lnTo>
                    <a:pt x="22" y="22"/>
                  </a:lnTo>
                  <a:lnTo>
                    <a:pt x="23" y="23"/>
                  </a:lnTo>
                  <a:lnTo>
                    <a:pt x="24" y="25"/>
                  </a:lnTo>
                  <a:lnTo>
                    <a:pt x="24" y="27"/>
                  </a:lnTo>
                  <a:lnTo>
                    <a:pt x="23" y="29"/>
                  </a:lnTo>
                  <a:lnTo>
                    <a:pt x="23" y="30"/>
                  </a:lnTo>
                  <a:lnTo>
                    <a:pt x="21" y="31"/>
                  </a:lnTo>
                  <a:lnTo>
                    <a:pt x="20" y="32"/>
                  </a:lnTo>
                  <a:lnTo>
                    <a:pt x="16" y="33"/>
                  </a:lnTo>
                  <a:lnTo>
                    <a:pt x="13" y="33"/>
                  </a:lnTo>
                  <a:lnTo>
                    <a:pt x="9" y="33"/>
                  </a:lnTo>
                  <a:lnTo>
                    <a:pt x="7" y="32"/>
                  </a:lnTo>
                  <a:lnTo>
                    <a:pt x="6" y="31"/>
                  </a:lnTo>
                  <a:lnTo>
                    <a:pt x="5" y="29"/>
                  </a:lnTo>
                  <a:lnTo>
                    <a:pt x="4" y="28"/>
                  </a:lnTo>
                  <a:lnTo>
                    <a:pt x="3" y="26"/>
                  </a:lnTo>
                  <a:lnTo>
                    <a:pt x="3" y="24"/>
                  </a:lnTo>
                  <a:lnTo>
                    <a:pt x="0" y="24"/>
                  </a:lnTo>
                  <a:lnTo>
                    <a:pt x="0" y="27"/>
                  </a:lnTo>
                  <a:lnTo>
                    <a:pt x="1" y="29"/>
                  </a:lnTo>
                  <a:lnTo>
                    <a:pt x="2" y="31"/>
                  </a:lnTo>
                  <a:lnTo>
                    <a:pt x="3" y="33"/>
                  </a:lnTo>
                  <a:lnTo>
                    <a:pt x="8" y="35"/>
                  </a:lnTo>
                  <a:lnTo>
                    <a:pt x="10" y="36"/>
                  </a:lnTo>
                  <a:lnTo>
                    <a:pt x="13" y="36"/>
                  </a:lnTo>
                  <a:lnTo>
                    <a:pt x="17" y="36"/>
                  </a:lnTo>
                  <a:lnTo>
                    <a:pt x="19" y="35"/>
                  </a:lnTo>
                  <a:lnTo>
                    <a:pt x="21" y="35"/>
                  </a:lnTo>
                  <a:lnTo>
                    <a:pt x="23" y="33"/>
                  </a:lnTo>
                  <a:lnTo>
                    <a:pt x="25" y="32"/>
                  </a:lnTo>
                  <a:lnTo>
                    <a:pt x="26" y="29"/>
                  </a:lnTo>
                  <a:lnTo>
                    <a:pt x="27" y="27"/>
                  </a:lnTo>
                  <a:lnTo>
                    <a:pt x="27" y="24"/>
                  </a:lnTo>
                  <a:lnTo>
                    <a:pt x="26" y="22"/>
                  </a:lnTo>
                  <a:lnTo>
                    <a:pt x="25" y="20"/>
                  </a:lnTo>
                  <a:lnTo>
                    <a:pt x="23" y="19"/>
                  </a:lnTo>
                  <a:lnTo>
                    <a:pt x="19" y="17"/>
                  </a:lnTo>
                  <a:lnTo>
                    <a:pt x="15" y="16"/>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354" name="Rectangle 462"/>
            <p:cNvSpPr>
              <a:spLocks noChangeAspect="1" noChangeArrowheads="1"/>
            </p:cNvSpPr>
            <p:nvPr/>
          </p:nvSpPr>
          <p:spPr bwMode="auto">
            <a:xfrm>
              <a:off x="4475" y="3034"/>
              <a:ext cx="3" cy="34"/>
            </a:xfrm>
            <a:prstGeom prst="rect">
              <a:avLst/>
            </a:prstGeom>
            <a:solidFill>
              <a:srgbClr val="000000"/>
            </a:solidFill>
            <a:ln w="9525">
              <a:noFill/>
              <a:miter lim="800000"/>
              <a:headEnd/>
              <a:tailEnd/>
            </a:ln>
          </p:spPr>
          <p:txBody>
            <a:bodyPr/>
            <a:lstStyle/>
            <a:p>
              <a:pPr>
                <a:defRPr/>
              </a:pPr>
              <a:endParaRPr lang="en-US">
                <a:ea typeface="ＭＳ Ｐゴシック" pitchFamily="-65" charset="-128"/>
              </a:endParaRPr>
            </a:p>
          </p:txBody>
        </p:sp>
        <p:sp>
          <p:nvSpPr>
            <p:cNvPr id="355" name="Freeform 463"/>
            <p:cNvSpPr>
              <a:spLocks noChangeAspect="1"/>
            </p:cNvSpPr>
            <p:nvPr/>
          </p:nvSpPr>
          <p:spPr bwMode="auto">
            <a:xfrm>
              <a:off x="4482" y="3024"/>
              <a:ext cx="47" cy="56"/>
            </a:xfrm>
            <a:custGeom>
              <a:avLst/>
              <a:gdLst>
                <a:gd name="T0" fmla="*/ 44 w 47"/>
                <a:gd name="T1" fmla="*/ 10 h 56"/>
                <a:gd name="T2" fmla="*/ 32 w 47"/>
                <a:gd name="T3" fmla="*/ 40 h 56"/>
                <a:gd name="T4" fmla="*/ 20 w 47"/>
                <a:gd name="T5" fmla="*/ 10 h 56"/>
                <a:gd name="T6" fmla="*/ 9 w 47"/>
                <a:gd name="T7" fmla="*/ 10 h 56"/>
                <a:gd name="T8" fmla="*/ 9 w 47"/>
                <a:gd name="T9" fmla="*/ 0 h 56"/>
                <a:gd name="T10" fmla="*/ 6 w 47"/>
                <a:gd name="T11" fmla="*/ 0 h 56"/>
                <a:gd name="T12" fmla="*/ 6 w 47"/>
                <a:gd name="T13" fmla="*/ 10 h 56"/>
                <a:gd name="T14" fmla="*/ 0 w 47"/>
                <a:gd name="T15" fmla="*/ 10 h 56"/>
                <a:gd name="T16" fmla="*/ 0 w 47"/>
                <a:gd name="T17" fmla="*/ 13 h 56"/>
                <a:gd name="T18" fmla="*/ 6 w 47"/>
                <a:gd name="T19" fmla="*/ 13 h 56"/>
                <a:gd name="T20" fmla="*/ 6 w 47"/>
                <a:gd name="T21" fmla="*/ 36 h 56"/>
                <a:gd name="T22" fmla="*/ 6 w 47"/>
                <a:gd name="T23" fmla="*/ 37 h 56"/>
                <a:gd name="T24" fmla="*/ 7 w 47"/>
                <a:gd name="T25" fmla="*/ 40 h 56"/>
                <a:gd name="T26" fmla="*/ 7 w 47"/>
                <a:gd name="T27" fmla="*/ 41 h 56"/>
                <a:gd name="T28" fmla="*/ 8 w 47"/>
                <a:gd name="T29" fmla="*/ 42 h 56"/>
                <a:gd name="T30" fmla="*/ 10 w 47"/>
                <a:gd name="T31" fmla="*/ 44 h 56"/>
                <a:gd name="T32" fmla="*/ 12 w 47"/>
                <a:gd name="T33" fmla="*/ 44 h 56"/>
                <a:gd name="T34" fmla="*/ 16 w 47"/>
                <a:gd name="T35" fmla="*/ 44 h 56"/>
                <a:gd name="T36" fmla="*/ 17 w 47"/>
                <a:gd name="T37" fmla="*/ 44 h 56"/>
                <a:gd name="T38" fmla="*/ 17 w 47"/>
                <a:gd name="T39" fmla="*/ 42 h 56"/>
                <a:gd name="T40" fmla="*/ 16 w 47"/>
                <a:gd name="T41" fmla="*/ 42 h 56"/>
                <a:gd name="T42" fmla="*/ 13 w 47"/>
                <a:gd name="T43" fmla="*/ 41 h 56"/>
                <a:gd name="T44" fmla="*/ 11 w 47"/>
                <a:gd name="T45" fmla="*/ 40 h 56"/>
                <a:gd name="T46" fmla="*/ 10 w 47"/>
                <a:gd name="T47" fmla="*/ 39 h 56"/>
                <a:gd name="T48" fmla="*/ 9 w 47"/>
                <a:gd name="T49" fmla="*/ 36 h 56"/>
                <a:gd name="T50" fmla="*/ 9 w 47"/>
                <a:gd name="T51" fmla="*/ 13 h 56"/>
                <a:gd name="T52" fmla="*/ 18 w 47"/>
                <a:gd name="T53" fmla="*/ 13 h 56"/>
                <a:gd name="T54" fmla="*/ 31 w 47"/>
                <a:gd name="T55" fmla="*/ 44 h 56"/>
                <a:gd name="T56" fmla="*/ 29 w 47"/>
                <a:gd name="T57" fmla="*/ 49 h 56"/>
                <a:gd name="T58" fmla="*/ 27 w 47"/>
                <a:gd name="T59" fmla="*/ 51 h 56"/>
                <a:gd name="T60" fmla="*/ 25 w 47"/>
                <a:gd name="T61" fmla="*/ 53 h 56"/>
                <a:gd name="T62" fmla="*/ 21 w 47"/>
                <a:gd name="T63" fmla="*/ 54 h 56"/>
                <a:gd name="T64" fmla="*/ 20 w 47"/>
                <a:gd name="T65" fmla="*/ 54 h 56"/>
                <a:gd name="T66" fmla="*/ 20 w 47"/>
                <a:gd name="T67" fmla="*/ 56 h 56"/>
                <a:gd name="T68" fmla="*/ 21 w 47"/>
                <a:gd name="T69" fmla="*/ 56 h 56"/>
                <a:gd name="T70" fmla="*/ 25 w 47"/>
                <a:gd name="T71" fmla="*/ 56 h 56"/>
                <a:gd name="T72" fmla="*/ 27 w 47"/>
                <a:gd name="T73" fmla="*/ 56 h 56"/>
                <a:gd name="T74" fmla="*/ 29 w 47"/>
                <a:gd name="T75" fmla="*/ 55 h 56"/>
                <a:gd name="T76" fmla="*/ 31 w 47"/>
                <a:gd name="T77" fmla="*/ 52 h 56"/>
                <a:gd name="T78" fmla="*/ 33 w 47"/>
                <a:gd name="T79" fmla="*/ 48 h 56"/>
                <a:gd name="T80" fmla="*/ 47 w 47"/>
                <a:gd name="T81" fmla="*/ 10 h 56"/>
                <a:gd name="T82" fmla="*/ 44 w 47"/>
                <a:gd name="T83" fmla="*/ 10 h 5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47" h="56">
                  <a:moveTo>
                    <a:pt x="44" y="10"/>
                  </a:moveTo>
                  <a:lnTo>
                    <a:pt x="32" y="40"/>
                  </a:lnTo>
                  <a:lnTo>
                    <a:pt x="20" y="10"/>
                  </a:lnTo>
                  <a:lnTo>
                    <a:pt x="9" y="10"/>
                  </a:lnTo>
                  <a:lnTo>
                    <a:pt x="9" y="0"/>
                  </a:lnTo>
                  <a:lnTo>
                    <a:pt x="6" y="0"/>
                  </a:lnTo>
                  <a:lnTo>
                    <a:pt x="6" y="10"/>
                  </a:lnTo>
                  <a:lnTo>
                    <a:pt x="0" y="10"/>
                  </a:lnTo>
                  <a:lnTo>
                    <a:pt x="0" y="13"/>
                  </a:lnTo>
                  <a:lnTo>
                    <a:pt x="6" y="13"/>
                  </a:lnTo>
                  <a:lnTo>
                    <a:pt x="6" y="36"/>
                  </a:lnTo>
                  <a:lnTo>
                    <a:pt x="6" y="37"/>
                  </a:lnTo>
                  <a:lnTo>
                    <a:pt x="7" y="40"/>
                  </a:lnTo>
                  <a:lnTo>
                    <a:pt x="7" y="41"/>
                  </a:lnTo>
                  <a:lnTo>
                    <a:pt x="8" y="42"/>
                  </a:lnTo>
                  <a:lnTo>
                    <a:pt x="10" y="44"/>
                  </a:lnTo>
                  <a:lnTo>
                    <a:pt x="12" y="44"/>
                  </a:lnTo>
                  <a:lnTo>
                    <a:pt x="16" y="44"/>
                  </a:lnTo>
                  <a:lnTo>
                    <a:pt x="17" y="44"/>
                  </a:lnTo>
                  <a:lnTo>
                    <a:pt x="17" y="42"/>
                  </a:lnTo>
                  <a:lnTo>
                    <a:pt x="16" y="42"/>
                  </a:lnTo>
                  <a:lnTo>
                    <a:pt x="13" y="41"/>
                  </a:lnTo>
                  <a:lnTo>
                    <a:pt x="11" y="40"/>
                  </a:lnTo>
                  <a:lnTo>
                    <a:pt x="10" y="39"/>
                  </a:lnTo>
                  <a:lnTo>
                    <a:pt x="9" y="36"/>
                  </a:lnTo>
                  <a:lnTo>
                    <a:pt x="9" y="13"/>
                  </a:lnTo>
                  <a:lnTo>
                    <a:pt x="18" y="13"/>
                  </a:lnTo>
                  <a:lnTo>
                    <a:pt x="31" y="44"/>
                  </a:lnTo>
                  <a:lnTo>
                    <a:pt x="29" y="49"/>
                  </a:lnTo>
                  <a:lnTo>
                    <a:pt x="27" y="51"/>
                  </a:lnTo>
                  <a:lnTo>
                    <a:pt x="25" y="53"/>
                  </a:lnTo>
                  <a:lnTo>
                    <a:pt x="21" y="54"/>
                  </a:lnTo>
                  <a:lnTo>
                    <a:pt x="20" y="54"/>
                  </a:lnTo>
                  <a:lnTo>
                    <a:pt x="20" y="56"/>
                  </a:lnTo>
                  <a:lnTo>
                    <a:pt x="21" y="56"/>
                  </a:lnTo>
                  <a:lnTo>
                    <a:pt x="25" y="56"/>
                  </a:lnTo>
                  <a:lnTo>
                    <a:pt x="27" y="56"/>
                  </a:lnTo>
                  <a:lnTo>
                    <a:pt x="29" y="55"/>
                  </a:lnTo>
                  <a:lnTo>
                    <a:pt x="31" y="52"/>
                  </a:lnTo>
                  <a:lnTo>
                    <a:pt x="33" y="48"/>
                  </a:lnTo>
                  <a:lnTo>
                    <a:pt x="47" y="10"/>
                  </a:lnTo>
                  <a:lnTo>
                    <a:pt x="44" y="10"/>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356" name="Rectangle 464"/>
            <p:cNvSpPr>
              <a:spLocks noChangeAspect="1" noChangeArrowheads="1"/>
            </p:cNvSpPr>
            <p:nvPr/>
          </p:nvSpPr>
          <p:spPr bwMode="auto">
            <a:xfrm>
              <a:off x="4475" y="3024"/>
              <a:ext cx="3" cy="4"/>
            </a:xfrm>
            <a:prstGeom prst="rect">
              <a:avLst/>
            </a:prstGeom>
            <a:solidFill>
              <a:srgbClr val="000000"/>
            </a:solidFill>
            <a:ln w="9525">
              <a:noFill/>
              <a:miter lim="800000"/>
              <a:headEnd/>
              <a:tailEnd/>
            </a:ln>
          </p:spPr>
          <p:txBody>
            <a:bodyPr/>
            <a:lstStyle/>
            <a:p>
              <a:pPr>
                <a:defRPr/>
              </a:pPr>
              <a:endParaRPr lang="en-US">
                <a:ea typeface="ＭＳ Ｐゴシック" pitchFamily="-65" charset="-128"/>
              </a:endParaRPr>
            </a:p>
          </p:txBody>
        </p:sp>
        <p:sp>
          <p:nvSpPr>
            <p:cNvPr id="357" name="Freeform 465"/>
            <p:cNvSpPr>
              <a:spLocks noChangeAspect="1" noEditPoints="1"/>
            </p:cNvSpPr>
            <p:nvPr/>
          </p:nvSpPr>
          <p:spPr bwMode="auto">
            <a:xfrm>
              <a:off x="4034" y="3021"/>
              <a:ext cx="49" cy="48"/>
            </a:xfrm>
            <a:custGeom>
              <a:avLst/>
              <a:gdLst>
                <a:gd name="T0" fmla="*/ 19 w 49"/>
                <a:gd name="T1" fmla="*/ 47 h 48"/>
                <a:gd name="T2" fmla="*/ 14 w 49"/>
                <a:gd name="T3" fmla="*/ 46 h 48"/>
                <a:gd name="T4" fmla="*/ 7 w 49"/>
                <a:gd name="T5" fmla="*/ 41 h 48"/>
                <a:gd name="T6" fmla="*/ 2 w 49"/>
                <a:gd name="T7" fmla="*/ 35 h 48"/>
                <a:gd name="T8" fmla="*/ 0 w 49"/>
                <a:gd name="T9" fmla="*/ 28 h 48"/>
                <a:gd name="T10" fmla="*/ 0 w 49"/>
                <a:gd name="T11" fmla="*/ 19 h 48"/>
                <a:gd name="T12" fmla="*/ 4 w 49"/>
                <a:gd name="T13" fmla="*/ 11 h 48"/>
                <a:gd name="T14" fmla="*/ 8 w 49"/>
                <a:gd name="T15" fmla="*/ 5 h 48"/>
                <a:gd name="T16" fmla="*/ 12 w 49"/>
                <a:gd name="T17" fmla="*/ 3 h 48"/>
                <a:gd name="T18" fmla="*/ 17 w 49"/>
                <a:gd name="T19" fmla="*/ 1 h 48"/>
                <a:gd name="T20" fmla="*/ 25 w 49"/>
                <a:gd name="T21" fmla="*/ 0 h 48"/>
                <a:gd name="T22" fmla="*/ 34 w 49"/>
                <a:gd name="T23" fmla="*/ 1 h 48"/>
                <a:gd name="T24" fmla="*/ 42 w 49"/>
                <a:gd name="T25" fmla="*/ 6 h 48"/>
                <a:gd name="T26" fmla="*/ 47 w 49"/>
                <a:gd name="T27" fmla="*/ 14 h 48"/>
                <a:gd name="T28" fmla="*/ 49 w 49"/>
                <a:gd name="T29" fmla="*/ 19 h 48"/>
                <a:gd name="T30" fmla="*/ 49 w 49"/>
                <a:gd name="T31" fmla="*/ 27 h 48"/>
                <a:gd name="T32" fmla="*/ 47 w 49"/>
                <a:gd name="T33" fmla="*/ 35 h 48"/>
                <a:gd name="T34" fmla="*/ 41 w 49"/>
                <a:gd name="T35" fmla="*/ 42 h 48"/>
                <a:gd name="T36" fmla="*/ 33 w 49"/>
                <a:gd name="T37" fmla="*/ 47 h 48"/>
                <a:gd name="T38" fmla="*/ 24 w 49"/>
                <a:gd name="T39" fmla="*/ 48 h 48"/>
                <a:gd name="T40" fmla="*/ 21 w 49"/>
                <a:gd name="T41" fmla="*/ 3 h 48"/>
                <a:gd name="T42" fmla="*/ 14 w 49"/>
                <a:gd name="T43" fmla="*/ 6 h 48"/>
                <a:gd name="T44" fmla="*/ 10 w 49"/>
                <a:gd name="T45" fmla="*/ 11 h 48"/>
                <a:gd name="T46" fmla="*/ 7 w 49"/>
                <a:gd name="T47" fmla="*/ 18 h 48"/>
                <a:gd name="T48" fmla="*/ 7 w 49"/>
                <a:gd name="T49" fmla="*/ 28 h 48"/>
                <a:gd name="T50" fmla="*/ 10 w 49"/>
                <a:gd name="T51" fmla="*/ 36 h 48"/>
                <a:gd name="T52" fmla="*/ 14 w 49"/>
                <a:gd name="T53" fmla="*/ 41 h 48"/>
                <a:gd name="T54" fmla="*/ 18 w 49"/>
                <a:gd name="T55" fmla="*/ 43 h 48"/>
                <a:gd name="T56" fmla="*/ 25 w 49"/>
                <a:gd name="T57" fmla="*/ 45 h 48"/>
                <a:gd name="T58" fmla="*/ 32 w 49"/>
                <a:gd name="T59" fmla="*/ 43 h 48"/>
                <a:gd name="T60" fmla="*/ 37 w 49"/>
                <a:gd name="T61" fmla="*/ 39 h 48"/>
                <a:gd name="T62" fmla="*/ 40 w 49"/>
                <a:gd name="T63" fmla="*/ 33 h 48"/>
                <a:gd name="T64" fmla="*/ 42 w 49"/>
                <a:gd name="T65" fmla="*/ 24 h 48"/>
                <a:gd name="T66" fmla="*/ 40 w 49"/>
                <a:gd name="T67" fmla="*/ 15 h 48"/>
                <a:gd name="T68" fmla="*/ 37 w 49"/>
                <a:gd name="T69" fmla="*/ 8 h 48"/>
                <a:gd name="T70" fmla="*/ 32 w 49"/>
                <a:gd name="T71" fmla="*/ 4 h 48"/>
                <a:gd name="T72" fmla="*/ 24 w 49"/>
                <a:gd name="T73" fmla="*/ 3 h 4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49" h="48">
                  <a:moveTo>
                    <a:pt x="24" y="48"/>
                  </a:moveTo>
                  <a:lnTo>
                    <a:pt x="19" y="47"/>
                  </a:lnTo>
                  <a:lnTo>
                    <a:pt x="17" y="47"/>
                  </a:lnTo>
                  <a:lnTo>
                    <a:pt x="14" y="46"/>
                  </a:lnTo>
                  <a:lnTo>
                    <a:pt x="10" y="44"/>
                  </a:lnTo>
                  <a:lnTo>
                    <a:pt x="7" y="41"/>
                  </a:lnTo>
                  <a:lnTo>
                    <a:pt x="4" y="37"/>
                  </a:lnTo>
                  <a:lnTo>
                    <a:pt x="2" y="35"/>
                  </a:lnTo>
                  <a:lnTo>
                    <a:pt x="1" y="33"/>
                  </a:lnTo>
                  <a:lnTo>
                    <a:pt x="0" y="28"/>
                  </a:lnTo>
                  <a:lnTo>
                    <a:pt x="0" y="23"/>
                  </a:lnTo>
                  <a:lnTo>
                    <a:pt x="0" y="19"/>
                  </a:lnTo>
                  <a:lnTo>
                    <a:pt x="1" y="15"/>
                  </a:lnTo>
                  <a:lnTo>
                    <a:pt x="4" y="11"/>
                  </a:lnTo>
                  <a:lnTo>
                    <a:pt x="6" y="7"/>
                  </a:lnTo>
                  <a:lnTo>
                    <a:pt x="8" y="5"/>
                  </a:lnTo>
                  <a:lnTo>
                    <a:pt x="10" y="4"/>
                  </a:lnTo>
                  <a:lnTo>
                    <a:pt x="12" y="3"/>
                  </a:lnTo>
                  <a:lnTo>
                    <a:pt x="14" y="1"/>
                  </a:lnTo>
                  <a:lnTo>
                    <a:pt x="17" y="1"/>
                  </a:lnTo>
                  <a:lnTo>
                    <a:pt x="20" y="0"/>
                  </a:lnTo>
                  <a:lnTo>
                    <a:pt x="25" y="0"/>
                  </a:lnTo>
                  <a:lnTo>
                    <a:pt x="30" y="0"/>
                  </a:lnTo>
                  <a:lnTo>
                    <a:pt x="34" y="1"/>
                  </a:lnTo>
                  <a:lnTo>
                    <a:pt x="38" y="3"/>
                  </a:lnTo>
                  <a:lnTo>
                    <a:pt x="42" y="6"/>
                  </a:lnTo>
                  <a:lnTo>
                    <a:pt x="45" y="10"/>
                  </a:lnTo>
                  <a:lnTo>
                    <a:pt x="47" y="14"/>
                  </a:lnTo>
                  <a:lnTo>
                    <a:pt x="48" y="16"/>
                  </a:lnTo>
                  <a:lnTo>
                    <a:pt x="49" y="19"/>
                  </a:lnTo>
                  <a:lnTo>
                    <a:pt x="49" y="24"/>
                  </a:lnTo>
                  <a:lnTo>
                    <a:pt x="49" y="27"/>
                  </a:lnTo>
                  <a:lnTo>
                    <a:pt x="49" y="30"/>
                  </a:lnTo>
                  <a:lnTo>
                    <a:pt x="47" y="35"/>
                  </a:lnTo>
                  <a:lnTo>
                    <a:pt x="44" y="39"/>
                  </a:lnTo>
                  <a:lnTo>
                    <a:pt x="41" y="42"/>
                  </a:lnTo>
                  <a:lnTo>
                    <a:pt x="37" y="45"/>
                  </a:lnTo>
                  <a:lnTo>
                    <a:pt x="33" y="47"/>
                  </a:lnTo>
                  <a:lnTo>
                    <a:pt x="28" y="48"/>
                  </a:lnTo>
                  <a:lnTo>
                    <a:pt x="24" y="48"/>
                  </a:lnTo>
                  <a:close/>
                  <a:moveTo>
                    <a:pt x="24" y="3"/>
                  </a:moveTo>
                  <a:lnTo>
                    <a:pt x="21" y="3"/>
                  </a:lnTo>
                  <a:lnTo>
                    <a:pt x="17" y="4"/>
                  </a:lnTo>
                  <a:lnTo>
                    <a:pt x="14" y="6"/>
                  </a:lnTo>
                  <a:lnTo>
                    <a:pt x="12" y="8"/>
                  </a:lnTo>
                  <a:lnTo>
                    <a:pt x="10" y="11"/>
                  </a:lnTo>
                  <a:lnTo>
                    <a:pt x="8" y="14"/>
                  </a:lnTo>
                  <a:lnTo>
                    <a:pt x="7" y="18"/>
                  </a:lnTo>
                  <a:lnTo>
                    <a:pt x="7" y="23"/>
                  </a:lnTo>
                  <a:lnTo>
                    <a:pt x="7" y="28"/>
                  </a:lnTo>
                  <a:lnTo>
                    <a:pt x="9" y="33"/>
                  </a:lnTo>
                  <a:lnTo>
                    <a:pt x="10" y="36"/>
                  </a:lnTo>
                  <a:lnTo>
                    <a:pt x="13" y="39"/>
                  </a:lnTo>
                  <a:lnTo>
                    <a:pt x="14" y="41"/>
                  </a:lnTo>
                  <a:lnTo>
                    <a:pt x="15" y="42"/>
                  </a:lnTo>
                  <a:lnTo>
                    <a:pt x="18" y="43"/>
                  </a:lnTo>
                  <a:lnTo>
                    <a:pt x="21" y="44"/>
                  </a:lnTo>
                  <a:lnTo>
                    <a:pt x="25" y="45"/>
                  </a:lnTo>
                  <a:lnTo>
                    <a:pt x="28" y="44"/>
                  </a:lnTo>
                  <a:lnTo>
                    <a:pt x="32" y="43"/>
                  </a:lnTo>
                  <a:lnTo>
                    <a:pt x="34" y="42"/>
                  </a:lnTo>
                  <a:lnTo>
                    <a:pt x="37" y="39"/>
                  </a:lnTo>
                  <a:lnTo>
                    <a:pt x="39" y="36"/>
                  </a:lnTo>
                  <a:lnTo>
                    <a:pt x="40" y="33"/>
                  </a:lnTo>
                  <a:lnTo>
                    <a:pt x="41" y="29"/>
                  </a:lnTo>
                  <a:lnTo>
                    <a:pt x="42" y="24"/>
                  </a:lnTo>
                  <a:lnTo>
                    <a:pt x="41" y="20"/>
                  </a:lnTo>
                  <a:lnTo>
                    <a:pt x="40" y="15"/>
                  </a:lnTo>
                  <a:lnTo>
                    <a:pt x="39" y="12"/>
                  </a:lnTo>
                  <a:lnTo>
                    <a:pt x="37" y="8"/>
                  </a:lnTo>
                  <a:lnTo>
                    <a:pt x="34" y="6"/>
                  </a:lnTo>
                  <a:lnTo>
                    <a:pt x="32" y="4"/>
                  </a:lnTo>
                  <a:lnTo>
                    <a:pt x="28" y="3"/>
                  </a:lnTo>
                  <a:lnTo>
                    <a:pt x="24" y="3"/>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358" name="Freeform 466"/>
            <p:cNvSpPr>
              <a:spLocks noChangeAspect="1"/>
            </p:cNvSpPr>
            <p:nvPr/>
          </p:nvSpPr>
          <p:spPr bwMode="auto">
            <a:xfrm>
              <a:off x="4212" y="3021"/>
              <a:ext cx="44" cy="47"/>
            </a:xfrm>
            <a:custGeom>
              <a:avLst/>
              <a:gdLst>
                <a:gd name="T0" fmla="*/ 44 w 44"/>
                <a:gd name="T1" fmla="*/ 1 h 47"/>
                <a:gd name="T2" fmla="*/ 44 w 44"/>
                <a:gd name="T3" fmla="*/ 0 h 47"/>
                <a:gd name="T4" fmla="*/ 31 w 44"/>
                <a:gd name="T5" fmla="*/ 0 h 47"/>
                <a:gd name="T6" fmla="*/ 31 w 44"/>
                <a:gd name="T7" fmla="*/ 1 h 47"/>
                <a:gd name="T8" fmla="*/ 32 w 44"/>
                <a:gd name="T9" fmla="*/ 1 h 47"/>
                <a:gd name="T10" fmla="*/ 34 w 44"/>
                <a:gd name="T11" fmla="*/ 2 h 47"/>
                <a:gd name="T12" fmla="*/ 34 w 44"/>
                <a:gd name="T13" fmla="*/ 3 h 47"/>
                <a:gd name="T14" fmla="*/ 34 w 44"/>
                <a:gd name="T15" fmla="*/ 5 h 47"/>
                <a:gd name="T16" fmla="*/ 34 w 44"/>
                <a:gd name="T17" fmla="*/ 22 h 47"/>
                <a:gd name="T18" fmla="*/ 10 w 44"/>
                <a:gd name="T19" fmla="*/ 22 h 47"/>
                <a:gd name="T20" fmla="*/ 10 w 44"/>
                <a:gd name="T21" fmla="*/ 5 h 47"/>
                <a:gd name="T22" fmla="*/ 10 w 44"/>
                <a:gd name="T23" fmla="*/ 3 h 47"/>
                <a:gd name="T24" fmla="*/ 11 w 44"/>
                <a:gd name="T25" fmla="*/ 2 h 47"/>
                <a:gd name="T26" fmla="*/ 12 w 44"/>
                <a:gd name="T27" fmla="*/ 1 h 47"/>
                <a:gd name="T28" fmla="*/ 14 w 44"/>
                <a:gd name="T29" fmla="*/ 1 h 47"/>
                <a:gd name="T30" fmla="*/ 14 w 44"/>
                <a:gd name="T31" fmla="*/ 0 h 47"/>
                <a:gd name="T32" fmla="*/ 0 w 44"/>
                <a:gd name="T33" fmla="*/ 0 h 47"/>
                <a:gd name="T34" fmla="*/ 0 w 44"/>
                <a:gd name="T35" fmla="*/ 1 h 47"/>
                <a:gd name="T36" fmla="*/ 2 w 44"/>
                <a:gd name="T37" fmla="*/ 1 h 47"/>
                <a:gd name="T38" fmla="*/ 3 w 44"/>
                <a:gd name="T39" fmla="*/ 2 h 47"/>
                <a:gd name="T40" fmla="*/ 3 w 44"/>
                <a:gd name="T41" fmla="*/ 3 h 47"/>
                <a:gd name="T42" fmla="*/ 3 w 44"/>
                <a:gd name="T43" fmla="*/ 5 h 47"/>
                <a:gd name="T44" fmla="*/ 3 w 44"/>
                <a:gd name="T45" fmla="*/ 42 h 47"/>
                <a:gd name="T46" fmla="*/ 3 w 44"/>
                <a:gd name="T47" fmla="*/ 44 h 47"/>
                <a:gd name="T48" fmla="*/ 3 w 44"/>
                <a:gd name="T49" fmla="*/ 46 h 47"/>
                <a:gd name="T50" fmla="*/ 2 w 44"/>
                <a:gd name="T51" fmla="*/ 46 h 47"/>
                <a:gd name="T52" fmla="*/ 0 w 44"/>
                <a:gd name="T53" fmla="*/ 47 h 47"/>
                <a:gd name="T54" fmla="*/ 14 w 44"/>
                <a:gd name="T55" fmla="*/ 47 h 47"/>
                <a:gd name="T56" fmla="*/ 12 w 44"/>
                <a:gd name="T57" fmla="*/ 46 h 47"/>
                <a:gd name="T58" fmla="*/ 11 w 44"/>
                <a:gd name="T59" fmla="*/ 46 h 47"/>
                <a:gd name="T60" fmla="*/ 10 w 44"/>
                <a:gd name="T61" fmla="*/ 44 h 47"/>
                <a:gd name="T62" fmla="*/ 10 w 44"/>
                <a:gd name="T63" fmla="*/ 42 h 47"/>
                <a:gd name="T64" fmla="*/ 10 w 44"/>
                <a:gd name="T65" fmla="*/ 25 h 47"/>
                <a:gd name="T66" fmla="*/ 34 w 44"/>
                <a:gd name="T67" fmla="*/ 25 h 47"/>
                <a:gd name="T68" fmla="*/ 34 w 44"/>
                <a:gd name="T69" fmla="*/ 42 h 47"/>
                <a:gd name="T70" fmla="*/ 34 w 44"/>
                <a:gd name="T71" fmla="*/ 44 h 47"/>
                <a:gd name="T72" fmla="*/ 34 w 44"/>
                <a:gd name="T73" fmla="*/ 46 h 47"/>
                <a:gd name="T74" fmla="*/ 32 w 44"/>
                <a:gd name="T75" fmla="*/ 46 h 47"/>
                <a:gd name="T76" fmla="*/ 31 w 44"/>
                <a:gd name="T77" fmla="*/ 47 h 47"/>
                <a:gd name="T78" fmla="*/ 44 w 44"/>
                <a:gd name="T79" fmla="*/ 47 h 47"/>
                <a:gd name="T80" fmla="*/ 43 w 44"/>
                <a:gd name="T81" fmla="*/ 46 h 47"/>
                <a:gd name="T82" fmla="*/ 42 w 44"/>
                <a:gd name="T83" fmla="*/ 46 h 47"/>
                <a:gd name="T84" fmla="*/ 41 w 44"/>
                <a:gd name="T85" fmla="*/ 44 h 47"/>
                <a:gd name="T86" fmla="*/ 41 w 44"/>
                <a:gd name="T87" fmla="*/ 42 h 47"/>
                <a:gd name="T88" fmla="*/ 41 w 44"/>
                <a:gd name="T89" fmla="*/ 5 h 47"/>
                <a:gd name="T90" fmla="*/ 41 w 44"/>
                <a:gd name="T91" fmla="*/ 3 h 47"/>
                <a:gd name="T92" fmla="*/ 42 w 44"/>
                <a:gd name="T93" fmla="*/ 2 h 47"/>
                <a:gd name="T94" fmla="*/ 43 w 44"/>
                <a:gd name="T95" fmla="*/ 1 h 47"/>
                <a:gd name="T96" fmla="*/ 44 w 44"/>
                <a:gd name="T97" fmla="*/ 1 h 4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44" h="47">
                  <a:moveTo>
                    <a:pt x="44" y="1"/>
                  </a:moveTo>
                  <a:lnTo>
                    <a:pt x="44" y="0"/>
                  </a:lnTo>
                  <a:lnTo>
                    <a:pt x="31" y="0"/>
                  </a:lnTo>
                  <a:lnTo>
                    <a:pt x="31" y="1"/>
                  </a:lnTo>
                  <a:lnTo>
                    <a:pt x="32" y="1"/>
                  </a:lnTo>
                  <a:lnTo>
                    <a:pt x="34" y="2"/>
                  </a:lnTo>
                  <a:lnTo>
                    <a:pt x="34" y="3"/>
                  </a:lnTo>
                  <a:lnTo>
                    <a:pt x="34" y="5"/>
                  </a:lnTo>
                  <a:lnTo>
                    <a:pt x="34" y="22"/>
                  </a:lnTo>
                  <a:lnTo>
                    <a:pt x="10" y="22"/>
                  </a:lnTo>
                  <a:lnTo>
                    <a:pt x="10" y="5"/>
                  </a:lnTo>
                  <a:lnTo>
                    <a:pt x="10" y="3"/>
                  </a:lnTo>
                  <a:lnTo>
                    <a:pt x="11" y="2"/>
                  </a:lnTo>
                  <a:lnTo>
                    <a:pt x="12" y="1"/>
                  </a:lnTo>
                  <a:lnTo>
                    <a:pt x="14" y="1"/>
                  </a:lnTo>
                  <a:lnTo>
                    <a:pt x="14" y="0"/>
                  </a:lnTo>
                  <a:lnTo>
                    <a:pt x="0" y="0"/>
                  </a:lnTo>
                  <a:lnTo>
                    <a:pt x="0" y="1"/>
                  </a:lnTo>
                  <a:lnTo>
                    <a:pt x="2" y="1"/>
                  </a:lnTo>
                  <a:lnTo>
                    <a:pt x="3" y="2"/>
                  </a:lnTo>
                  <a:lnTo>
                    <a:pt x="3" y="3"/>
                  </a:lnTo>
                  <a:lnTo>
                    <a:pt x="3" y="5"/>
                  </a:lnTo>
                  <a:lnTo>
                    <a:pt x="3" y="42"/>
                  </a:lnTo>
                  <a:lnTo>
                    <a:pt x="3" y="44"/>
                  </a:lnTo>
                  <a:lnTo>
                    <a:pt x="3" y="46"/>
                  </a:lnTo>
                  <a:lnTo>
                    <a:pt x="2" y="46"/>
                  </a:lnTo>
                  <a:lnTo>
                    <a:pt x="0" y="47"/>
                  </a:lnTo>
                  <a:lnTo>
                    <a:pt x="14" y="47"/>
                  </a:lnTo>
                  <a:lnTo>
                    <a:pt x="12" y="46"/>
                  </a:lnTo>
                  <a:lnTo>
                    <a:pt x="11" y="46"/>
                  </a:lnTo>
                  <a:lnTo>
                    <a:pt x="10" y="44"/>
                  </a:lnTo>
                  <a:lnTo>
                    <a:pt x="10" y="42"/>
                  </a:lnTo>
                  <a:lnTo>
                    <a:pt x="10" y="25"/>
                  </a:lnTo>
                  <a:lnTo>
                    <a:pt x="34" y="25"/>
                  </a:lnTo>
                  <a:lnTo>
                    <a:pt x="34" y="42"/>
                  </a:lnTo>
                  <a:lnTo>
                    <a:pt x="34" y="44"/>
                  </a:lnTo>
                  <a:lnTo>
                    <a:pt x="34" y="46"/>
                  </a:lnTo>
                  <a:lnTo>
                    <a:pt x="32" y="46"/>
                  </a:lnTo>
                  <a:lnTo>
                    <a:pt x="31" y="47"/>
                  </a:lnTo>
                  <a:lnTo>
                    <a:pt x="44" y="47"/>
                  </a:lnTo>
                  <a:lnTo>
                    <a:pt x="43" y="46"/>
                  </a:lnTo>
                  <a:lnTo>
                    <a:pt x="42" y="46"/>
                  </a:lnTo>
                  <a:lnTo>
                    <a:pt x="41" y="44"/>
                  </a:lnTo>
                  <a:lnTo>
                    <a:pt x="41" y="42"/>
                  </a:lnTo>
                  <a:lnTo>
                    <a:pt x="41" y="5"/>
                  </a:lnTo>
                  <a:lnTo>
                    <a:pt x="41" y="3"/>
                  </a:lnTo>
                  <a:lnTo>
                    <a:pt x="42" y="2"/>
                  </a:lnTo>
                  <a:lnTo>
                    <a:pt x="43" y="1"/>
                  </a:lnTo>
                  <a:lnTo>
                    <a:pt x="44" y="1"/>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359" name="Freeform 467"/>
            <p:cNvSpPr>
              <a:spLocks noChangeAspect="1"/>
            </p:cNvSpPr>
            <p:nvPr/>
          </p:nvSpPr>
          <p:spPr bwMode="auto">
            <a:xfrm>
              <a:off x="4087" y="3021"/>
              <a:ext cx="43" cy="47"/>
            </a:xfrm>
            <a:custGeom>
              <a:avLst/>
              <a:gdLst>
                <a:gd name="T0" fmla="*/ 0 w 43"/>
                <a:gd name="T1" fmla="*/ 0 h 47"/>
                <a:gd name="T2" fmla="*/ 0 w 43"/>
                <a:gd name="T3" fmla="*/ 1 h 47"/>
                <a:gd name="T4" fmla="*/ 2 w 43"/>
                <a:gd name="T5" fmla="*/ 1 h 47"/>
                <a:gd name="T6" fmla="*/ 3 w 43"/>
                <a:gd name="T7" fmla="*/ 2 h 47"/>
                <a:gd name="T8" fmla="*/ 3 w 43"/>
                <a:gd name="T9" fmla="*/ 4 h 47"/>
                <a:gd name="T10" fmla="*/ 3 w 43"/>
                <a:gd name="T11" fmla="*/ 42 h 47"/>
                <a:gd name="T12" fmla="*/ 3 w 43"/>
                <a:gd name="T13" fmla="*/ 44 h 47"/>
                <a:gd name="T14" fmla="*/ 2 w 43"/>
                <a:gd name="T15" fmla="*/ 46 h 47"/>
                <a:gd name="T16" fmla="*/ 1 w 43"/>
                <a:gd name="T17" fmla="*/ 46 h 47"/>
                <a:gd name="T18" fmla="*/ 0 w 43"/>
                <a:gd name="T19" fmla="*/ 47 h 47"/>
                <a:gd name="T20" fmla="*/ 10 w 43"/>
                <a:gd name="T21" fmla="*/ 47 h 47"/>
                <a:gd name="T22" fmla="*/ 8 w 43"/>
                <a:gd name="T23" fmla="*/ 46 h 47"/>
                <a:gd name="T24" fmla="*/ 7 w 43"/>
                <a:gd name="T25" fmla="*/ 46 h 47"/>
                <a:gd name="T26" fmla="*/ 7 w 43"/>
                <a:gd name="T27" fmla="*/ 44 h 47"/>
                <a:gd name="T28" fmla="*/ 6 w 43"/>
                <a:gd name="T29" fmla="*/ 42 h 47"/>
                <a:gd name="T30" fmla="*/ 6 w 43"/>
                <a:gd name="T31" fmla="*/ 8 h 47"/>
                <a:gd name="T32" fmla="*/ 20 w 43"/>
                <a:gd name="T33" fmla="*/ 25 h 47"/>
                <a:gd name="T34" fmla="*/ 38 w 43"/>
                <a:gd name="T35" fmla="*/ 47 h 47"/>
                <a:gd name="T36" fmla="*/ 39 w 43"/>
                <a:gd name="T37" fmla="*/ 47 h 47"/>
                <a:gd name="T38" fmla="*/ 39 w 43"/>
                <a:gd name="T39" fmla="*/ 4 h 47"/>
                <a:gd name="T40" fmla="*/ 40 w 43"/>
                <a:gd name="T41" fmla="*/ 2 h 47"/>
                <a:gd name="T42" fmla="*/ 40 w 43"/>
                <a:gd name="T43" fmla="*/ 1 h 47"/>
                <a:gd name="T44" fmla="*/ 41 w 43"/>
                <a:gd name="T45" fmla="*/ 1 h 47"/>
                <a:gd name="T46" fmla="*/ 43 w 43"/>
                <a:gd name="T47" fmla="*/ 1 h 47"/>
                <a:gd name="T48" fmla="*/ 43 w 43"/>
                <a:gd name="T49" fmla="*/ 0 h 47"/>
                <a:gd name="T50" fmla="*/ 33 w 43"/>
                <a:gd name="T51" fmla="*/ 0 h 47"/>
                <a:gd name="T52" fmla="*/ 33 w 43"/>
                <a:gd name="T53" fmla="*/ 1 h 47"/>
                <a:gd name="T54" fmla="*/ 35 w 43"/>
                <a:gd name="T55" fmla="*/ 1 h 47"/>
                <a:gd name="T56" fmla="*/ 36 w 43"/>
                <a:gd name="T57" fmla="*/ 2 h 47"/>
                <a:gd name="T58" fmla="*/ 36 w 43"/>
                <a:gd name="T59" fmla="*/ 4 h 47"/>
                <a:gd name="T60" fmla="*/ 36 w 43"/>
                <a:gd name="T61" fmla="*/ 34 h 47"/>
                <a:gd name="T62" fmla="*/ 9 w 43"/>
                <a:gd name="T63" fmla="*/ 0 h 47"/>
                <a:gd name="T64" fmla="*/ 0 w 43"/>
                <a:gd name="T65" fmla="*/ 0 h 4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3" h="47">
                  <a:moveTo>
                    <a:pt x="0" y="0"/>
                  </a:moveTo>
                  <a:lnTo>
                    <a:pt x="0" y="1"/>
                  </a:lnTo>
                  <a:lnTo>
                    <a:pt x="2" y="1"/>
                  </a:lnTo>
                  <a:lnTo>
                    <a:pt x="3" y="2"/>
                  </a:lnTo>
                  <a:lnTo>
                    <a:pt x="3" y="4"/>
                  </a:lnTo>
                  <a:lnTo>
                    <a:pt x="3" y="42"/>
                  </a:lnTo>
                  <a:lnTo>
                    <a:pt x="3" y="44"/>
                  </a:lnTo>
                  <a:lnTo>
                    <a:pt x="2" y="46"/>
                  </a:lnTo>
                  <a:lnTo>
                    <a:pt x="1" y="46"/>
                  </a:lnTo>
                  <a:lnTo>
                    <a:pt x="0" y="47"/>
                  </a:lnTo>
                  <a:lnTo>
                    <a:pt x="10" y="47"/>
                  </a:lnTo>
                  <a:lnTo>
                    <a:pt x="8" y="46"/>
                  </a:lnTo>
                  <a:lnTo>
                    <a:pt x="7" y="46"/>
                  </a:lnTo>
                  <a:lnTo>
                    <a:pt x="7" y="44"/>
                  </a:lnTo>
                  <a:lnTo>
                    <a:pt x="6" y="42"/>
                  </a:lnTo>
                  <a:lnTo>
                    <a:pt x="6" y="8"/>
                  </a:lnTo>
                  <a:lnTo>
                    <a:pt x="20" y="25"/>
                  </a:lnTo>
                  <a:lnTo>
                    <a:pt x="38" y="47"/>
                  </a:lnTo>
                  <a:lnTo>
                    <a:pt x="39" y="47"/>
                  </a:lnTo>
                  <a:lnTo>
                    <a:pt x="39" y="4"/>
                  </a:lnTo>
                  <a:lnTo>
                    <a:pt x="40" y="2"/>
                  </a:lnTo>
                  <a:lnTo>
                    <a:pt x="40" y="1"/>
                  </a:lnTo>
                  <a:lnTo>
                    <a:pt x="41" y="1"/>
                  </a:lnTo>
                  <a:lnTo>
                    <a:pt x="43" y="1"/>
                  </a:lnTo>
                  <a:lnTo>
                    <a:pt x="43" y="0"/>
                  </a:lnTo>
                  <a:lnTo>
                    <a:pt x="33" y="0"/>
                  </a:lnTo>
                  <a:lnTo>
                    <a:pt x="33" y="1"/>
                  </a:lnTo>
                  <a:lnTo>
                    <a:pt x="35" y="1"/>
                  </a:lnTo>
                  <a:lnTo>
                    <a:pt x="36" y="2"/>
                  </a:lnTo>
                  <a:lnTo>
                    <a:pt x="36" y="4"/>
                  </a:lnTo>
                  <a:lnTo>
                    <a:pt x="36" y="34"/>
                  </a:lnTo>
                  <a:lnTo>
                    <a:pt x="9" y="0"/>
                  </a:lnTo>
                  <a:lnTo>
                    <a:pt x="0" y="0"/>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360" name="Freeform 468"/>
            <p:cNvSpPr>
              <a:spLocks noChangeAspect="1" noEditPoints="1"/>
            </p:cNvSpPr>
            <p:nvPr/>
          </p:nvSpPr>
          <p:spPr bwMode="auto">
            <a:xfrm>
              <a:off x="4130" y="3021"/>
              <a:ext cx="44" cy="47"/>
            </a:xfrm>
            <a:custGeom>
              <a:avLst/>
              <a:gdLst>
                <a:gd name="T0" fmla="*/ 23 w 44"/>
                <a:gd name="T1" fmla="*/ 0 h 47"/>
                <a:gd name="T2" fmla="*/ 22 w 44"/>
                <a:gd name="T3" fmla="*/ 0 h 47"/>
                <a:gd name="T4" fmla="*/ 5 w 44"/>
                <a:gd name="T5" fmla="*/ 41 h 47"/>
                <a:gd name="T6" fmla="*/ 2 w 44"/>
                <a:gd name="T7" fmla="*/ 46 h 47"/>
                <a:gd name="T8" fmla="*/ 1 w 44"/>
                <a:gd name="T9" fmla="*/ 46 h 47"/>
                <a:gd name="T10" fmla="*/ 0 w 44"/>
                <a:gd name="T11" fmla="*/ 47 h 47"/>
                <a:gd name="T12" fmla="*/ 9 w 44"/>
                <a:gd name="T13" fmla="*/ 47 h 47"/>
                <a:gd name="T14" fmla="*/ 8 w 44"/>
                <a:gd name="T15" fmla="*/ 46 h 47"/>
                <a:gd name="T16" fmla="*/ 7 w 44"/>
                <a:gd name="T17" fmla="*/ 46 h 47"/>
                <a:gd name="T18" fmla="*/ 7 w 44"/>
                <a:gd name="T19" fmla="*/ 45 h 47"/>
                <a:gd name="T20" fmla="*/ 7 w 44"/>
                <a:gd name="T21" fmla="*/ 44 h 47"/>
                <a:gd name="T22" fmla="*/ 12 w 44"/>
                <a:gd name="T23" fmla="*/ 33 h 47"/>
                <a:gd name="T24" fmla="*/ 29 w 44"/>
                <a:gd name="T25" fmla="*/ 33 h 47"/>
                <a:gd name="T26" fmla="*/ 34 w 44"/>
                <a:gd name="T27" fmla="*/ 43 h 47"/>
                <a:gd name="T28" fmla="*/ 34 w 44"/>
                <a:gd name="T29" fmla="*/ 45 h 47"/>
                <a:gd name="T30" fmla="*/ 34 w 44"/>
                <a:gd name="T31" fmla="*/ 46 h 47"/>
                <a:gd name="T32" fmla="*/ 33 w 44"/>
                <a:gd name="T33" fmla="*/ 46 h 47"/>
                <a:gd name="T34" fmla="*/ 32 w 44"/>
                <a:gd name="T35" fmla="*/ 47 h 47"/>
                <a:gd name="T36" fmla="*/ 44 w 44"/>
                <a:gd name="T37" fmla="*/ 47 h 47"/>
                <a:gd name="T38" fmla="*/ 43 w 44"/>
                <a:gd name="T39" fmla="*/ 46 h 47"/>
                <a:gd name="T40" fmla="*/ 41 w 44"/>
                <a:gd name="T41" fmla="*/ 44 h 47"/>
                <a:gd name="T42" fmla="*/ 23 w 44"/>
                <a:gd name="T43" fmla="*/ 0 h 47"/>
                <a:gd name="T44" fmla="*/ 13 w 44"/>
                <a:gd name="T45" fmla="*/ 30 h 47"/>
                <a:gd name="T46" fmla="*/ 20 w 44"/>
                <a:gd name="T47" fmla="*/ 11 h 47"/>
                <a:gd name="T48" fmla="*/ 28 w 44"/>
                <a:gd name="T49" fmla="*/ 30 h 47"/>
                <a:gd name="T50" fmla="*/ 13 w 44"/>
                <a:gd name="T51" fmla="*/ 30 h 4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44" h="47">
                  <a:moveTo>
                    <a:pt x="23" y="0"/>
                  </a:moveTo>
                  <a:lnTo>
                    <a:pt x="22" y="0"/>
                  </a:lnTo>
                  <a:lnTo>
                    <a:pt x="5" y="41"/>
                  </a:lnTo>
                  <a:lnTo>
                    <a:pt x="2" y="46"/>
                  </a:lnTo>
                  <a:lnTo>
                    <a:pt x="1" y="46"/>
                  </a:lnTo>
                  <a:lnTo>
                    <a:pt x="0" y="47"/>
                  </a:lnTo>
                  <a:lnTo>
                    <a:pt x="9" y="47"/>
                  </a:lnTo>
                  <a:lnTo>
                    <a:pt x="8" y="46"/>
                  </a:lnTo>
                  <a:lnTo>
                    <a:pt x="7" y="46"/>
                  </a:lnTo>
                  <a:lnTo>
                    <a:pt x="7" y="45"/>
                  </a:lnTo>
                  <a:lnTo>
                    <a:pt x="7" y="44"/>
                  </a:lnTo>
                  <a:lnTo>
                    <a:pt x="12" y="33"/>
                  </a:lnTo>
                  <a:lnTo>
                    <a:pt x="29" y="33"/>
                  </a:lnTo>
                  <a:lnTo>
                    <a:pt x="34" y="43"/>
                  </a:lnTo>
                  <a:lnTo>
                    <a:pt x="34" y="45"/>
                  </a:lnTo>
                  <a:lnTo>
                    <a:pt x="34" y="46"/>
                  </a:lnTo>
                  <a:lnTo>
                    <a:pt x="33" y="46"/>
                  </a:lnTo>
                  <a:lnTo>
                    <a:pt x="32" y="47"/>
                  </a:lnTo>
                  <a:lnTo>
                    <a:pt x="44" y="47"/>
                  </a:lnTo>
                  <a:lnTo>
                    <a:pt x="43" y="46"/>
                  </a:lnTo>
                  <a:lnTo>
                    <a:pt x="41" y="44"/>
                  </a:lnTo>
                  <a:lnTo>
                    <a:pt x="23" y="0"/>
                  </a:lnTo>
                  <a:close/>
                  <a:moveTo>
                    <a:pt x="13" y="30"/>
                  </a:moveTo>
                  <a:lnTo>
                    <a:pt x="20" y="11"/>
                  </a:lnTo>
                  <a:lnTo>
                    <a:pt x="28" y="30"/>
                  </a:lnTo>
                  <a:lnTo>
                    <a:pt x="13" y="30"/>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361" name="Freeform 469"/>
            <p:cNvSpPr>
              <a:spLocks noChangeAspect="1"/>
            </p:cNvSpPr>
            <p:nvPr/>
          </p:nvSpPr>
          <p:spPr bwMode="auto">
            <a:xfrm>
              <a:off x="3979" y="3021"/>
              <a:ext cx="51" cy="47"/>
            </a:xfrm>
            <a:custGeom>
              <a:avLst/>
              <a:gdLst>
                <a:gd name="T0" fmla="*/ 0 w 51"/>
                <a:gd name="T1" fmla="*/ 0 h 47"/>
                <a:gd name="T2" fmla="*/ 0 w 51"/>
                <a:gd name="T3" fmla="*/ 1 h 47"/>
                <a:gd name="T4" fmla="*/ 2 w 51"/>
                <a:gd name="T5" fmla="*/ 1 h 47"/>
                <a:gd name="T6" fmla="*/ 3 w 51"/>
                <a:gd name="T7" fmla="*/ 2 h 47"/>
                <a:gd name="T8" fmla="*/ 3 w 51"/>
                <a:gd name="T9" fmla="*/ 3 h 47"/>
                <a:gd name="T10" fmla="*/ 3 w 51"/>
                <a:gd name="T11" fmla="*/ 4 h 47"/>
                <a:gd name="T12" fmla="*/ 3 w 51"/>
                <a:gd name="T13" fmla="*/ 42 h 47"/>
                <a:gd name="T14" fmla="*/ 3 w 51"/>
                <a:gd name="T15" fmla="*/ 44 h 47"/>
                <a:gd name="T16" fmla="*/ 2 w 51"/>
                <a:gd name="T17" fmla="*/ 46 h 47"/>
                <a:gd name="T18" fmla="*/ 1 w 51"/>
                <a:gd name="T19" fmla="*/ 46 h 47"/>
                <a:gd name="T20" fmla="*/ 0 w 51"/>
                <a:gd name="T21" fmla="*/ 47 h 47"/>
                <a:gd name="T22" fmla="*/ 10 w 51"/>
                <a:gd name="T23" fmla="*/ 47 h 47"/>
                <a:gd name="T24" fmla="*/ 8 w 51"/>
                <a:gd name="T25" fmla="*/ 46 h 47"/>
                <a:gd name="T26" fmla="*/ 7 w 51"/>
                <a:gd name="T27" fmla="*/ 46 h 47"/>
                <a:gd name="T28" fmla="*/ 7 w 51"/>
                <a:gd name="T29" fmla="*/ 44 h 47"/>
                <a:gd name="T30" fmla="*/ 6 w 51"/>
                <a:gd name="T31" fmla="*/ 42 h 47"/>
                <a:gd name="T32" fmla="*/ 6 w 51"/>
                <a:gd name="T33" fmla="*/ 10 h 47"/>
                <a:gd name="T34" fmla="*/ 6 w 51"/>
                <a:gd name="T35" fmla="*/ 8 h 47"/>
                <a:gd name="T36" fmla="*/ 7 w 51"/>
                <a:gd name="T37" fmla="*/ 10 h 47"/>
                <a:gd name="T38" fmla="*/ 23 w 51"/>
                <a:gd name="T39" fmla="*/ 47 h 47"/>
                <a:gd name="T40" fmla="*/ 24 w 51"/>
                <a:gd name="T41" fmla="*/ 47 h 47"/>
                <a:gd name="T42" fmla="*/ 41 w 51"/>
                <a:gd name="T43" fmla="*/ 8 h 47"/>
                <a:gd name="T44" fmla="*/ 41 w 51"/>
                <a:gd name="T45" fmla="*/ 7 h 47"/>
                <a:gd name="T46" fmla="*/ 41 w 51"/>
                <a:gd name="T47" fmla="*/ 8 h 47"/>
                <a:gd name="T48" fmla="*/ 41 w 51"/>
                <a:gd name="T49" fmla="*/ 42 h 47"/>
                <a:gd name="T50" fmla="*/ 41 w 51"/>
                <a:gd name="T51" fmla="*/ 44 h 47"/>
                <a:gd name="T52" fmla="*/ 40 w 51"/>
                <a:gd name="T53" fmla="*/ 46 h 47"/>
                <a:gd name="T54" fmla="*/ 39 w 51"/>
                <a:gd name="T55" fmla="*/ 46 h 47"/>
                <a:gd name="T56" fmla="*/ 38 w 51"/>
                <a:gd name="T57" fmla="*/ 47 h 47"/>
                <a:gd name="T58" fmla="*/ 51 w 51"/>
                <a:gd name="T59" fmla="*/ 47 h 47"/>
                <a:gd name="T60" fmla="*/ 49 w 51"/>
                <a:gd name="T61" fmla="*/ 46 h 47"/>
                <a:gd name="T62" fmla="*/ 48 w 51"/>
                <a:gd name="T63" fmla="*/ 46 h 47"/>
                <a:gd name="T64" fmla="*/ 48 w 51"/>
                <a:gd name="T65" fmla="*/ 44 h 47"/>
                <a:gd name="T66" fmla="*/ 48 w 51"/>
                <a:gd name="T67" fmla="*/ 42 h 47"/>
                <a:gd name="T68" fmla="*/ 48 w 51"/>
                <a:gd name="T69" fmla="*/ 4 h 47"/>
                <a:gd name="T70" fmla="*/ 48 w 51"/>
                <a:gd name="T71" fmla="*/ 2 h 47"/>
                <a:gd name="T72" fmla="*/ 48 w 51"/>
                <a:gd name="T73" fmla="*/ 1 h 47"/>
                <a:gd name="T74" fmla="*/ 49 w 51"/>
                <a:gd name="T75" fmla="*/ 1 h 47"/>
                <a:gd name="T76" fmla="*/ 51 w 51"/>
                <a:gd name="T77" fmla="*/ 1 h 47"/>
                <a:gd name="T78" fmla="*/ 51 w 51"/>
                <a:gd name="T79" fmla="*/ 0 h 47"/>
                <a:gd name="T80" fmla="*/ 41 w 51"/>
                <a:gd name="T81" fmla="*/ 0 h 47"/>
                <a:gd name="T82" fmla="*/ 26 w 51"/>
                <a:gd name="T83" fmla="*/ 36 h 47"/>
                <a:gd name="T84" fmla="*/ 10 w 51"/>
                <a:gd name="T85" fmla="*/ 0 h 47"/>
                <a:gd name="T86" fmla="*/ 0 w 51"/>
                <a:gd name="T87" fmla="*/ 0 h 4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51" h="47">
                  <a:moveTo>
                    <a:pt x="0" y="0"/>
                  </a:moveTo>
                  <a:lnTo>
                    <a:pt x="0" y="1"/>
                  </a:lnTo>
                  <a:lnTo>
                    <a:pt x="2" y="1"/>
                  </a:lnTo>
                  <a:lnTo>
                    <a:pt x="3" y="2"/>
                  </a:lnTo>
                  <a:lnTo>
                    <a:pt x="3" y="3"/>
                  </a:lnTo>
                  <a:lnTo>
                    <a:pt x="3" y="4"/>
                  </a:lnTo>
                  <a:lnTo>
                    <a:pt x="3" y="42"/>
                  </a:lnTo>
                  <a:lnTo>
                    <a:pt x="3" y="44"/>
                  </a:lnTo>
                  <a:lnTo>
                    <a:pt x="2" y="46"/>
                  </a:lnTo>
                  <a:lnTo>
                    <a:pt x="1" y="46"/>
                  </a:lnTo>
                  <a:lnTo>
                    <a:pt x="0" y="47"/>
                  </a:lnTo>
                  <a:lnTo>
                    <a:pt x="10" y="47"/>
                  </a:lnTo>
                  <a:lnTo>
                    <a:pt x="8" y="46"/>
                  </a:lnTo>
                  <a:lnTo>
                    <a:pt x="7" y="46"/>
                  </a:lnTo>
                  <a:lnTo>
                    <a:pt x="7" y="44"/>
                  </a:lnTo>
                  <a:lnTo>
                    <a:pt x="6" y="42"/>
                  </a:lnTo>
                  <a:lnTo>
                    <a:pt x="6" y="10"/>
                  </a:lnTo>
                  <a:lnTo>
                    <a:pt x="6" y="8"/>
                  </a:lnTo>
                  <a:lnTo>
                    <a:pt x="7" y="10"/>
                  </a:lnTo>
                  <a:lnTo>
                    <a:pt x="23" y="47"/>
                  </a:lnTo>
                  <a:lnTo>
                    <a:pt x="24" y="47"/>
                  </a:lnTo>
                  <a:lnTo>
                    <a:pt x="41" y="8"/>
                  </a:lnTo>
                  <a:lnTo>
                    <a:pt x="41" y="7"/>
                  </a:lnTo>
                  <a:lnTo>
                    <a:pt x="41" y="8"/>
                  </a:lnTo>
                  <a:lnTo>
                    <a:pt x="41" y="42"/>
                  </a:lnTo>
                  <a:lnTo>
                    <a:pt x="41" y="44"/>
                  </a:lnTo>
                  <a:lnTo>
                    <a:pt x="40" y="46"/>
                  </a:lnTo>
                  <a:lnTo>
                    <a:pt x="39" y="46"/>
                  </a:lnTo>
                  <a:lnTo>
                    <a:pt x="38" y="47"/>
                  </a:lnTo>
                  <a:lnTo>
                    <a:pt x="51" y="47"/>
                  </a:lnTo>
                  <a:lnTo>
                    <a:pt x="49" y="46"/>
                  </a:lnTo>
                  <a:lnTo>
                    <a:pt x="48" y="46"/>
                  </a:lnTo>
                  <a:lnTo>
                    <a:pt x="48" y="44"/>
                  </a:lnTo>
                  <a:lnTo>
                    <a:pt x="48" y="42"/>
                  </a:lnTo>
                  <a:lnTo>
                    <a:pt x="48" y="4"/>
                  </a:lnTo>
                  <a:lnTo>
                    <a:pt x="48" y="2"/>
                  </a:lnTo>
                  <a:lnTo>
                    <a:pt x="48" y="1"/>
                  </a:lnTo>
                  <a:lnTo>
                    <a:pt x="49" y="1"/>
                  </a:lnTo>
                  <a:lnTo>
                    <a:pt x="51" y="1"/>
                  </a:lnTo>
                  <a:lnTo>
                    <a:pt x="51" y="0"/>
                  </a:lnTo>
                  <a:lnTo>
                    <a:pt x="41" y="0"/>
                  </a:lnTo>
                  <a:lnTo>
                    <a:pt x="26" y="36"/>
                  </a:lnTo>
                  <a:lnTo>
                    <a:pt x="10" y="0"/>
                  </a:lnTo>
                  <a:lnTo>
                    <a:pt x="0" y="0"/>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362" name="Freeform 470"/>
            <p:cNvSpPr>
              <a:spLocks noChangeAspect="1"/>
            </p:cNvSpPr>
            <p:nvPr/>
          </p:nvSpPr>
          <p:spPr bwMode="auto">
            <a:xfrm>
              <a:off x="4176" y="3021"/>
              <a:ext cx="30" cy="48"/>
            </a:xfrm>
            <a:custGeom>
              <a:avLst/>
              <a:gdLst>
                <a:gd name="T0" fmla="*/ 3 w 30"/>
                <a:gd name="T1" fmla="*/ 46 h 48"/>
                <a:gd name="T2" fmla="*/ 10 w 30"/>
                <a:gd name="T3" fmla="*/ 48 h 48"/>
                <a:gd name="T4" fmla="*/ 14 w 30"/>
                <a:gd name="T5" fmla="*/ 48 h 48"/>
                <a:gd name="T6" fmla="*/ 19 w 30"/>
                <a:gd name="T7" fmla="*/ 47 h 48"/>
                <a:gd name="T8" fmla="*/ 24 w 30"/>
                <a:gd name="T9" fmla="*/ 44 h 48"/>
                <a:gd name="T10" fmla="*/ 28 w 30"/>
                <a:gd name="T11" fmla="*/ 40 h 48"/>
                <a:gd name="T12" fmla="*/ 30 w 30"/>
                <a:gd name="T13" fmla="*/ 34 h 48"/>
                <a:gd name="T14" fmla="*/ 29 w 30"/>
                <a:gd name="T15" fmla="*/ 28 h 48"/>
                <a:gd name="T16" fmla="*/ 25 w 30"/>
                <a:gd name="T17" fmla="*/ 24 h 48"/>
                <a:gd name="T18" fmla="*/ 16 w 30"/>
                <a:gd name="T19" fmla="*/ 19 h 48"/>
                <a:gd name="T20" fmla="*/ 9 w 30"/>
                <a:gd name="T21" fmla="*/ 15 h 48"/>
                <a:gd name="T22" fmla="*/ 6 w 30"/>
                <a:gd name="T23" fmla="*/ 10 h 48"/>
                <a:gd name="T24" fmla="*/ 8 w 30"/>
                <a:gd name="T25" fmla="*/ 5 h 48"/>
                <a:gd name="T26" fmla="*/ 12 w 30"/>
                <a:gd name="T27" fmla="*/ 3 h 48"/>
                <a:gd name="T28" fmla="*/ 17 w 30"/>
                <a:gd name="T29" fmla="*/ 3 h 48"/>
                <a:gd name="T30" fmla="*/ 22 w 30"/>
                <a:gd name="T31" fmla="*/ 6 h 48"/>
                <a:gd name="T32" fmla="*/ 24 w 30"/>
                <a:gd name="T33" fmla="*/ 10 h 48"/>
                <a:gd name="T34" fmla="*/ 25 w 30"/>
                <a:gd name="T35" fmla="*/ 2 h 48"/>
                <a:gd name="T36" fmla="*/ 18 w 30"/>
                <a:gd name="T37" fmla="*/ 0 h 48"/>
                <a:gd name="T38" fmla="*/ 10 w 30"/>
                <a:gd name="T39" fmla="*/ 0 h 48"/>
                <a:gd name="T40" fmla="*/ 5 w 30"/>
                <a:gd name="T41" fmla="*/ 3 h 48"/>
                <a:gd name="T42" fmla="*/ 2 w 30"/>
                <a:gd name="T43" fmla="*/ 7 h 48"/>
                <a:gd name="T44" fmla="*/ 1 w 30"/>
                <a:gd name="T45" fmla="*/ 12 h 48"/>
                <a:gd name="T46" fmla="*/ 1 w 30"/>
                <a:gd name="T47" fmla="*/ 16 h 48"/>
                <a:gd name="T48" fmla="*/ 3 w 30"/>
                <a:gd name="T49" fmla="*/ 19 h 48"/>
                <a:gd name="T50" fmla="*/ 11 w 30"/>
                <a:gd name="T51" fmla="*/ 24 h 48"/>
                <a:gd name="T52" fmla="*/ 19 w 30"/>
                <a:gd name="T53" fmla="*/ 29 h 48"/>
                <a:gd name="T54" fmla="*/ 22 w 30"/>
                <a:gd name="T55" fmla="*/ 32 h 48"/>
                <a:gd name="T56" fmla="*/ 22 w 30"/>
                <a:gd name="T57" fmla="*/ 36 h 48"/>
                <a:gd name="T58" fmla="*/ 22 w 30"/>
                <a:gd name="T59" fmla="*/ 39 h 48"/>
                <a:gd name="T60" fmla="*/ 19 w 30"/>
                <a:gd name="T61" fmla="*/ 43 h 48"/>
                <a:gd name="T62" fmla="*/ 16 w 30"/>
                <a:gd name="T63" fmla="*/ 45 h 48"/>
                <a:gd name="T64" fmla="*/ 9 w 30"/>
                <a:gd name="T65" fmla="*/ 44 h 48"/>
                <a:gd name="T66" fmla="*/ 6 w 30"/>
                <a:gd name="T67" fmla="*/ 42 h 48"/>
                <a:gd name="T68" fmla="*/ 2 w 30"/>
                <a:gd name="T69" fmla="*/ 37 h 48"/>
                <a:gd name="T70" fmla="*/ 0 w 30"/>
                <a:gd name="T71" fmla="*/ 34 h 4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30" h="48">
                  <a:moveTo>
                    <a:pt x="1" y="44"/>
                  </a:moveTo>
                  <a:lnTo>
                    <a:pt x="3" y="46"/>
                  </a:lnTo>
                  <a:lnTo>
                    <a:pt x="6" y="47"/>
                  </a:lnTo>
                  <a:lnTo>
                    <a:pt x="10" y="48"/>
                  </a:lnTo>
                  <a:lnTo>
                    <a:pt x="13" y="48"/>
                  </a:lnTo>
                  <a:lnTo>
                    <a:pt x="14" y="48"/>
                  </a:lnTo>
                  <a:lnTo>
                    <a:pt x="16" y="48"/>
                  </a:lnTo>
                  <a:lnTo>
                    <a:pt x="19" y="47"/>
                  </a:lnTo>
                  <a:lnTo>
                    <a:pt x="22" y="46"/>
                  </a:lnTo>
                  <a:lnTo>
                    <a:pt x="24" y="44"/>
                  </a:lnTo>
                  <a:lnTo>
                    <a:pt x="27" y="42"/>
                  </a:lnTo>
                  <a:lnTo>
                    <a:pt x="28" y="40"/>
                  </a:lnTo>
                  <a:lnTo>
                    <a:pt x="29" y="37"/>
                  </a:lnTo>
                  <a:lnTo>
                    <a:pt x="30" y="34"/>
                  </a:lnTo>
                  <a:lnTo>
                    <a:pt x="29" y="31"/>
                  </a:lnTo>
                  <a:lnTo>
                    <a:pt x="29" y="28"/>
                  </a:lnTo>
                  <a:lnTo>
                    <a:pt x="27" y="26"/>
                  </a:lnTo>
                  <a:lnTo>
                    <a:pt x="25" y="24"/>
                  </a:lnTo>
                  <a:lnTo>
                    <a:pt x="21" y="22"/>
                  </a:lnTo>
                  <a:lnTo>
                    <a:pt x="16" y="19"/>
                  </a:lnTo>
                  <a:lnTo>
                    <a:pt x="11" y="17"/>
                  </a:lnTo>
                  <a:lnTo>
                    <a:pt x="9" y="15"/>
                  </a:lnTo>
                  <a:lnTo>
                    <a:pt x="7" y="13"/>
                  </a:lnTo>
                  <a:lnTo>
                    <a:pt x="6" y="10"/>
                  </a:lnTo>
                  <a:lnTo>
                    <a:pt x="7" y="7"/>
                  </a:lnTo>
                  <a:lnTo>
                    <a:pt x="8" y="5"/>
                  </a:lnTo>
                  <a:lnTo>
                    <a:pt x="10" y="3"/>
                  </a:lnTo>
                  <a:lnTo>
                    <a:pt x="12" y="3"/>
                  </a:lnTo>
                  <a:lnTo>
                    <a:pt x="14" y="2"/>
                  </a:lnTo>
                  <a:lnTo>
                    <a:pt x="17" y="3"/>
                  </a:lnTo>
                  <a:lnTo>
                    <a:pt x="19" y="4"/>
                  </a:lnTo>
                  <a:lnTo>
                    <a:pt x="22" y="6"/>
                  </a:lnTo>
                  <a:lnTo>
                    <a:pt x="23" y="8"/>
                  </a:lnTo>
                  <a:lnTo>
                    <a:pt x="24" y="10"/>
                  </a:lnTo>
                  <a:lnTo>
                    <a:pt x="25" y="12"/>
                  </a:lnTo>
                  <a:lnTo>
                    <a:pt x="25" y="2"/>
                  </a:lnTo>
                  <a:lnTo>
                    <a:pt x="21" y="1"/>
                  </a:lnTo>
                  <a:lnTo>
                    <a:pt x="18" y="0"/>
                  </a:lnTo>
                  <a:lnTo>
                    <a:pt x="15" y="0"/>
                  </a:lnTo>
                  <a:lnTo>
                    <a:pt x="10" y="0"/>
                  </a:lnTo>
                  <a:lnTo>
                    <a:pt x="8" y="1"/>
                  </a:lnTo>
                  <a:lnTo>
                    <a:pt x="5" y="3"/>
                  </a:lnTo>
                  <a:lnTo>
                    <a:pt x="3" y="4"/>
                  </a:lnTo>
                  <a:lnTo>
                    <a:pt x="2" y="7"/>
                  </a:lnTo>
                  <a:lnTo>
                    <a:pt x="1" y="9"/>
                  </a:lnTo>
                  <a:lnTo>
                    <a:pt x="1" y="12"/>
                  </a:lnTo>
                  <a:lnTo>
                    <a:pt x="1" y="14"/>
                  </a:lnTo>
                  <a:lnTo>
                    <a:pt x="1" y="16"/>
                  </a:lnTo>
                  <a:lnTo>
                    <a:pt x="2" y="18"/>
                  </a:lnTo>
                  <a:lnTo>
                    <a:pt x="3" y="19"/>
                  </a:lnTo>
                  <a:lnTo>
                    <a:pt x="6" y="22"/>
                  </a:lnTo>
                  <a:lnTo>
                    <a:pt x="11" y="24"/>
                  </a:lnTo>
                  <a:lnTo>
                    <a:pt x="15" y="27"/>
                  </a:lnTo>
                  <a:lnTo>
                    <a:pt x="19" y="29"/>
                  </a:lnTo>
                  <a:lnTo>
                    <a:pt x="20" y="30"/>
                  </a:lnTo>
                  <a:lnTo>
                    <a:pt x="22" y="32"/>
                  </a:lnTo>
                  <a:lnTo>
                    <a:pt x="22" y="34"/>
                  </a:lnTo>
                  <a:lnTo>
                    <a:pt x="22" y="36"/>
                  </a:lnTo>
                  <a:lnTo>
                    <a:pt x="22" y="37"/>
                  </a:lnTo>
                  <a:lnTo>
                    <a:pt x="22" y="39"/>
                  </a:lnTo>
                  <a:lnTo>
                    <a:pt x="21" y="42"/>
                  </a:lnTo>
                  <a:lnTo>
                    <a:pt x="19" y="43"/>
                  </a:lnTo>
                  <a:lnTo>
                    <a:pt x="18" y="44"/>
                  </a:lnTo>
                  <a:lnTo>
                    <a:pt x="16" y="45"/>
                  </a:lnTo>
                  <a:lnTo>
                    <a:pt x="13" y="45"/>
                  </a:lnTo>
                  <a:lnTo>
                    <a:pt x="9" y="44"/>
                  </a:lnTo>
                  <a:lnTo>
                    <a:pt x="7" y="44"/>
                  </a:lnTo>
                  <a:lnTo>
                    <a:pt x="6" y="42"/>
                  </a:lnTo>
                  <a:lnTo>
                    <a:pt x="3" y="40"/>
                  </a:lnTo>
                  <a:lnTo>
                    <a:pt x="2" y="37"/>
                  </a:lnTo>
                  <a:lnTo>
                    <a:pt x="1" y="34"/>
                  </a:lnTo>
                  <a:lnTo>
                    <a:pt x="0" y="34"/>
                  </a:lnTo>
                  <a:lnTo>
                    <a:pt x="1" y="44"/>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grpSp>
      <p:grpSp>
        <p:nvGrpSpPr>
          <p:cNvPr id="363" name="Group 471"/>
          <p:cNvGrpSpPr>
            <a:grpSpLocks noChangeAspect="1"/>
          </p:cNvGrpSpPr>
          <p:nvPr userDrawn="1"/>
        </p:nvGrpSpPr>
        <p:grpSpPr bwMode="auto">
          <a:xfrm>
            <a:off x="763588" y="6286500"/>
            <a:ext cx="1428750" cy="398463"/>
            <a:chOff x="3787" y="2479"/>
            <a:chExt cx="484" cy="135"/>
          </a:xfrm>
        </p:grpSpPr>
        <p:sp>
          <p:nvSpPr>
            <p:cNvPr id="364" name="Freeform 472"/>
            <p:cNvSpPr>
              <a:spLocks noChangeAspect="1" noEditPoints="1"/>
            </p:cNvSpPr>
            <p:nvPr/>
          </p:nvSpPr>
          <p:spPr bwMode="auto">
            <a:xfrm>
              <a:off x="3927" y="2597"/>
              <a:ext cx="16" cy="15"/>
            </a:xfrm>
            <a:custGeom>
              <a:avLst/>
              <a:gdLst>
                <a:gd name="T0" fmla="*/ 7 w 16"/>
                <a:gd name="T1" fmla="*/ 4 h 15"/>
                <a:gd name="T2" fmla="*/ 5 w 16"/>
                <a:gd name="T3" fmla="*/ 9 h 15"/>
                <a:gd name="T4" fmla="*/ 9 w 16"/>
                <a:gd name="T5" fmla="*/ 9 h 15"/>
                <a:gd name="T6" fmla="*/ 7 w 16"/>
                <a:gd name="T7" fmla="*/ 4 h 15"/>
                <a:gd name="T8" fmla="*/ 0 w 16"/>
                <a:gd name="T9" fmla="*/ 14 h 15"/>
                <a:gd name="T10" fmla="*/ 1 w 16"/>
                <a:gd name="T11" fmla="*/ 14 h 15"/>
                <a:gd name="T12" fmla="*/ 3 w 16"/>
                <a:gd name="T13" fmla="*/ 11 h 15"/>
                <a:gd name="T14" fmla="*/ 7 w 16"/>
                <a:gd name="T15" fmla="*/ 0 h 15"/>
                <a:gd name="T16" fmla="*/ 8 w 16"/>
                <a:gd name="T17" fmla="*/ 0 h 15"/>
                <a:gd name="T18" fmla="*/ 14 w 16"/>
                <a:gd name="T19" fmla="*/ 13 h 15"/>
                <a:gd name="T20" fmla="*/ 15 w 16"/>
                <a:gd name="T21" fmla="*/ 14 h 15"/>
                <a:gd name="T22" fmla="*/ 16 w 16"/>
                <a:gd name="T23" fmla="*/ 14 h 15"/>
                <a:gd name="T24" fmla="*/ 16 w 16"/>
                <a:gd name="T25" fmla="*/ 15 h 15"/>
                <a:gd name="T26" fmla="*/ 10 w 16"/>
                <a:gd name="T27" fmla="*/ 15 h 15"/>
                <a:gd name="T28" fmla="*/ 10 w 16"/>
                <a:gd name="T29" fmla="*/ 14 h 15"/>
                <a:gd name="T30" fmla="*/ 11 w 16"/>
                <a:gd name="T31" fmla="*/ 14 h 15"/>
                <a:gd name="T32" fmla="*/ 11 w 16"/>
                <a:gd name="T33" fmla="*/ 12 h 15"/>
                <a:gd name="T34" fmla="*/ 10 w 16"/>
                <a:gd name="T35" fmla="*/ 10 h 15"/>
                <a:gd name="T36" fmla="*/ 4 w 16"/>
                <a:gd name="T37" fmla="*/ 10 h 15"/>
                <a:gd name="T38" fmla="*/ 3 w 16"/>
                <a:gd name="T39" fmla="*/ 13 h 15"/>
                <a:gd name="T40" fmla="*/ 3 w 16"/>
                <a:gd name="T41" fmla="*/ 14 h 15"/>
                <a:gd name="T42" fmla="*/ 5 w 16"/>
                <a:gd name="T43" fmla="*/ 14 h 15"/>
                <a:gd name="T44" fmla="*/ 5 w 16"/>
                <a:gd name="T45" fmla="*/ 15 h 15"/>
                <a:gd name="T46" fmla="*/ 0 w 16"/>
                <a:gd name="T47" fmla="*/ 15 h 15"/>
                <a:gd name="T48" fmla="*/ 0 w 16"/>
                <a:gd name="T49" fmla="*/ 14 h 1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6" h="15">
                  <a:moveTo>
                    <a:pt x="7" y="4"/>
                  </a:moveTo>
                  <a:lnTo>
                    <a:pt x="5" y="9"/>
                  </a:lnTo>
                  <a:lnTo>
                    <a:pt x="9" y="9"/>
                  </a:lnTo>
                  <a:lnTo>
                    <a:pt x="7" y="4"/>
                  </a:lnTo>
                  <a:close/>
                  <a:moveTo>
                    <a:pt x="0" y="14"/>
                  </a:moveTo>
                  <a:lnTo>
                    <a:pt x="1" y="14"/>
                  </a:lnTo>
                  <a:lnTo>
                    <a:pt x="3" y="11"/>
                  </a:lnTo>
                  <a:lnTo>
                    <a:pt x="7" y="0"/>
                  </a:lnTo>
                  <a:lnTo>
                    <a:pt x="8" y="0"/>
                  </a:lnTo>
                  <a:lnTo>
                    <a:pt x="14" y="13"/>
                  </a:lnTo>
                  <a:lnTo>
                    <a:pt x="15" y="14"/>
                  </a:lnTo>
                  <a:lnTo>
                    <a:pt x="16" y="14"/>
                  </a:lnTo>
                  <a:lnTo>
                    <a:pt x="16" y="15"/>
                  </a:lnTo>
                  <a:lnTo>
                    <a:pt x="10" y="15"/>
                  </a:lnTo>
                  <a:lnTo>
                    <a:pt x="10" y="14"/>
                  </a:lnTo>
                  <a:lnTo>
                    <a:pt x="11" y="14"/>
                  </a:lnTo>
                  <a:lnTo>
                    <a:pt x="11" y="12"/>
                  </a:lnTo>
                  <a:lnTo>
                    <a:pt x="10" y="10"/>
                  </a:lnTo>
                  <a:lnTo>
                    <a:pt x="4" y="10"/>
                  </a:lnTo>
                  <a:lnTo>
                    <a:pt x="3" y="13"/>
                  </a:lnTo>
                  <a:lnTo>
                    <a:pt x="3" y="14"/>
                  </a:lnTo>
                  <a:lnTo>
                    <a:pt x="5" y="14"/>
                  </a:lnTo>
                  <a:lnTo>
                    <a:pt x="5" y="15"/>
                  </a:lnTo>
                  <a:lnTo>
                    <a:pt x="0" y="15"/>
                  </a:lnTo>
                  <a:lnTo>
                    <a:pt x="0" y="14"/>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365" name="Freeform 473"/>
            <p:cNvSpPr>
              <a:spLocks noChangeAspect="1"/>
            </p:cNvSpPr>
            <p:nvPr/>
          </p:nvSpPr>
          <p:spPr bwMode="auto">
            <a:xfrm>
              <a:off x="3952" y="2597"/>
              <a:ext cx="16" cy="16"/>
            </a:xfrm>
            <a:custGeom>
              <a:avLst/>
              <a:gdLst>
                <a:gd name="T0" fmla="*/ 7 w 16"/>
                <a:gd name="T1" fmla="*/ 1 h 16"/>
                <a:gd name="T2" fmla="*/ 6 w 16"/>
                <a:gd name="T3" fmla="*/ 1 h 16"/>
                <a:gd name="T4" fmla="*/ 5 w 16"/>
                <a:gd name="T5" fmla="*/ 1 h 16"/>
                <a:gd name="T6" fmla="*/ 5 w 16"/>
                <a:gd name="T7" fmla="*/ 3 h 16"/>
                <a:gd name="T8" fmla="*/ 5 w 16"/>
                <a:gd name="T9" fmla="*/ 10 h 16"/>
                <a:gd name="T10" fmla="*/ 5 w 16"/>
                <a:gd name="T11" fmla="*/ 12 h 16"/>
                <a:gd name="T12" fmla="*/ 7 w 16"/>
                <a:gd name="T13" fmla="*/ 14 h 16"/>
                <a:gd name="T14" fmla="*/ 9 w 16"/>
                <a:gd name="T15" fmla="*/ 14 h 16"/>
                <a:gd name="T16" fmla="*/ 11 w 16"/>
                <a:gd name="T17" fmla="*/ 14 h 16"/>
                <a:gd name="T18" fmla="*/ 12 w 16"/>
                <a:gd name="T19" fmla="*/ 13 h 16"/>
                <a:gd name="T20" fmla="*/ 12 w 16"/>
                <a:gd name="T21" fmla="*/ 11 h 16"/>
                <a:gd name="T22" fmla="*/ 13 w 16"/>
                <a:gd name="T23" fmla="*/ 9 h 16"/>
                <a:gd name="T24" fmla="*/ 13 w 16"/>
                <a:gd name="T25" fmla="*/ 3 h 16"/>
                <a:gd name="T26" fmla="*/ 12 w 16"/>
                <a:gd name="T27" fmla="*/ 1 h 16"/>
                <a:gd name="T28" fmla="*/ 11 w 16"/>
                <a:gd name="T29" fmla="*/ 1 h 16"/>
                <a:gd name="T30" fmla="*/ 11 w 16"/>
                <a:gd name="T31" fmla="*/ 0 h 16"/>
                <a:gd name="T32" fmla="*/ 16 w 16"/>
                <a:gd name="T33" fmla="*/ 0 h 16"/>
                <a:gd name="T34" fmla="*/ 16 w 16"/>
                <a:gd name="T35" fmla="*/ 1 h 16"/>
                <a:gd name="T36" fmla="*/ 14 w 16"/>
                <a:gd name="T37" fmla="*/ 1 h 16"/>
                <a:gd name="T38" fmla="*/ 14 w 16"/>
                <a:gd name="T39" fmla="*/ 3 h 16"/>
                <a:gd name="T40" fmla="*/ 14 w 16"/>
                <a:gd name="T41" fmla="*/ 9 h 16"/>
                <a:gd name="T42" fmla="*/ 14 w 16"/>
                <a:gd name="T43" fmla="*/ 11 h 16"/>
                <a:gd name="T44" fmla="*/ 13 w 16"/>
                <a:gd name="T45" fmla="*/ 13 h 16"/>
                <a:gd name="T46" fmla="*/ 11 w 16"/>
                <a:gd name="T47" fmla="*/ 15 h 16"/>
                <a:gd name="T48" fmla="*/ 8 w 16"/>
                <a:gd name="T49" fmla="*/ 16 h 16"/>
                <a:gd name="T50" fmla="*/ 5 w 16"/>
                <a:gd name="T51" fmla="*/ 15 h 16"/>
                <a:gd name="T52" fmla="*/ 4 w 16"/>
                <a:gd name="T53" fmla="*/ 14 h 16"/>
                <a:gd name="T54" fmla="*/ 3 w 16"/>
                <a:gd name="T55" fmla="*/ 13 h 16"/>
                <a:gd name="T56" fmla="*/ 2 w 16"/>
                <a:gd name="T57" fmla="*/ 12 h 16"/>
                <a:gd name="T58" fmla="*/ 2 w 16"/>
                <a:gd name="T59" fmla="*/ 10 h 16"/>
                <a:gd name="T60" fmla="*/ 2 w 16"/>
                <a:gd name="T61" fmla="*/ 3 h 16"/>
                <a:gd name="T62" fmla="*/ 2 w 16"/>
                <a:gd name="T63" fmla="*/ 1 h 16"/>
                <a:gd name="T64" fmla="*/ 0 w 16"/>
                <a:gd name="T65" fmla="*/ 1 h 16"/>
                <a:gd name="T66" fmla="*/ 0 w 16"/>
                <a:gd name="T67" fmla="*/ 0 h 16"/>
                <a:gd name="T68" fmla="*/ 7 w 16"/>
                <a:gd name="T69" fmla="*/ 0 h 16"/>
                <a:gd name="T70" fmla="*/ 7 w 16"/>
                <a:gd name="T71" fmla="*/ 1 h 1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6" h="16">
                  <a:moveTo>
                    <a:pt x="7" y="1"/>
                  </a:moveTo>
                  <a:lnTo>
                    <a:pt x="6" y="1"/>
                  </a:lnTo>
                  <a:lnTo>
                    <a:pt x="5" y="1"/>
                  </a:lnTo>
                  <a:lnTo>
                    <a:pt x="5" y="3"/>
                  </a:lnTo>
                  <a:lnTo>
                    <a:pt x="5" y="10"/>
                  </a:lnTo>
                  <a:lnTo>
                    <a:pt x="5" y="12"/>
                  </a:lnTo>
                  <a:lnTo>
                    <a:pt x="7" y="14"/>
                  </a:lnTo>
                  <a:lnTo>
                    <a:pt x="9" y="14"/>
                  </a:lnTo>
                  <a:lnTo>
                    <a:pt x="11" y="14"/>
                  </a:lnTo>
                  <a:lnTo>
                    <a:pt x="12" y="13"/>
                  </a:lnTo>
                  <a:lnTo>
                    <a:pt x="12" y="11"/>
                  </a:lnTo>
                  <a:lnTo>
                    <a:pt x="13" y="9"/>
                  </a:lnTo>
                  <a:lnTo>
                    <a:pt x="13" y="3"/>
                  </a:lnTo>
                  <a:lnTo>
                    <a:pt x="12" y="1"/>
                  </a:lnTo>
                  <a:lnTo>
                    <a:pt x="11" y="1"/>
                  </a:lnTo>
                  <a:lnTo>
                    <a:pt x="11" y="0"/>
                  </a:lnTo>
                  <a:lnTo>
                    <a:pt x="16" y="0"/>
                  </a:lnTo>
                  <a:lnTo>
                    <a:pt x="16" y="1"/>
                  </a:lnTo>
                  <a:lnTo>
                    <a:pt x="14" y="1"/>
                  </a:lnTo>
                  <a:lnTo>
                    <a:pt x="14" y="3"/>
                  </a:lnTo>
                  <a:lnTo>
                    <a:pt x="14" y="9"/>
                  </a:lnTo>
                  <a:lnTo>
                    <a:pt x="14" y="11"/>
                  </a:lnTo>
                  <a:lnTo>
                    <a:pt x="13" y="13"/>
                  </a:lnTo>
                  <a:lnTo>
                    <a:pt x="11" y="15"/>
                  </a:lnTo>
                  <a:lnTo>
                    <a:pt x="8" y="16"/>
                  </a:lnTo>
                  <a:lnTo>
                    <a:pt x="5" y="15"/>
                  </a:lnTo>
                  <a:lnTo>
                    <a:pt x="4" y="14"/>
                  </a:lnTo>
                  <a:lnTo>
                    <a:pt x="3" y="13"/>
                  </a:lnTo>
                  <a:lnTo>
                    <a:pt x="2" y="12"/>
                  </a:lnTo>
                  <a:lnTo>
                    <a:pt x="2" y="10"/>
                  </a:lnTo>
                  <a:lnTo>
                    <a:pt x="2" y="3"/>
                  </a:lnTo>
                  <a:lnTo>
                    <a:pt x="2" y="1"/>
                  </a:lnTo>
                  <a:lnTo>
                    <a:pt x="0" y="1"/>
                  </a:lnTo>
                  <a:lnTo>
                    <a:pt x="0" y="0"/>
                  </a:lnTo>
                  <a:lnTo>
                    <a:pt x="7" y="0"/>
                  </a:lnTo>
                  <a:lnTo>
                    <a:pt x="7" y="1"/>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366" name="Freeform 474"/>
            <p:cNvSpPr>
              <a:spLocks noChangeAspect="1"/>
            </p:cNvSpPr>
            <p:nvPr/>
          </p:nvSpPr>
          <p:spPr bwMode="auto">
            <a:xfrm>
              <a:off x="3978" y="2597"/>
              <a:ext cx="11" cy="16"/>
            </a:xfrm>
            <a:custGeom>
              <a:avLst/>
              <a:gdLst>
                <a:gd name="T0" fmla="*/ 2 w 11"/>
                <a:gd name="T1" fmla="*/ 13 h 16"/>
                <a:gd name="T2" fmla="*/ 4 w 11"/>
                <a:gd name="T3" fmla="*/ 14 h 16"/>
                <a:gd name="T4" fmla="*/ 6 w 11"/>
                <a:gd name="T5" fmla="*/ 14 h 16"/>
                <a:gd name="T6" fmla="*/ 7 w 11"/>
                <a:gd name="T7" fmla="*/ 14 h 16"/>
                <a:gd name="T8" fmla="*/ 8 w 11"/>
                <a:gd name="T9" fmla="*/ 13 h 16"/>
                <a:gd name="T10" fmla="*/ 8 w 11"/>
                <a:gd name="T11" fmla="*/ 12 h 16"/>
                <a:gd name="T12" fmla="*/ 8 w 11"/>
                <a:gd name="T13" fmla="*/ 11 h 16"/>
                <a:gd name="T14" fmla="*/ 7 w 11"/>
                <a:gd name="T15" fmla="*/ 10 h 16"/>
                <a:gd name="T16" fmla="*/ 3 w 11"/>
                <a:gd name="T17" fmla="*/ 7 h 16"/>
                <a:gd name="T18" fmla="*/ 2 w 11"/>
                <a:gd name="T19" fmla="*/ 6 h 16"/>
                <a:gd name="T20" fmla="*/ 1 w 11"/>
                <a:gd name="T21" fmla="*/ 5 h 16"/>
                <a:gd name="T22" fmla="*/ 1 w 11"/>
                <a:gd name="T23" fmla="*/ 4 h 16"/>
                <a:gd name="T24" fmla="*/ 1 w 11"/>
                <a:gd name="T25" fmla="*/ 2 h 16"/>
                <a:gd name="T26" fmla="*/ 2 w 11"/>
                <a:gd name="T27" fmla="*/ 1 h 16"/>
                <a:gd name="T28" fmla="*/ 3 w 11"/>
                <a:gd name="T29" fmla="*/ 0 h 16"/>
                <a:gd name="T30" fmla="*/ 5 w 11"/>
                <a:gd name="T31" fmla="*/ 0 h 16"/>
                <a:gd name="T32" fmla="*/ 7 w 11"/>
                <a:gd name="T33" fmla="*/ 0 h 16"/>
                <a:gd name="T34" fmla="*/ 8 w 11"/>
                <a:gd name="T35" fmla="*/ 0 h 16"/>
                <a:gd name="T36" fmla="*/ 9 w 11"/>
                <a:gd name="T37" fmla="*/ 0 h 16"/>
                <a:gd name="T38" fmla="*/ 10 w 11"/>
                <a:gd name="T39" fmla="*/ 0 h 16"/>
                <a:gd name="T40" fmla="*/ 10 w 11"/>
                <a:gd name="T41" fmla="*/ 5 h 16"/>
                <a:gd name="T42" fmla="*/ 9 w 11"/>
                <a:gd name="T43" fmla="*/ 5 h 16"/>
                <a:gd name="T44" fmla="*/ 9 w 11"/>
                <a:gd name="T45" fmla="*/ 3 h 16"/>
                <a:gd name="T46" fmla="*/ 8 w 11"/>
                <a:gd name="T47" fmla="*/ 2 h 16"/>
                <a:gd name="T48" fmla="*/ 5 w 11"/>
                <a:gd name="T49" fmla="*/ 1 h 16"/>
                <a:gd name="T50" fmla="*/ 4 w 11"/>
                <a:gd name="T51" fmla="*/ 1 h 16"/>
                <a:gd name="T52" fmla="*/ 3 w 11"/>
                <a:gd name="T53" fmla="*/ 2 h 16"/>
                <a:gd name="T54" fmla="*/ 3 w 11"/>
                <a:gd name="T55" fmla="*/ 3 h 16"/>
                <a:gd name="T56" fmla="*/ 4 w 11"/>
                <a:gd name="T57" fmla="*/ 4 h 16"/>
                <a:gd name="T58" fmla="*/ 5 w 11"/>
                <a:gd name="T59" fmla="*/ 5 h 16"/>
                <a:gd name="T60" fmla="*/ 7 w 11"/>
                <a:gd name="T61" fmla="*/ 7 h 16"/>
                <a:gd name="T62" fmla="*/ 10 w 11"/>
                <a:gd name="T63" fmla="*/ 9 h 16"/>
                <a:gd name="T64" fmla="*/ 11 w 11"/>
                <a:gd name="T65" fmla="*/ 10 h 16"/>
                <a:gd name="T66" fmla="*/ 11 w 11"/>
                <a:gd name="T67" fmla="*/ 11 h 16"/>
                <a:gd name="T68" fmla="*/ 10 w 11"/>
                <a:gd name="T69" fmla="*/ 13 h 16"/>
                <a:gd name="T70" fmla="*/ 9 w 11"/>
                <a:gd name="T71" fmla="*/ 14 h 16"/>
                <a:gd name="T72" fmla="*/ 8 w 11"/>
                <a:gd name="T73" fmla="*/ 15 h 16"/>
                <a:gd name="T74" fmla="*/ 6 w 11"/>
                <a:gd name="T75" fmla="*/ 16 h 16"/>
                <a:gd name="T76" fmla="*/ 4 w 11"/>
                <a:gd name="T77" fmla="*/ 15 h 16"/>
                <a:gd name="T78" fmla="*/ 2 w 11"/>
                <a:gd name="T79" fmla="*/ 15 h 16"/>
                <a:gd name="T80" fmla="*/ 2 w 11"/>
                <a:gd name="T81" fmla="*/ 16 h 16"/>
                <a:gd name="T82" fmla="*/ 1 w 11"/>
                <a:gd name="T83" fmla="*/ 16 h 16"/>
                <a:gd name="T84" fmla="*/ 0 w 11"/>
                <a:gd name="T85" fmla="*/ 10 h 16"/>
                <a:gd name="T86" fmla="*/ 1 w 11"/>
                <a:gd name="T87" fmla="*/ 10 h 16"/>
                <a:gd name="T88" fmla="*/ 2 w 11"/>
                <a:gd name="T89" fmla="*/ 13 h 1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1" h="16">
                  <a:moveTo>
                    <a:pt x="2" y="13"/>
                  </a:moveTo>
                  <a:lnTo>
                    <a:pt x="4" y="14"/>
                  </a:lnTo>
                  <a:lnTo>
                    <a:pt x="6" y="14"/>
                  </a:lnTo>
                  <a:lnTo>
                    <a:pt x="7" y="14"/>
                  </a:lnTo>
                  <a:lnTo>
                    <a:pt x="8" y="13"/>
                  </a:lnTo>
                  <a:lnTo>
                    <a:pt x="8" y="12"/>
                  </a:lnTo>
                  <a:lnTo>
                    <a:pt x="8" y="11"/>
                  </a:lnTo>
                  <a:lnTo>
                    <a:pt x="7" y="10"/>
                  </a:lnTo>
                  <a:lnTo>
                    <a:pt x="3" y="7"/>
                  </a:lnTo>
                  <a:lnTo>
                    <a:pt x="2" y="6"/>
                  </a:lnTo>
                  <a:lnTo>
                    <a:pt x="1" y="5"/>
                  </a:lnTo>
                  <a:lnTo>
                    <a:pt x="1" y="4"/>
                  </a:lnTo>
                  <a:lnTo>
                    <a:pt x="1" y="2"/>
                  </a:lnTo>
                  <a:lnTo>
                    <a:pt x="2" y="1"/>
                  </a:lnTo>
                  <a:lnTo>
                    <a:pt x="3" y="0"/>
                  </a:lnTo>
                  <a:lnTo>
                    <a:pt x="5" y="0"/>
                  </a:lnTo>
                  <a:lnTo>
                    <a:pt x="7" y="0"/>
                  </a:lnTo>
                  <a:lnTo>
                    <a:pt x="8" y="0"/>
                  </a:lnTo>
                  <a:lnTo>
                    <a:pt x="9" y="0"/>
                  </a:lnTo>
                  <a:lnTo>
                    <a:pt x="10" y="0"/>
                  </a:lnTo>
                  <a:lnTo>
                    <a:pt x="10" y="5"/>
                  </a:lnTo>
                  <a:lnTo>
                    <a:pt x="9" y="5"/>
                  </a:lnTo>
                  <a:lnTo>
                    <a:pt x="9" y="3"/>
                  </a:lnTo>
                  <a:lnTo>
                    <a:pt x="8" y="2"/>
                  </a:lnTo>
                  <a:lnTo>
                    <a:pt x="5" y="1"/>
                  </a:lnTo>
                  <a:lnTo>
                    <a:pt x="4" y="1"/>
                  </a:lnTo>
                  <a:lnTo>
                    <a:pt x="3" y="2"/>
                  </a:lnTo>
                  <a:lnTo>
                    <a:pt x="3" y="3"/>
                  </a:lnTo>
                  <a:lnTo>
                    <a:pt x="4" y="4"/>
                  </a:lnTo>
                  <a:lnTo>
                    <a:pt x="5" y="5"/>
                  </a:lnTo>
                  <a:lnTo>
                    <a:pt x="7" y="7"/>
                  </a:lnTo>
                  <a:lnTo>
                    <a:pt x="10" y="9"/>
                  </a:lnTo>
                  <a:lnTo>
                    <a:pt x="11" y="10"/>
                  </a:lnTo>
                  <a:lnTo>
                    <a:pt x="11" y="11"/>
                  </a:lnTo>
                  <a:lnTo>
                    <a:pt x="10" y="13"/>
                  </a:lnTo>
                  <a:lnTo>
                    <a:pt x="9" y="14"/>
                  </a:lnTo>
                  <a:lnTo>
                    <a:pt x="8" y="15"/>
                  </a:lnTo>
                  <a:lnTo>
                    <a:pt x="6" y="16"/>
                  </a:lnTo>
                  <a:lnTo>
                    <a:pt x="4" y="15"/>
                  </a:lnTo>
                  <a:lnTo>
                    <a:pt x="2" y="15"/>
                  </a:lnTo>
                  <a:lnTo>
                    <a:pt x="2" y="16"/>
                  </a:lnTo>
                  <a:lnTo>
                    <a:pt x="1" y="16"/>
                  </a:lnTo>
                  <a:lnTo>
                    <a:pt x="0" y="10"/>
                  </a:lnTo>
                  <a:lnTo>
                    <a:pt x="1" y="10"/>
                  </a:lnTo>
                  <a:lnTo>
                    <a:pt x="2" y="13"/>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367" name="Freeform 475"/>
            <p:cNvSpPr>
              <a:spLocks noChangeAspect="1"/>
            </p:cNvSpPr>
            <p:nvPr/>
          </p:nvSpPr>
          <p:spPr bwMode="auto">
            <a:xfrm>
              <a:off x="3999" y="2597"/>
              <a:ext cx="14" cy="15"/>
            </a:xfrm>
            <a:custGeom>
              <a:avLst/>
              <a:gdLst>
                <a:gd name="T0" fmla="*/ 14 w 14"/>
                <a:gd name="T1" fmla="*/ 0 h 15"/>
                <a:gd name="T2" fmla="*/ 14 w 14"/>
                <a:gd name="T3" fmla="*/ 4 h 15"/>
                <a:gd name="T4" fmla="*/ 13 w 14"/>
                <a:gd name="T5" fmla="*/ 4 h 15"/>
                <a:gd name="T6" fmla="*/ 12 w 14"/>
                <a:gd name="T7" fmla="*/ 2 h 15"/>
                <a:gd name="T8" fmla="*/ 11 w 14"/>
                <a:gd name="T9" fmla="*/ 1 h 15"/>
                <a:gd name="T10" fmla="*/ 9 w 14"/>
                <a:gd name="T11" fmla="*/ 1 h 15"/>
                <a:gd name="T12" fmla="*/ 8 w 14"/>
                <a:gd name="T13" fmla="*/ 1 h 15"/>
                <a:gd name="T14" fmla="*/ 8 w 14"/>
                <a:gd name="T15" fmla="*/ 13 h 15"/>
                <a:gd name="T16" fmla="*/ 9 w 14"/>
                <a:gd name="T17" fmla="*/ 14 h 15"/>
                <a:gd name="T18" fmla="*/ 11 w 14"/>
                <a:gd name="T19" fmla="*/ 14 h 15"/>
                <a:gd name="T20" fmla="*/ 11 w 14"/>
                <a:gd name="T21" fmla="*/ 15 h 15"/>
                <a:gd name="T22" fmla="*/ 3 w 14"/>
                <a:gd name="T23" fmla="*/ 15 h 15"/>
                <a:gd name="T24" fmla="*/ 3 w 14"/>
                <a:gd name="T25" fmla="*/ 14 h 15"/>
                <a:gd name="T26" fmla="*/ 5 w 14"/>
                <a:gd name="T27" fmla="*/ 14 h 15"/>
                <a:gd name="T28" fmla="*/ 6 w 14"/>
                <a:gd name="T29" fmla="*/ 12 h 15"/>
                <a:gd name="T30" fmla="*/ 6 w 14"/>
                <a:gd name="T31" fmla="*/ 1 h 15"/>
                <a:gd name="T32" fmla="*/ 5 w 14"/>
                <a:gd name="T33" fmla="*/ 1 h 15"/>
                <a:gd name="T34" fmla="*/ 2 w 14"/>
                <a:gd name="T35" fmla="*/ 2 h 15"/>
                <a:gd name="T36" fmla="*/ 1 w 14"/>
                <a:gd name="T37" fmla="*/ 4 h 15"/>
                <a:gd name="T38" fmla="*/ 0 w 14"/>
                <a:gd name="T39" fmla="*/ 4 h 15"/>
                <a:gd name="T40" fmla="*/ 0 w 14"/>
                <a:gd name="T41" fmla="*/ 0 h 15"/>
                <a:gd name="T42" fmla="*/ 14 w 14"/>
                <a:gd name="T43" fmla="*/ 0 h 1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4" h="15">
                  <a:moveTo>
                    <a:pt x="14" y="0"/>
                  </a:moveTo>
                  <a:lnTo>
                    <a:pt x="14" y="4"/>
                  </a:lnTo>
                  <a:lnTo>
                    <a:pt x="13" y="4"/>
                  </a:lnTo>
                  <a:lnTo>
                    <a:pt x="12" y="2"/>
                  </a:lnTo>
                  <a:lnTo>
                    <a:pt x="11" y="1"/>
                  </a:lnTo>
                  <a:lnTo>
                    <a:pt x="9" y="1"/>
                  </a:lnTo>
                  <a:lnTo>
                    <a:pt x="8" y="1"/>
                  </a:lnTo>
                  <a:lnTo>
                    <a:pt x="8" y="13"/>
                  </a:lnTo>
                  <a:lnTo>
                    <a:pt x="9" y="14"/>
                  </a:lnTo>
                  <a:lnTo>
                    <a:pt x="11" y="14"/>
                  </a:lnTo>
                  <a:lnTo>
                    <a:pt x="11" y="15"/>
                  </a:lnTo>
                  <a:lnTo>
                    <a:pt x="3" y="15"/>
                  </a:lnTo>
                  <a:lnTo>
                    <a:pt x="3" y="14"/>
                  </a:lnTo>
                  <a:lnTo>
                    <a:pt x="5" y="14"/>
                  </a:lnTo>
                  <a:lnTo>
                    <a:pt x="6" y="12"/>
                  </a:lnTo>
                  <a:lnTo>
                    <a:pt x="6" y="1"/>
                  </a:lnTo>
                  <a:lnTo>
                    <a:pt x="5" y="1"/>
                  </a:lnTo>
                  <a:lnTo>
                    <a:pt x="2" y="2"/>
                  </a:lnTo>
                  <a:lnTo>
                    <a:pt x="1" y="4"/>
                  </a:lnTo>
                  <a:lnTo>
                    <a:pt x="0" y="4"/>
                  </a:lnTo>
                  <a:lnTo>
                    <a:pt x="0" y="0"/>
                  </a:lnTo>
                  <a:lnTo>
                    <a:pt x="14" y="0"/>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368" name="Freeform 476"/>
            <p:cNvSpPr>
              <a:spLocks noChangeAspect="1" noEditPoints="1"/>
            </p:cNvSpPr>
            <p:nvPr/>
          </p:nvSpPr>
          <p:spPr bwMode="auto">
            <a:xfrm>
              <a:off x="4022" y="2597"/>
              <a:ext cx="15" cy="15"/>
            </a:xfrm>
            <a:custGeom>
              <a:avLst/>
              <a:gdLst>
                <a:gd name="T0" fmla="*/ 10 w 15"/>
                <a:gd name="T1" fmla="*/ 4 h 15"/>
                <a:gd name="T2" fmla="*/ 9 w 15"/>
                <a:gd name="T3" fmla="*/ 2 h 15"/>
                <a:gd name="T4" fmla="*/ 8 w 15"/>
                <a:gd name="T5" fmla="*/ 2 h 15"/>
                <a:gd name="T6" fmla="*/ 6 w 15"/>
                <a:gd name="T7" fmla="*/ 1 h 15"/>
                <a:gd name="T8" fmla="*/ 5 w 15"/>
                <a:gd name="T9" fmla="*/ 1 h 15"/>
                <a:gd name="T10" fmla="*/ 5 w 15"/>
                <a:gd name="T11" fmla="*/ 2 h 15"/>
                <a:gd name="T12" fmla="*/ 5 w 15"/>
                <a:gd name="T13" fmla="*/ 7 h 15"/>
                <a:gd name="T14" fmla="*/ 8 w 15"/>
                <a:gd name="T15" fmla="*/ 7 h 15"/>
                <a:gd name="T16" fmla="*/ 9 w 15"/>
                <a:gd name="T17" fmla="*/ 6 h 15"/>
                <a:gd name="T18" fmla="*/ 10 w 15"/>
                <a:gd name="T19" fmla="*/ 4 h 15"/>
                <a:gd name="T20" fmla="*/ 2 w 15"/>
                <a:gd name="T21" fmla="*/ 14 h 15"/>
                <a:gd name="T22" fmla="*/ 2 w 15"/>
                <a:gd name="T23" fmla="*/ 12 h 15"/>
                <a:gd name="T24" fmla="*/ 2 w 15"/>
                <a:gd name="T25" fmla="*/ 3 h 15"/>
                <a:gd name="T26" fmla="*/ 2 w 15"/>
                <a:gd name="T27" fmla="*/ 1 h 15"/>
                <a:gd name="T28" fmla="*/ 0 w 15"/>
                <a:gd name="T29" fmla="*/ 1 h 15"/>
                <a:gd name="T30" fmla="*/ 0 w 15"/>
                <a:gd name="T31" fmla="*/ 0 h 15"/>
                <a:gd name="T32" fmla="*/ 7 w 15"/>
                <a:gd name="T33" fmla="*/ 0 h 15"/>
                <a:gd name="T34" fmla="*/ 10 w 15"/>
                <a:gd name="T35" fmla="*/ 0 h 15"/>
                <a:gd name="T36" fmla="*/ 11 w 15"/>
                <a:gd name="T37" fmla="*/ 1 h 15"/>
                <a:gd name="T38" fmla="*/ 12 w 15"/>
                <a:gd name="T39" fmla="*/ 2 h 15"/>
                <a:gd name="T40" fmla="*/ 12 w 15"/>
                <a:gd name="T41" fmla="*/ 3 h 15"/>
                <a:gd name="T42" fmla="*/ 13 w 15"/>
                <a:gd name="T43" fmla="*/ 4 h 15"/>
                <a:gd name="T44" fmla="*/ 12 w 15"/>
                <a:gd name="T45" fmla="*/ 6 h 15"/>
                <a:gd name="T46" fmla="*/ 11 w 15"/>
                <a:gd name="T47" fmla="*/ 7 h 15"/>
                <a:gd name="T48" fmla="*/ 9 w 15"/>
                <a:gd name="T49" fmla="*/ 8 h 15"/>
                <a:gd name="T50" fmla="*/ 13 w 15"/>
                <a:gd name="T51" fmla="*/ 13 h 15"/>
                <a:gd name="T52" fmla="*/ 14 w 15"/>
                <a:gd name="T53" fmla="*/ 14 h 15"/>
                <a:gd name="T54" fmla="*/ 15 w 15"/>
                <a:gd name="T55" fmla="*/ 14 h 15"/>
                <a:gd name="T56" fmla="*/ 15 w 15"/>
                <a:gd name="T57" fmla="*/ 15 h 15"/>
                <a:gd name="T58" fmla="*/ 11 w 15"/>
                <a:gd name="T59" fmla="*/ 15 h 15"/>
                <a:gd name="T60" fmla="*/ 6 w 15"/>
                <a:gd name="T61" fmla="*/ 8 h 15"/>
                <a:gd name="T62" fmla="*/ 5 w 15"/>
                <a:gd name="T63" fmla="*/ 8 h 15"/>
                <a:gd name="T64" fmla="*/ 5 w 15"/>
                <a:gd name="T65" fmla="*/ 13 h 15"/>
                <a:gd name="T66" fmla="*/ 5 w 15"/>
                <a:gd name="T67" fmla="*/ 14 h 15"/>
                <a:gd name="T68" fmla="*/ 7 w 15"/>
                <a:gd name="T69" fmla="*/ 14 h 15"/>
                <a:gd name="T70" fmla="*/ 7 w 15"/>
                <a:gd name="T71" fmla="*/ 15 h 15"/>
                <a:gd name="T72" fmla="*/ 0 w 15"/>
                <a:gd name="T73" fmla="*/ 15 h 15"/>
                <a:gd name="T74" fmla="*/ 0 w 15"/>
                <a:gd name="T75" fmla="*/ 14 h 15"/>
                <a:gd name="T76" fmla="*/ 1 w 15"/>
                <a:gd name="T77" fmla="*/ 14 h 15"/>
                <a:gd name="T78" fmla="*/ 2 w 15"/>
                <a:gd name="T79" fmla="*/ 14 h 1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5" h="15">
                  <a:moveTo>
                    <a:pt x="10" y="4"/>
                  </a:moveTo>
                  <a:lnTo>
                    <a:pt x="9" y="2"/>
                  </a:lnTo>
                  <a:lnTo>
                    <a:pt x="8" y="2"/>
                  </a:lnTo>
                  <a:lnTo>
                    <a:pt x="6" y="1"/>
                  </a:lnTo>
                  <a:lnTo>
                    <a:pt x="5" y="1"/>
                  </a:lnTo>
                  <a:lnTo>
                    <a:pt x="5" y="2"/>
                  </a:lnTo>
                  <a:lnTo>
                    <a:pt x="5" y="7"/>
                  </a:lnTo>
                  <a:lnTo>
                    <a:pt x="8" y="7"/>
                  </a:lnTo>
                  <a:lnTo>
                    <a:pt x="9" y="6"/>
                  </a:lnTo>
                  <a:lnTo>
                    <a:pt x="10" y="4"/>
                  </a:lnTo>
                  <a:close/>
                  <a:moveTo>
                    <a:pt x="2" y="14"/>
                  </a:moveTo>
                  <a:lnTo>
                    <a:pt x="2" y="12"/>
                  </a:lnTo>
                  <a:lnTo>
                    <a:pt x="2" y="3"/>
                  </a:lnTo>
                  <a:lnTo>
                    <a:pt x="2" y="1"/>
                  </a:lnTo>
                  <a:lnTo>
                    <a:pt x="0" y="1"/>
                  </a:lnTo>
                  <a:lnTo>
                    <a:pt x="0" y="0"/>
                  </a:lnTo>
                  <a:lnTo>
                    <a:pt x="7" y="0"/>
                  </a:lnTo>
                  <a:lnTo>
                    <a:pt x="10" y="0"/>
                  </a:lnTo>
                  <a:lnTo>
                    <a:pt x="11" y="1"/>
                  </a:lnTo>
                  <a:lnTo>
                    <a:pt x="12" y="2"/>
                  </a:lnTo>
                  <a:lnTo>
                    <a:pt x="12" y="3"/>
                  </a:lnTo>
                  <a:lnTo>
                    <a:pt x="13" y="4"/>
                  </a:lnTo>
                  <a:lnTo>
                    <a:pt x="12" y="6"/>
                  </a:lnTo>
                  <a:lnTo>
                    <a:pt x="11" y="7"/>
                  </a:lnTo>
                  <a:lnTo>
                    <a:pt x="9" y="8"/>
                  </a:lnTo>
                  <a:lnTo>
                    <a:pt x="13" y="13"/>
                  </a:lnTo>
                  <a:lnTo>
                    <a:pt x="14" y="14"/>
                  </a:lnTo>
                  <a:lnTo>
                    <a:pt x="15" y="14"/>
                  </a:lnTo>
                  <a:lnTo>
                    <a:pt x="15" y="15"/>
                  </a:lnTo>
                  <a:lnTo>
                    <a:pt x="11" y="15"/>
                  </a:lnTo>
                  <a:lnTo>
                    <a:pt x="6" y="8"/>
                  </a:lnTo>
                  <a:lnTo>
                    <a:pt x="5" y="8"/>
                  </a:lnTo>
                  <a:lnTo>
                    <a:pt x="5" y="13"/>
                  </a:lnTo>
                  <a:lnTo>
                    <a:pt x="5" y="14"/>
                  </a:lnTo>
                  <a:lnTo>
                    <a:pt x="7" y="14"/>
                  </a:lnTo>
                  <a:lnTo>
                    <a:pt x="7" y="15"/>
                  </a:lnTo>
                  <a:lnTo>
                    <a:pt x="0" y="15"/>
                  </a:lnTo>
                  <a:lnTo>
                    <a:pt x="0" y="14"/>
                  </a:lnTo>
                  <a:lnTo>
                    <a:pt x="1" y="14"/>
                  </a:lnTo>
                  <a:lnTo>
                    <a:pt x="2" y="14"/>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369" name="Freeform 477"/>
            <p:cNvSpPr>
              <a:spLocks noChangeAspect="1" noEditPoints="1"/>
            </p:cNvSpPr>
            <p:nvPr/>
          </p:nvSpPr>
          <p:spPr bwMode="auto">
            <a:xfrm>
              <a:off x="4045" y="2597"/>
              <a:ext cx="16" cy="15"/>
            </a:xfrm>
            <a:custGeom>
              <a:avLst/>
              <a:gdLst>
                <a:gd name="T0" fmla="*/ 8 w 16"/>
                <a:gd name="T1" fmla="*/ 4 h 15"/>
                <a:gd name="T2" fmla="*/ 6 w 16"/>
                <a:gd name="T3" fmla="*/ 9 h 15"/>
                <a:gd name="T4" fmla="*/ 10 w 16"/>
                <a:gd name="T5" fmla="*/ 9 h 15"/>
                <a:gd name="T6" fmla="*/ 8 w 16"/>
                <a:gd name="T7" fmla="*/ 4 h 15"/>
                <a:gd name="T8" fmla="*/ 0 w 16"/>
                <a:gd name="T9" fmla="*/ 14 h 15"/>
                <a:gd name="T10" fmla="*/ 2 w 16"/>
                <a:gd name="T11" fmla="*/ 14 h 15"/>
                <a:gd name="T12" fmla="*/ 3 w 16"/>
                <a:gd name="T13" fmla="*/ 11 h 15"/>
                <a:gd name="T14" fmla="*/ 8 w 16"/>
                <a:gd name="T15" fmla="*/ 0 h 15"/>
                <a:gd name="T16" fmla="*/ 9 w 16"/>
                <a:gd name="T17" fmla="*/ 0 h 15"/>
                <a:gd name="T18" fmla="*/ 14 w 16"/>
                <a:gd name="T19" fmla="*/ 13 h 15"/>
                <a:gd name="T20" fmla="*/ 15 w 16"/>
                <a:gd name="T21" fmla="*/ 14 h 15"/>
                <a:gd name="T22" fmla="*/ 16 w 16"/>
                <a:gd name="T23" fmla="*/ 14 h 15"/>
                <a:gd name="T24" fmla="*/ 16 w 16"/>
                <a:gd name="T25" fmla="*/ 15 h 15"/>
                <a:gd name="T26" fmla="*/ 10 w 16"/>
                <a:gd name="T27" fmla="*/ 15 h 15"/>
                <a:gd name="T28" fmla="*/ 10 w 16"/>
                <a:gd name="T29" fmla="*/ 14 h 15"/>
                <a:gd name="T30" fmla="*/ 12 w 16"/>
                <a:gd name="T31" fmla="*/ 14 h 15"/>
                <a:gd name="T32" fmla="*/ 11 w 16"/>
                <a:gd name="T33" fmla="*/ 12 h 15"/>
                <a:gd name="T34" fmla="*/ 11 w 16"/>
                <a:gd name="T35" fmla="*/ 10 h 15"/>
                <a:gd name="T36" fmla="*/ 5 w 16"/>
                <a:gd name="T37" fmla="*/ 10 h 15"/>
                <a:gd name="T38" fmla="*/ 4 w 16"/>
                <a:gd name="T39" fmla="*/ 13 h 15"/>
                <a:gd name="T40" fmla="*/ 4 w 16"/>
                <a:gd name="T41" fmla="*/ 14 h 15"/>
                <a:gd name="T42" fmla="*/ 5 w 16"/>
                <a:gd name="T43" fmla="*/ 14 h 15"/>
                <a:gd name="T44" fmla="*/ 5 w 16"/>
                <a:gd name="T45" fmla="*/ 15 h 15"/>
                <a:gd name="T46" fmla="*/ 0 w 16"/>
                <a:gd name="T47" fmla="*/ 15 h 15"/>
                <a:gd name="T48" fmla="*/ 0 w 16"/>
                <a:gd name="T49" fmla="*/ 14 h 1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6" h="15">
                  <a:moveTo>
                    <a:pt x="8" y="4"/>
                  </a:moveTo>
                  <a:lnTo>
                    <a:pt x="6" y="9"/>
                  </a:lnTo>
                  <a:lnTo>
                    <a:pt x="10" y="9"/>
                  </a:lnTo>
                  <a:lnTo>
                    <a:pt x="8" y="4"/>
                  </a:lnTo>
                  <a:close/>
                  <a:moveTo>
                    <a:pt x="0" y="14"/>
                  </a:moveTo>
                  <a:lnTo>
                    <a:pt x="2" y="14"/>
                  </a:lnTo>
                  <a:lnTo>
                    <a:pt x="3" y="11"/>
                  </a:lnTo>
                  <a:lnTo>
                    <a:pt x="8" y="0"/>
                  </a:lnTo>
                  <a:lnTo>
                    <a:pt x="9" y="0"/>
                  </a:lnTo>
                  <a:lnTo>
                    <a:pt x="14" y="13"/>
                  </a:lnTo>
                  <a:lnTo>
                    <a:pt x="15" y="14"/>
                  </a:lnTo>
                  <a:lnTo>
                    <a:pt x="16" y="14"/>
                  </a:lnTo>
                  <a:lnTo>
                    <a:pt x="16" y="15"/>
                  </a:lnTo>
                  <a:lnTo>
                    <a:pt x="10" y="15"/>
                  </a:lnTo>
                  <a:lnTo>
                    <a:pt x="10" y="14"/>
                  </a:lnTo>
                  <a:lnTo>
                    <a:pt x="12" y="14"/>
                  </a:lnTo>
                  <a:lnTo>
                    <a:pt x="11" y="12"/>
                  </a:lnTo>
                  <a:lnTo>
                    <a:pt x="11" y="10"/>
                  </a:lnTo>
                  <a:lnTo>
                    <a:pt x="5" y="10"/>
                  </a:lnTo>
                  <a:lnTo>
                    <a:pt x="4" y="13"/>
                  </a:lnTo>
                  <a:lnTo>
                    <a:pt x="4" y="14"/>
                  </a:lnTo>
                  <a:lnTo>
                    <a:pt x="5" y="14"/>
                  </a:lnTo>
                  <a:lnTo>
                    <a:pt x="5" y="15"/>
                  </a:lnTo>
                  <a:lnTo>
                    <a:pt x="0" y="15"/>
                  </a:lnTo>
                  <a:lnTo>
                    <a:pt x="0" y="14"/>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370" name="Freeform 478"/>
            <p:cNvSpPr>
              <a:spLocks noChangeAspect="1"/>
            </p:cNvSpPr>
            <p:nvPr/>
          </p:nvSpPr>
          <p:spPr bwMode="auto">
            <a:xfrm>
              <a:off x="4071" y="2597"/>
              <a:ext cx="14" cy="15"/>
            </a:xfrm>
            <a:custGeom>
              <a:avLst/>
              <a:gdLst>
                <a:gd name="T0" fmla="*/ 1 w 14"/>
                <a:gd name="T1" fmla="*/ 14 h 15"/>
                <a:gd name="T2" fmla="*/ 2 w 14"/>
                <a:gd name="T3" fmla="*/ 13 h 15"/>
                <a:gd name="T4" fmla="*/ 2 w 14"/>
                <a:gd name="T5" fmla="*/ 3 h 15"/>
                <a:gd name="T6" fmla="*/ 1 w 14"/>
                <a:gd name="T7" fmla="*/ 1 h 15"/>
                <a:gd name="T8" fmla="*/ 0 w 14"/>
                <a:gd name="T9" fmla="*/ 1 h 15"/>
                <a:gd name="T10" fmla="*/ 0 w 14"/>
                <a:gd name="T11" fmla="*/ 0 h 15"/>
                <a:gd name="T12" fmla="*/ 7 w 14"/>
                <a:gd name="T13" fmla="*/ 0 h 15"/>
                <a:gd name="T14" fmla="*/ 7 w 14"/>
                <a:gd name="T15" fmla="*/ 1 h 15"/>
                <a:gd name="T16" fmla="*/ 5 w 14"/>
                <a:gd name="T17" fmla="*/ 1 h 15"/>
                <a:gd name="T18" fmla="*/ 4 w 14"/>
                <a:gd name="T19" fmla="*/ 2 h 15"/>
                <a:gd name="T20" fmla="*/ 4 w 14"/>
                <a:gd name="T21" fmla="*/ 13 h 15"/>
                <a:gd name="T22" fmla="*/ 5 w 14"/>
                <a:gd name="T23" fmla="*/ 14 h 15"/>
                <a:gd name="T24" fmla="*/ 7 w 14"/>
                <a:gd name="T25" fmla="*/ 14 h 15"/>
                <a:gd name="T26" fmla="*/ 11 w 14"/>
                <a:gd name="T27" fmla="*/ 13 h 15"/>
                <a:gd name="T28" fmla="*/ 12 w 14"/>
                <a:gd name="T29" fmla="*/ 12 h 15"/>
                <a:gd name="T30" fmla="*/ 13 w 14"/>
                <a:gd name="T31" fmla="*/ 11 h 15"/>
                <a:gd name="T32" fmla="*/ 14 w 14"/>
                <a:gd name="T33" fmla="*/ 11 h 15"/>
                <a:gd name="T34" fmla="*/ 12 w 14"/>
                <a:gd name="T35" fmla="*/ 15 h 15"/>
                <a:gd name="T36" fmla="*/ 0 w 14"/>
                <a:gd name="T37" fmla="*/ 15 h 15"/>
                <a:gd name="T38" fmla="*/ 0 w 14"/>
                <a:gd name="T39" fmla="*/ 14 h 15"/>
                <a:gd name="T40" fmla="*/ 1 w 14"/>
                <a:gd name="T41" fmla="*/ 14 h 1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4" h="15">
                  <a:moveTo>
                    <a:pt x="1" y="14"/>
                  </a:moveTo>
                  <a:lnTo>
                    <a:pt x="2" y="13"/>
                  </a:lnTo>
                  <a:lnTo>
                    <a:pt x="2" y="3"/>
                  </a:lnTo>
                  <a:lnTo>
                    <a:pt x="1" y="1"/>
                  </a:lnTo>
                  <a:lnTo>
                    <a:pt x="0" y="1"/>
                  </a:lnTo>
                  <a:lnTo>
                    <a:pt x="0" y="0"/>
                  </a:lnTo>
                  <a:lnTo>
                    <a:pt x="7" y="0"/>
                  </a:lnTo>
                  <a:lnTo>
                    <a:pt x="7" y="1"/>
                  </a:lnTo>
                  <a:lnTo>
                    <a:pt x="5" y="1"/>
                  </a:lnTo>
                  <a:lnTo>
                    <a:pt x="4" y="2"/>
                  </a:lnTo>
                  <a:lnTo>
                    <a:pt x="4" y="13"/>
                  </a:lnTo>
                  <a:lnTo>
                    <a:pt x="5" y="14"/>
                  </a:lnTo>
                  <a:lnTo>
                    <a:pt x="7" y="14"/>
                  </a:lnTo>
                  <a:lnTo>
                    <a:pt x="11" y="13"/>
                  </a:lnTo>
                  <a:lnTo>
                    <a:pt x="12" y="12"/>
                  </a:lnTo>
                  <a:lnTo>
                    <a:pt x="13" y="11"/>
                  </a:lnTo>
                  <a:lnTo>
                    <a:pt x="14" y="11"/>
                  </a:lnTo>
                  <a:lnTo>
                    <a:pt x="12" y="15"/>
                  </a:lnTo>
                  <a:lnTo>
                    <a:pt x="0" y="15"/>
                  </a:lnTo>
                  <a:lnTo>
                    <a:pt x="0" y="14"/>
                  </a:lnTo>
                  <a:lnTo>
                    <a:pt x="1" y="14"/>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371" name="Freeform 479"/>
            <p:cNvSpPr>
              <a:spLocks noChangeAspect="1"/>
            </p:cNvSpPr>
            <p:nvPr/>
          </p:nvSpPr>
          <p:spPr bwMode="auto">
            <a:xfrm>
              <a:off x="4094" y="2597"/>
              <a:ext cx="7" cy="15"/>
            </a:xfrm>
            <a:custGeom>
              <a:avLst/>
              <a:gdLst>
                <a:gd name="T0" fmla="*/ 2 w 7"/>
                <a:gd name="T1" fmla="*/ 14 h 15"/>
                <a:gd name="T2" fmla="*/ 2 w 7"/>
                <a:gd name="T3" fmla="*/ 13 h 15"/>
                <a:gd name="T4" fmla="*/ 2 w 7"/>
                <a:gd name="T5" fmla="*/ 3 h 15"/>
                <a:gd name="T6" fmla="*/ 2 w 7"/>
                <a:gd name="T7" fmla="*/ 1 h 15"/>
                <a:gd name="T8" fmla="*/ 0 w 7"/>
                <a:gd name="T9" fmla="*/ 1 h 15"/>
                <a:gd name="T10" fmla="*/ 0 w 7"/>
                <a:gd name="T11" fmla="*/ 0 h 15"/>
                <a:gd name="T12" fmla="*/ 7 w 7"/>
                <a:gd name="T13" fmla="*/ 0 h 15"/>
                <a:gd name="T14" fmla="*/ 7 w 7"/>
                <a:gd name="T15" fmla="*/ 1 h 15"/>
                <a:gd name="T16" fmla="*/ 6 w 7"/>
                <a:gd name="T17" fmla="*/ 1 h 15"/>
                <a:gd name="T18" fmla="*/ 5 w 7"/>
                <a:gd name="T19" fmla="*/ 1 h 15"/>
                <a:gd name="T20" fmla="*/ 5 w 7"/>
                <a:gd name="T21" fmla="*/ 3 h 15"/>
                <a:gd name="T22" fmla="*/ 5 w 7"/>
                <a:gd name="T23" fmla="*/ 13 h 15"/>
                <a:gd name="T24" fmla="*/ 5 w 7"/>
                <a:gd name="T25" fmla="*/ 14 h 15"/>
                <a:gd name="T26" fmla="*/ 7 w 7"/>
                <a:gd name="T27" fmla="*/ 14 h 15"/>
                <a:gd name="T28" fmla="*/ 7 w 7"/>
                <a:gd name="T29" fmla="*/ 15 h 15"/>
                <a:gd name="T30" fmla="*/ 0 w 7"/>
                <a:gd name="T31" fmla="*/ 15 h 15"/>
                <a:gd name="T32" fmla="*/ 0 w 7"/>
                <a:gd name="T33" fmla="*/ 14 h 15"/>
                <a:gd name="T34" fmla="*/ 1 w 7"/>
                <a:gd name="T35" fmla="*/ 14 h 15"/>
                <a:gd name="T36" fmla="*/ 2 w 7"/>
                <a:gd name="T37" fmla="*/ 14 h 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7" h="15">
                  <a:moveTo>
                    <a:pt x="2" y="14"/>
                  </a:moveTo>
                  <a:lnTo>
                    <a:pt x="2" y="13"/>
                  </a:lnTo>
                  <a:lnTo>
                    <a:pt x="2" y="3"/>
                  </a:lnTo>
                  <a:lnTo>
                    <a:pt x="2" y="1"/>
                  </a:lnTo>
                  <a:lnTo>
                    <a:pt x="0" y="1"/>
                  </a:lnTo>
                  <a:lnTo>
                    <a:pt x="0" y="0"/>
                  </a:lnTo>
                  <a:lnTo>
                    <a:pt x="7" y="0"/>
                  </a:lnTo>
                  <a:lnTo>
                    <a:pt x="7" y="1"/>
                  </a:lnTo>
                  <a:lnTo>
                    <a:pt x="6" y="1"/>
                  </a:lnTo>
                  <a:lnTo>
                    <a:pt x="5" y="1"/>
                  </a:lnTo>
                  <a:lnTo>
                    <a:pt x="5" y="3"/>
                  </a:lnTo>
                  <a:lnTo>
                    <a:pt x="5" y="13"/>
                  </a:lnTo>
                  <a:lnTo>
                    <a:pt x="5" y="14"/>
                  </a:lnTo>
                  <a:lnTo>
                    <a:pt x="7" y="14"/>
                  </a:lnTo>
                  <a:lnTo>
                    <a:pt x="7" y="15"/>
                  </a:lnTo>
                  <a:lnTo>
                    <a:pt x="0" y="15"/>
                  </a:lnTo>
                  <a:lnTo>
                    <a:pt x="0" y="14"/>
                  </a:lnTo>
                  <a:lnTo>
                    <a:pt x="1" y="14"/>
                  </a:lnTo>
                  <a:lnTo>
                    <a:pt x="2" y="14"/>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372" name="Freeform 480"/>
            <p:cNvSpPr>
              <a:spLocks noChangeAspect="1" noEditPoints="1"/>
            </p:cNvSpPr>
            <p:nvPr/>
          </p:nvSpPr>
          <p:spPr bwMode="auto">
            <a:xfrm>
              <a:off x="4110" y="2597"/>
              <a:ext cx="16" cy="15"/>
            </a:xfrm>
            <a:custGeom>
              <a:avLst/>
              <a:gdLst>
                <a:gd name="T0" fmla="*/ 8 w 16"/>
                <a:gd name="T1" fmla="*/ 4 h 15"/>
                <a:gd name="T2" fmla="*/ 5 w 16"/>
                <a:gd name="T3" fmla="*/ 9 h 15"/>
                <a:gd name="T4" fmla="*/ 10 w 16"/>
                <a:gd name="T5" fmla="*/ 9 h 15"/>
                <a:gd name="T6" fmla="*/ 8 w 16"/>
                <a:gd name="T7" fmla="*/ 4 h 15"/>
                <a:gd name="T8" fmla="*/ 0 w 16"/>
                <a:gd name="T9" fmla="*/ 14 h 15"/>
                <a:gd name="T10" fmla="*/ 2 w 16"/>
                <a:gd name="T11" fmla="*/ 14 h 15"/>
                <a:gd name="T12" fmla="*/ 3 w 16"/>
                <a:gd name="T13" fmla="*/ 11 h 15"/>
                <a:gd name="T14" fmla="*/ 8 w 16"/>
                <a:gd name="T15" fmla="*/ 0 h 15"/>
                <a:gd name="T16" fmla="*/ 9 w 16"/>
                <a:gd name="T17" fmla="*/ 0 h 15"/>
                <a:gd name="T18" fmla="*/ 14 w 16"/>
                <a:gd name="T19" fmla="*/ 13 h 15"/>
                <a:gd name="T20" fmla="*/ 15 w 16"/>
                <a:gd name="T21" fmla="*/ 14 h 15"/>
                <a:gd name="T22" fmla="*/ 16 w 16"/>
                <a:gd name="T23" fmla="*/ 14 h 15"/>
                <a:gd name="T24" fmla="*/ 16 w 16"/>
                <a:gd name="T25" fmla="*/ 15 h 15"/>
                <a:gd name="T26" fmla="*/ 10 w 16"/>
                <a:gd name="T27" fmla="*/ 15 h 15"/>
                <a:gd name="T28" fmla="*/ 10 w 16"/>
                <a:gd name="T29" fmla="*/ 14 h 15"/>
                <a:gd name="T30" fmla="*/ 12 w 16"/>
                <a:gd name="T31" fmla="*/ 14 h 15"/>
                <a:gd name="T32" fmla="*/ 11 w 16"/>
                <a:gd name="T33" fmla="*/ 12 h 15"/>
                <a:gd name="T34" fmla="*/ 10 w 16"/>
                <a:gd name="T35" fmla="*/ 10 h 15"/>
                <a:gd name="T36" fmla="*/ 5 w 16"/>
                <a:gd name="T37" fmla="*/ 10 h 15"/>
                <a:gd name="T38" fmla="*/ 4 w 16"/>
                <a:gd name="T39" fmla="*/ 13 h 15"/>
                <a:gd name="T40" fmla="*/ 4 w 16"/>
                <a:gd name="T41" fmla="*/ 14 h 15"/>
                <a:gd name="T42" fmla="*/ 5 w 16"/>
                <a:gd name="T43" fmla="*/ 14 h 15"/>
                <a:gd name="T44" fmla="*/ 5 w 16"/>
                <a:gd name="T45" fmla="*/ 15 h 15"/>
                <a:gd name="T46" fmla="*/ 0 w 16"/>
                <a:gd name="T47" fmla="*/ 15 h 15"/>
                <a:gd name="T48" fmla="*/ 0 w 16"/>
                <a:gd name="T49" fmla="*/ 14 h 1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6" h="15">
                  <a:moveTo>
                    <a:pt x="8" y="4"/>
                  </a:moveTo>
                  <a:lnTo>
                    <a:pt x="5" y="9"/>
                  </a:lnTo>
                  <a:lnTo>
                    <a:pt x="10" y="9"/>
                  </a:lnTo>
                  <a:lnTo>
                    <a:pt x="8" y="4"/>
                  </a:lnTo>
                  <a:close/>
                  <a:moveTo>
                    <a:pt x="0" y="14"/>
                  </a:moveTo>
                  <a:lnTo>
                    <a:pt x="2" y="14"/>
                  </a:lnTo>
                  <a:lnTo>
                    <a:pt x="3" y="11"/>
                  </a:lnTo>
                  <a:lnTo>
                    <a:pt x="8" y="0"/>
                  </a:lnTo>
                  <a:lnTo>
                    <a:pt x="9" y="0"/>
                  </a:lnTo>
                  <a:lnTo>
                    <a:pt x="14" y="13"/>
                  </a:lnTo>
                  <a:lnTo>
                    <a:pt x="15" y="14"/>
                  </a:lnTo>
                  <a:lnTo>
                    <a:pt x="16" y="14"/>
                  </a:lnTo>
                  <a:lnTo>
                    <a:pt x="16" y="15"/>
                  </a:lnTo>
                  <a:lnTo>
                    <a:pt x="10" y="15"/>
                  </a:lnTo>
                  <a:lnTo>
                    <a:pt x="10" y="14"/>
                  </a:lnTo>
                  <a:lnTo>
                    <a:pt x="12" y="14"/>
                  </a:lnTo>
                  <a:lnTo>
                    <a:pt x="11" y="12"/>
                  </a:lnTo>
                  <a:lnTo>
                    <a:pt x="10" y="10"/>
                  </a:lnTo>
                  <a:lnTo>
                    <a:pt x="5" y="10"/>
                  </a:lnTo>
                  <a:lnTo>
                    <a:pt x="4" y="13"/>
                  </a:lnTo>
                  <a:lnTo>
                    <a:pt x="4" y="14"/>
                  </a:lnTo>
                  <a:lnTo>
                    <a:pt x="5" y="14"/>
                  </a:lnTo>
                  <a:lnTo>
                    <a:pt x="5" y="15"/>
                  </a:lnTo>
                  <a:lnTo>
                    <a:pt x="0" y="15"/>
                  </a:lnTo>
                  <a:lnTo>
                    <a:pt x="0" y="14"/>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373" name="Freeform 481"/>
            <p:cNvSpPr>
              <a:spLocks noChangeAspect="1" noEditPoints="1"/>
            </p:cNvSpPr>
            <p:nvPr/>
          </p:nvSpPr>
          <p:spPr bwMode="auto">
            <a:xfrm>
              <a:off x="4158" y="2491"/>
              <a:ext cx="25" cy="28"/>
            </a:xfrm>
            <a:custGeom>
              <a:avLst/>
              <a:gdLst>
                <a:gd name="T0" fmla="*/ 7 w 25"/>
                <a:gd name="T1" fmla="*/ 2 h 28"/>
                <a:gd name="T2" fmla="*/ 7 w 25"/>
                <a:gd name="T3" fmla="*/ 13 h 28"/>
                <a:gd name="T4" fmla="*/ 10 w 25"/>
                <a:gd name="T5" fmla="*/ 13 h 28"/>
                <a:gd name="T6" fmla="*/ 12 w 25"/>
                <a:gd name="T7" fmla="*/ 13 h 28"/>
                <a:gd name="T8" fmla="*/ 14 w 25"/>
                <a:gd name="T9" fmla="*/ 11 h 28"/>
                <a:gd name="T10" fmla="*/ 15 w 25"/>
                <a:gd name="T11" fmla="*/ 9 h 28"/>
                <a:gd name="T12" fmla="*/ 16 w 25"/>
                <a:gd name="T13" fmla="*/ 7 h 28"/>
                <a:gd name="T14" fmla="*/ 15 w 25"/>
                <a:gd name="T15" fmla="*/ 5 h 28"/>
                <a:gd name="T16" fmla="*/ 14 w 25"/>
                <a:gd name="T17" fmla="*/ 3 h 28"/>
                <a:gd name="T18" fmla="*/ 12 w 25"/>
                <a:gd name="T19" fmla="*/ 2 h 28"/>
                <a:gd name="T20" fmla="*/ 10 w 25"/>
                <a:gd name="T21" fmla="*/ 1 h 28"/>
                <a:gd name="T22" fmla="*/ 9 w 25"/>
                <a:gd name="T23" fmla="*/ 1 h 28"/>
                <a:gd name="T24" fmla="*/ 7 w 25"/>
                <a:gd name="T25" fmla="*/ 2 h 28"/>
                <a:gd name="T26" fmla="*/ 21 w 25"/>
                <a:gd name="T27" fmla="*/ 7 h 28"/>
                <a:gd name="T28" fmla="*/ 20 w 25"/>
                <a:gd name="T29" fmla="*/ 9 h 28"/>
                <a:gd name="T30" fmla="*/ 19 w 25"/>
                <a:gd name="T31" fmla="*/ 11 h 28"/>
                <a:gd name="T32" fmla="*/ 17 w 25"/>
                <a:gd name="T33" fmla="*/ 13 h 28"/>
                <a:gd name="T34" fmla="*/ 14 w 25"/>
                <a:gd name="T35" fmla="*/ 14 h 28"/>
                <a:gd name="T36" fmla="*/ 22 w 25"/>
                <a:gd name="T37" fmla="*/ 25 h 28"/>
                <a:gd name="T38" fmla="*/ 24 w 25"/>
                <a:gd name="T39" fmla="*/ 26 h 28"/>
                <a:gd name="T40" fmla="*/ 25 w 25"/>
                <a:gd name="T41" fmla="*/ 27 h 28"/>
                <a:gd name="T42" fmla="*/ 25 w 25"/>
                <a:gd name="T43" fmla="*/ 28 h 28"/>
                <a:gd name="T44" fmla="*/ 19 w 25"/>
                <a:gd name="T45" fmla="*/ 28 h 28"/>
                <a:gd name="T46" fmla="*/ 9 w 25"/>
                <a:gd name="T47" fmla="*/ 15 h 28"/>
                <a:gd name="T48" fmla="*/ 7 w 25"/>
                <a:gd name="T49" fmla="*/ 15 h 28"/>
                <a:gd name="T50" fmla="*/ 7 w 25"/>
                <a:gd name="T51" fmla="*/ 24 h 28"/>
                <a:gd name="T52" fmla="*/ 8 w 25"/>
                <a:gd name="T53" fmla="*/ 26 h 28"/>
                <a:gd name="T54" fmla="*/ 9 w 25"/>
                <a:gd name="T55" fmla="*/ 27 h 28"/>
                <a:gd name="T56" fmla="*/ 10 w 25"/>
                <a:gd name="T57" fmla="*/ 27 h 28"/>
                <a:gd name="T58" fmla="*/ 10 w 25"/>
                <a:gd name="T59" fmla="*/ 28 h 28"/>
                <a:gd name="T60" fmla="*/ 0 w 25"/>
                <a:gd name="T61" fmla="*/ 28 h 28"/>
                <a:gd name="T62" fmla="*/ 0 w 25"/>
                <a:gd name="T63" fmla="*/ 27 h 28"/>
                <a:gd name="T64" fmla="*/ 1 w 25"/>
                <a:gd name="T65" fmla="*/ 27 h 28"/>
                <a:gd name="T66" fmla="*/ 2 w 25"/>
                <a:gd name="T67" fmla="*/ 26 h 28"/>
                <a:gd name="T68" fmla="*/ 2 w 25"/>
                <a:gd name="T69" fmla="*/ 25 h 28"/>
                <a:gd name="T70" fmla="*/ 3 w 25"/>
                <a:gd name="T71" fmla="*/ 24 h 28"/>
                <a:gd name="T72" fmla="*/ 3 w 25"/>
                <a:gd name="T73" fmla="*/ 3 h 28"/>
                <a:gd name="T74" fmla="*/ 2 w 25"/>
                <a:gd name="T75" fmla="*/ 1 h 28"/>
                <a:gd name="T76" fmla="*/ 1 w 25"/>
                <a:gd name="T77" fmla="*/ 1 h 28"/>
                <a:gd name="T78" fmla="*/ 0 w 25"/>
                <a:gd name="T79" fmla="*/ 0 h 28"/>
                <a:gd name="T80" fmla="*/ 7 w 25"/>
                <a:gd name="T81" fmla="*/ 0 h 28"/>
                <a:gd name="T82" fmla="*/ 11 w 25"/>
                <a:gd name="T83" fmla="*/ 0 h 28"/>
                <a:gd name="T84" fmla="*/ 14 w 25"/>
                <a:gd name="T85" fmla="*/ 0 h 28"/>
                <a:gd name="T86" fmla="*/ 16 w 25"/>
                <a:gd name="T87" fmla="*/ 1 h 28"/>
                <a:gd name="T88" fmla="*/ 18 w 25"/>
                <a:gd name="T89" fmla="*/ 1 h 28"/>
                <a:gd name="T90" fmla="*/ 19 w 25"/>
                <a:gd name="T91" fmla="*/ 3 h 28"/>
                <a:gd name="T92" fmla="*/ 20 w 25"/>
                <a:gd name="T93" fmla="*/ 4 h 28"/>
                <a:gd name="T94" fmla="*/ 20 w 25"/>
                <a:gd name="T95" fmla="*/ 5 h 28"/>
                <a:gd name="T96" fmla="*/ 21 w 25"/>
                <a:gd name="T97" fmla="*/ 7 h 2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5" h="28">
                  <a:moveTo>
                    <a:pt x="7" y="2"/>
                  </a:moveTo>
                  <a:lnTo>
                    <a:pt x="7" y="13"/>
                  </a:lnTo>
                  <a:lnTo>
                    <a:pt x="10" y="13"/>
                  </a:lnTo>
                  <a:lnTo>
                    <a:pt x="12" y="13"/>
                  </a:lnTo>
                  <a:lnTo>
                    <a:pt x="14" y="11"/>
                  </a:lnTo>
                  <a:lnTo>
                    <a:pt x="15" y="9"/>
                  </a:lnTo>
                  <a:lnTo>
                    <a:pt x="16" y="7"/>
                  </a:lnTo>
                  <a:lnTo>
                    <a:pt x="15" y="5"/>
                  </a:lnTo>
                  <a:lnTo>
                    <a:pt x="14" y="3"/>
                  </a:lnTo>
                  <a:lnTo>
                    <a:pt x="12" y="2"/>
                  </a:lnTo>
                  <a:lnTo>
                    <a:pt x="10" y="1"/>
                  </a:lnTo>
                  <a:lnTo>
                    <a:pt x="9" y="1"/>
                  </a:lnTo>
                  <a:lnTo>
                    <a:pt x="7" y="2"/>
                  </a:lnTo>
                  <a:close/>
                  <a:moveTo>
                    <a:pt x="21" y="7"/>
                  </a:moveTo>
                  <a:lnTo>
                    <a:pt x="20" y="9"/>
                  </a:lnTo>
                  <a:lnTo>
                    <a:pt x="19" y="11"/>
                  </a:lnTo>
                  <a:lnTo>
                    <a:pt x="17" y="13"/>
                  </a:lnTo>
                  <a:lnTo>
                    <a:pt x="14" y="14"/>
                  </a:lnTo>
                  <a:lnTo>
                    <a:pt x="22" y="25"/>
                  </a:lnTo>
                  <a:lnTo>
                    <a:pt x="24" y="26"/>
                  </a:lnTo>
                  <a:lnTo>
                    <a:pt x="25" y="27"/>
                  </a:lnTo>
                  <a:lnTo>
                    <a:pt x="25" y="28"/>
                  </a:lnTo>
                  <a:lnTo>
                    <a:pt x="19" y="28"/>
                  </a:lnTo>
                  <a:lnTo>
                    <a:pt x="9" y="15"/>
                  </a:lnTo>
                  <a:lnTo>
                    <a:pt x="7" y="15"/>
                  </a:lnTo>
                  <a:lnTo>
                    <a:pt x="7" y="24"/>
                  </a:lnTo>
                  <a:lnTo>
                    <a:pt x="8" y="26"/>
                  </a:lnTo>
                  <a:lnTo>
                    <a:pt x="9" y="27"/>
                  </a:lnTo>
                  <a:lnTo>
                    <a:pt x="10" y="27"/>
                  </a:lnTo>
                  <a:lnTo>
                    <a:pt x="10" y="28"/>
                  </a:lnTo>
                  <a:lnTo>
                    <a:pt x="0" y="28"/>
                  </a:lnTo>
                  <a:lnTo>
                    <a:pt x="0" y="27"/>
                  </a:lnTo>
                  <a:lnTo>
                    <a:pt x="1" y="27"/>
                  </a:lnTo>
                  <a:lnTo>
                    <a:pt x="2" y="26"/>
                  </a:lnTo>
                  <a:lnTo>
                    <a:pt x="2" y="25"/>
                  </a:lnTo>
                  <a:lnTo>
                    <a:pt x="3" y="24"/>
                  </a:lnTo>
                  <a:lnTo>
                    <a:pt x="3" y="3"/>
                  </a:lnTo>
                  <a:lnTo>
                    <a:pt x="2" y="1"/>
                  </a:lnTo>
                  <a:lnTo>
                    <a:pt x="1" y="1"/>
                  </a:lnTo>
                  <a:lnTo>
                    <a:pt x="0" y="0"/>
                  </a:lnTo>
                  <a:lnTo>
                    <a:pt x="7" y="0"/>
                  </a:lnTo>
                  <a:lnTo>
                    <a:pt x="11" y="0"/>
                  </a:lnTo>
                  <a:lnTo>
                    <a:pt x="14" y="0"/>
                  </a:lnTo>
                  <a:lnTo>
                    <a:pt x="16" y="1"/>
                  </a:lnTo>
                  <a:lnTo>
                    <a:pt x="18" y="1"/>
                  </a:lnTo>
                  <a:lnTo>
                    <a:pt x="19" y="3"/>
                  </a:lnTo>
                  <a:lnTo>
                    <a:pt x="20" y="4"/>
                  </a:lnTo>
                  <a:lnTo>
                    <a:pt x="20" y="5"/>
                  </a:lnTo>
                  <a:lnTo>
                    <a:pt x="21" y="7"/>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374" name="Freeform 482"/>
            <p:cNvSpPr>
              <a:spLocks noChangeAspect="1"/>
            </p:cNvSpPr>
            <p:nvPr/>
          </p:nvSpPr>
          <p:spPr bwMode="auto">
            <a:xfrm>
              <a:off x="3920" y="2483"/>
              <a:ext cx="30" cy="36"/>
            </a:xfrm>
            <a:custGeom>
              <a:avLst/>
              <a:gdLst>
                <a:gd name="T0" fmla="*/ 23 w 30"/>
                <a:gd name="T1" fmla="*/ 36 h 36"/>
                <a:gd name="T2" fmla="*/ 23 w 30"/>
                <a:gd name="T3" fmla="*/ 35 h 36"/>
                <a:gd name="T4" fmla="*/ 21 w 30"/>
                <a:gd name="T5" fmla="*/ 35 h 36"/>
                <a:gd name="T6" fmla="*/ 20 w 30"/>
                <a:gd name="T7" fmla="*/ 34 h 36"/>
                <a:gd name="T8" fmla="*/ 19 w 30"/>
                <a:gd name="T9" fmla="*/ 34 h 36"/>
                <a:gd name="T10" fmla="*/ 18 w 30"/>
                <a:gd name="T11" fmla="*/ 33 h 36"/>
                <a:gd name="T12" fmla="*/ 18 w 30"/>
                <a:gd name="T13" fmla="*/ 31 h 36"/>
                <a:gd name="T14" fmla="*/ 18 w 30"/>
                <a:gd name="T15" fmla="*/ 3 h 36"/>
                <a:gd name="T16" fmla="*/ 24 w 30"/>
                <a:gd name="T17" fmla="*/ 3 h 36"/>
                <a:gd name="T18" fmla="*/ 26 w 30"/>
                <a:gd name="T19" fmla="*/ 3 h 36"/>
                <a:gd name="T20" fmla="*/ 28 w 30"/>
                <a:gd name="T21" fmla="*/ 4 h 36"/>
                <a:gd name="T22" fmla="*/ 29 w 30"/>
                <a:gd name="T23" fmla="*/ 6 h 36"/>
                <a:gd name="T24" fmla="*/ 29 w 30"/>
                <a:gd name="T25" fmla="*/ 9 h 36"/>
                <a:gd name="T26" fmla="*/ 30 w 30"/>
                <a:gd name="T27" fmla="*/ 9 h 36"/>
                <a:gd name="T28" fmla="*/ 30 w 30"/>
                <a:gd name="T29" fmla="*/ 0 h 36"/>
                <a:gd name="T30" fmla="*/ 29 w 30"/>
                <a:gd name="T31" fmla="*/ 0 h 36"/>
                <a:gd name="T32" fmla="*/ 0 w 30"/>
                <a:gd name="T33" fmla="*/ 0 h 36"/>
                <a:gd name="T34" fmla="*/ 0 w 30"/>
                <a:gd name="T35" fmla="*/ 9 h 36"/>
                <a:gd name="T36" fmla="*/ 1 w 30"/>
                <a:gd name="T37" fmla="*/ 9 h 36"/>
                <a:gd name="T38" fmla="*/ 1 w 30"/>
                <a:gd name="T39" fmla="*/ 6 h 36"/>
                <a:gd name="T40" fmla="*/ 2 w 30"/>
                <a:gd name="T41" fmla="*/ 4 h 36"/>
                <a:gd name="T42" fmla="*/ 4 w 30"/>
                <a:gd name="T43" fmla="*/ 3 h 36"/>
                <a:gd name="T44" fmla="*/ 5 w 30"/>
                <a:gd name="T45" fmla="*/ 3 h 36"/>
                <a:gd name="T46" fmla="*/ 12 w 30"/>
                <a:gd name="T47" fmla="*/ 3 h 36"/>
                <a:gd name="T48" fmla="*/ 12 w 30"/>
                <a:gd name="T49" fmla="*/ 31 h 36"/>
                <a:gd name="T50" fmla="*/ 12 w 30"/>
                <a:gd name="T51" fmla="*/ 33 h 36"/>
                <a:gd name="T52" fmla="*/ 11 w 30"/>
                <a:gd name="T53" fmla="*/ 34 h 36"/>
                <a:gd name="T54" fmla="*/ 10 w 30"/>
                <a:gd name="T55" fmla="*/ 34 h 36"/>
                <a:gd name="T56" fmla="*/ 9 w 30"/>
                <a:gd name="T57" fmla="*/ 35 h 36"/>
                <a:gd name="T58" fmla="*/ 7 w 30"/>
                <a:gd name="T59" fmla="*/ 35 h 36"/>
                <a:gd name="T60" fmla="*/ 7 w 30"/>
                <a:gd name="T61" fmla="*/ 36 h 36"/>
                <a:gd name="T62" fmla="*/ 23 w 30"/>
                <a:gd name="T63" fmla="*/ 36 h 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0" h="36">
                  <a:moveTo>
                    <a:pt x="23" y="36"/>
                  </a:moveTo>
                  <a:lnTo>
                    <a:pt x="23" y="35"/>
                  </a:lnTo>
                  <a:lnTo>
                    <a:pt x="21" y="35"/>
                  </a:lnTo>
                  <a:lnTo>
                    <a:pt x="20" y="34"/>
                  </a:lnTo>
                  <a:lnTo>
                    <a:pt x="19" y="34"/>
                  </a:lnTo>
                  <a:lnTo>
                    <a:pt x="18" y="33"/>
                  </a:lnTo>
                  <a:lnTo>
                    <a:pt x="18" y="31"/>
                  </a:lnTo>
                  <a:lnTo>
                    <a:pt x="18" y="3"/>
                  </a:lnTo>
                  <a:lnTo>
                    <a:pt x="24" y="3"/>
                  </a:lnTo>
                  <a:lnTo>
                    <a:pt x="26" y="3"/>
                  </a:lnTo>
                  <a:lnTo>
                    <a:pt x="28" y="4"/>
                  </a:lnTo>
                  <a:lnTo>
                    <a:pt x="29" y="6"/>
                  </a:lnTo>
                  <a:lnTo>
                    <a:pt x="29" y="9"/>
                  </a:lnTo>
                  <a:lnTo>
                    <a:pt x="30" y="9"/>
                  </a:lnTo>
                  <a:lnTo>
                    <a:pt x="30" y="0"/>
                  </a:lnTo>
                  <a:lnTo>
                    <a:pt x="29" y="0"/>
                  </a:lnTo>
                  <a:lnTo>
                    <a:pt x="0" y="0"/>
                  </a:lnTo>
                  <a:lnTo>
                    <a:pt x="0" y="9"/>
                  </a:lnTo>
                  <a:lnTo>
                    <a:pt x="1" y="9"/>
                  </a:lnTo>
                  <a:lnTo>
                    <a:pt x="1" y="6"/>
                  </a:lnTo>
                  <a:lnTo>
                    <a:pt x="2" y="4"/>
                  </a:lnTo>
                  <a:lnTo>
                    <a:pt x="4" y="3"/>
                  </a:lnTo>
                  <a:lnTo>
                    <a:pt x="5" y="3"/>
                  </a:lnTo>
                  <a:lnTo>
                    <a:pt x="12" y="3"/>
                  </a:lnTo>
                  <a:lnTo>
                    <a:pt x="12" y="31"/>
                  </a:lnTo>
                  <a:lnTo>
                    <a:pt x="12" y="33"/>
                  </a:lnTo>
                  <a:lnTo>
                    <a:pt x="11" y="34"/>
                  </a:lnTo>
                  <a:lnTo>
                    <a:pt x="10" y="34"/>
                  </a:lnTo>
                  <a:lnTo>
                    <a:pt x="9" y="35"/>
                  </a:lnTo>
                  <a:lnTo>
                    <a:pt x="7" y="35"/>
                  </a:lnTo>
                  <a:lnTo>
                    <a:pt x="7" y="36"/>
                  </a:lnTo>
                  <a:lnTo>
                    <a:pt x="23" y="36"/>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375" name="Freeform 483"/>
            <p:cNvSpPr>
              <a:spLocks noChangeAspect="1"/>
            </p:cNvSpPr>
            <p:nvPr/>
          </p:nvSpPr>
          <p:spPr bwMode="auto">
            <a:xfrm>
              <a:off x="4023" y="2483"/>
              <a:ext cx="35" cy="36"/>
            </a:xfrm>
            <a:custGeom>
              <a:avLst/>
              <a:gdLst>
                <a:gd name="T0" fmla="*/ 28 w 35"/>
                <a:gd name="T1" fmla="*/ 4 h 36"/>
                <a:gd name="T2" fmla="*/ 28 w 35"/>
                <a:gd name="T3" fmla="*/ 2 h 36"/>
                <a:gd name="T4" fmla="*/ 27 w 35"/>
                <a:gd name="T5" fmla="*/ 2 h 36"/>
                <a:gd name="T6" fmla="*/ 27 w 35"/>
                <a:gd name="T7" fmla="*/ 1 h 36"/>
                <a:gd name="T8" fmla="*/ 26 w 35"/>
                <a:gd name="T9" fmla="*/ 1 h 36"/>
                <a:gd name="T10" fmla="*/ 24 w 35"/>
                <a:gd name="T11" fmla="*/ 1 h 36"/>
                <a:gd name="T12" fmla="*/ 24 w 35"/>
                <a:gd name="T13" fmla="*/ 0 h 36"/>
                <a:gd name="T14" fmla="*/ 35 w 35"/>
                <a:gd name="T15" fmla="*/ 0 h 36"/>
                <a:gd name="T16" fmla="*/ 35 w 35"/>
                <a:gd name="T17" fmla="*/ 1 h 36"/>
                <a:gd name="T18" fmla="*/ 33 w 35"/>
                <a:gd name="T19" fmla="*/ 1 h 36"/>
                <a:gd name="T20" fmla="*/ 32 w 35"/>
                <a:gd name="T21" fmla="*/ 2 h 36"/>
                <a:gd name="T22" fmla="*/ 31 w 35"/>
                <a:gd name="T23" fmla="*/ 2 h 36"/>
                <a:gd name="T24" fmla="*/ 31 w 35"/>
                <a:gd name="T25" fmla="*/ 4 h 36"/>
                <a:gd name="T26" fmla="*/ 31 w 35"/>
                <a:gd name="T27" fmla="*/ 24 h 36"/>
                <a:gd name="T28" fmla="*/ 31 w 35"/>
                <a:gd name="T29" fmla="*/ 27 h 36"/>
                <a:gd name="T30" fmla="*/ 30 w 35"/>
                <a:gd name="T31" fmla="*/ 29 h 36"/>
                <a:gd name="T32" fmla="*/ 29 w 35"/>
                <a:gd name="T33" fmla="*/ 31 h 36"/>
                <a:gd name="T34" fmla="*/ 27 w 35"/>
                <a:gd name="T35" fmla="*/ 33 h 36"/>
                <a:gd name="T36" fmla="*/ 25 w 35"/>
                <a:gd name="T37" fmla="*/ 34 h 36"/>
                <a:gd name="T38" fmla="*/ 23 w 35"/>
                <a:gd name="T39" fmla="*/ 35 h 36"/>
                <a:gd name="T40" fmla="*/ 20 w 35"/>
                <a:gd name="T41" fmla="*/ 36 h 36"/>
                <a:gd name="T42" fmla="*/ 17 w 35"/>
                <a:gd name="T43" fmla="*/ 36 h 36"/>
                <a:gd name="T44" fmla="*/ 14 w 35"/>
                <a:gd name="T45" fmla="*/ 36 h 36"/>
                <a:gd name="T46" fmla="*/ 12 w 35"/>
                <a:gd name="T47" fmla="*/ 35 h 36"/>
                <a:gd name="T48" fmla="*/ 9 w 35"/>
                <a:gd name="T49" fmla="*/ 34 h 36"/>
                <a:gd name="T50" fmla="*/ 7 w 35"/>
                <a:gd name="T51" fmla="*/ 33 h 36"/>
                <a:gd name="T52" fmla="*/ 6 w 35"/>
                <a:gd name="T53" fmla="*/ 31 h 36"/>
                <a:gd name="T54" fmla="*/ 4 w 35"/>
                <a:gd name="T55" fmla="*/ 29 h 36"/>
                <a:gd name="T56" fmla="*/ 4 w 35"/>
                <a:gd name="T57" fmla="*/ 26 h 36"/>
                <a:gd name="T58" fmla="*/ 3 w 35"/>
                <a:gd name="T59" fmla="*/ 24 h 36"/>
                <a:gd name="T60" fmla="*/ 3 w 35"/>
                <a:gd name="T61" fmla="*/ 4 h 36"/>
                <a:gd name="T62" fmla="*/ 3 w 35"/>
                <a:gd name="T63" fmla="*/ 3 h 36"/>
                <a:gd name="T64" fmla="*/ 2 w 35"/>
                <a:gd name="T65" fmla="*/ 2 h 36"/>
                <a:gd name="T66" fmla="*/ 1 w 35"/>
                <a:gd name="T67" fmla="*/ 1 h 36"/>
                <a:gd name="T68" fmla="*/ 0 w 35"/>
                <a:gd name="T69" fmla="*/ 1 h 36"/>
                <a:gd name="T70" fmla="*/ 0 w 35"/>
                <a:gd name="T71" fmla="*/ 0 h 36"/>
                <a:gd name="T72" fmla="*/ 13 w 35"/>
                <a:gd name="T73" fmla="*/ 0 h 36"/>
                <a:gd name="T74" fmla="*/ 13 w 35"/>
                <a:gd name="T75" fmla="*/ 1 h 36"/>
                <a:gd name="T76" fmla="*/ 12 w 35"/>
                <a:gd name="T77" fmla="*/ 1 h 36"/>
                <a:gd name="T78" fmla="*/ 11 w 35"/>
                <a:gd name="T79" fmla="*/ 1 h 36"/>
                <a:gd name="T80" fmla="*/ 10 w 35"/>
                <a:gd name="T81" fmla="*/ 2 h 36"/>
                <a:gd name="T82" fmla="*/ 9 w 35"/>
                <a:gd name="T83" fmla="*/ 3 h 36"/>
                <a:gd name="T84" fmla="*/ 9 w 35"/>
                <a:gd name="T85" fmla="*/ 4 h 36"/>
                <a:gd name="T86" fmla="*/ 9 w 35"/>
                <a:gd name="T87" fmla="*/ 24 h 36"/>
                <a:gd name="T88" fmla="*/ 10 w 35"/>
                <a:gd name="T89" fmla="*/ 28 h 36"/>
                <a:gd name="T90" fmla="*/ 11 w 35"/>
                <a:gd name="T91" fmla="*/ 31 h 36"/>
                <a:gd name="T92" fmla="*/ 14 w 35"/>
                <a:gd name="T93" fmla="*/ 33 h 36"/>
                <a:gd name="T94" fmla="*/ 16 w 35"/>
                <a:gd name="T95" fmla="*/ 33 h 36"/>
                <a:gd name="T96" fmla="*/ 18 w 35"/>
                <a:gd name="T97" fmla="*/ 33 h 36"/>
                <a:gd name="T98" fmla="*/ 22 w 35"/>
                <a:gd name="T99" fmla="*/ 33 h 36"/>
                <a:gd name="T100" fmla="*/ 25 w 35"/>
                <a:gd name="T101" fmla="*/ 31 h 36"/>
                <a:gd name="T102" fmla="*/ 26 w 35"/>
                <a:gd name="T103" fmla="*/ 30 h 36"/>
                <a:gd name="T104" fmla="*/ 27 w 35"/>
                <a:gd name="T105" fmla="*/ 28 h 36"/>
                <a:gd name="T106" fmla="*/ 28 w 35"/>
                <a:gd name="T107" fmla="*/ 26 h 36"/>
                <a:gd name="T108" fmla="*/ 28 w 35"/>
                <a:gd name="T109" fmla="*/ 24 h 36"/>
                <a:gd name="T110" fmla="*/ 28 w 35"/>
                <a:gd name="T111" fmla="*/ 4 h 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5" h="36">
                  <a:moveTo>
                    <a:pt x="28" y="4"/>
                  </a:moveTo>
                  <a:lnTo>
                    <a:pt x="28" y="2"/>
                  </a:lnTo>
                  <a:lnTo>
                    <a:pt x="27" y="2"/>
                  </a:lnTo>
                  <a:lnTo>
                    <a:pt x="27" y="1"/>
                  </a:lnTo>
                  <a:lnTo>
                    <a:pt x="26" y="1"/>
                  </a:lnTo>
                  <a:lnTo>
                    <a:pt x="24" y="1"/>
                  </a:lnTo>
                  <a:lnTo>
                    <a:pt x="24" y="0"/>
                  </a:lnTo>
                  <a:lnTo>
                    <a:pt x="35" y="0"/>
                  </a:lnTo>
                  <a:lnTo>
                    <a:pt x="35" y="1"/>
                  </a:lnTo>
                  <a:lnTo>
                    <a:pt x="33" y="1"/>
                  </a:lnTo>
                  <a:lnTo>
                    <a:pt x="32" y="2"/>
                  </a:lnTo>
                  <a:lnTo>
                    <a:pt x="31" y="2"/>
                  </a:lnTo>
                  <a:lnTo>
                    <a:pt x="31" y="4"/>
                  </a:lnTo>
                  <a:lnTo>
                    <a:pt x="31" y="24"/>
                  </a:lnTo>
                  <a:lnTo>
                    <a:pt x="31" y="27"/>
                  </a:lnTo>
                  <a:lnTo>
                    <a:pt x="30" y="29"/>
                  </a:lnTo>
                  <a:lnTo>
                    <a:pt x="29" y="31"/>
                  </a:lnTo>
                  <a:lnTo>
                    <a:pt x="27" y="33"/>
                  </a:lnTo>
                  <a:lnTo>
                    <a:pt x="25" y="34"/>
                  </a:lnTo>
                  <a:lnTo>
                    <a:pt x="23" y="35"/>
                  </a:lnTo>
                  <a:lnTo>
                    <a:pt x="20" y="36"/>
                  </a:lnTo>
                  <a:lnTo>
                    <a:pt x="17" y="36"/>
                  </a:lnTo>
                  <a:lnTo>
                    <a:pt x="14" y="36"/>
                  </a:lnTo>
                  <a:lnTo>
                    <a:pt x="12" y="35"/>
                  </a:lnTo>
                  <a:lnTo>
                    <a:pt x="9" y="34"/>
                  </a:lnTo>
                  <a:lnTo>
                    <a:pt x="7" y="33"/>
                  </a:lnTo>
                  <a:lnTo>
                    <a:pt x="6" y="31"/>
                  </a:lnTo>
                  <a:lnTo>
                    <a:pt x="4" y="29"/>
                  </a:lnTo>
                  <a:lnTo>
                    <a:pt x="4" y="26"/>
                  </a:lnTo>
                  <a:lnTo>
                    <a:pt x="3" y="24"/>
                  </a:lnTo>
                  <a:lnTo>
                    <a:pt x="3" y="4"/>
                  </a:lnTo>
                  <a:lnTo>
                    <a:pt x="3" y="3"/>
                  </a:lnTo>
                  <a:lnTo>
                    <a:pt x="2" y="2"/>
                  </a:lnTo>
                  <a:lnTo>
                    <a:pt x="1" y="1"/>
                  </a:lnTo>
                  <a:lnTo>
                    <a:pt x="0" y="1"/>
                  </a:lnTo>
                  <a:lnTo>
                    <a:pt x="0" y="0"/>
                  </a:lnTo>
                  <a:lnTo>
                    <a:pt x="13" y="0"/>
                  </a:lnTo>
                  <a:lnTo>
                    <a:pt x="13" y="1"/>
                  </a:lnTo>
                  <a:lnTo>
                    <a:pt x="12" y="1"/>
                  </a:lnTo>
                  <a:lnTo>
                    <a:pt x="11" y="1"/>
                  </a:lnTo>
                  <a:lnTo>
                    <a:pt x="10" y="2"/>
                  </a:lnTo>
                  <a:lnTo>
                    <a:pt x="9" y="3"/>
                  </a:lnTo>
                  <a:lnTo>
                    <a:pt x="9" y="4"/>
                  </a:lnTo>
                  <a:lnTo>
                    <a:pt x="9" y="24"/>
                  </a:lnTo>
                  <a:lnTo>
                    <a:pt x="10" y="28"/>
                  </a:lnTo>
                  <a:lnTo>
                    <a:pt x="11" y="31"/>
                  </a:lnTo>
                  <a:lnTo>
                    <a:pt x="14" y="33"/>
                  </a:lnTo>
                  <a:lnTo>
                    <a:pt x="16" y="33"/>
                  </a:lnTo>
                  <a:lnTo>
                    <a:pt x="18" y="33"/>
                  </a:lnTo>
                  <a:lnTo>
                    <a:pt x="22" y="33"/>
                  </a:lnTo>
                  <a:lnTo>
                    <a:pt x="25" y="31"/>
                  </a:lnTo>
                  <a:lnTo>
                    <a:pt x="26" y="30"/>
                  </a:lnTo>
                  <a:lnTo>
                    <a:pt x="27" y="28"/>
                  </a:lnTo>
                  <a:lnTo>
                    <a:pt x="28" y="26"/>
                  </a:lnTo>
                  <a:lnTo>
                    <a:pt x="28" y="24"/>
                  </a:lnTo>
                  <a:lnTo>
                    <a:pt x="28" y="4"/>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376" name="Freeform 484"/>
            <p:cNvSpPr>
              <a:spLocks noChangeAspect="1"/>
            </p:cNvSpPr>
            <p:nvPr/>
          </p:nvSpPr>
          <p:spPr bwMode="auto">
            <a:xfrm>
              <a:off x="3952" y="2490"/>
              <a:ext cx="27" cy="29"/>
            </a:xfrm>
            <a:custGeom>
              <a:avLst/>
              <a:gdLst>
                <a:gd name="T0" fmla="*/ 20 w 27"/>
                <a:gd name="T1" fmla="*/ 15 h 29"/>
                <a:gd name="T2" fmla="*/ 8 w 27"/>
                <a:gd name="T3" fmla="*/ 15 h 29"/>
                <a:gd name="T4" fmla="*/ 8 w 27"/>
                <a:gd name="T5" fmla="*/ 25 h 29"/>
                <a:gd name="T6" fmla="*/ 8 w 27"/>
                <a:gd name="T7" fmla="*/ 27 h 29"/>
                <a:gd name="T8" fmla="*/ 9 w 27"/>
                <a:gd name="T9" fmla="*/ 28 h 29"/>
                <a:gd name="T10" fmla="*/ 10 w 27"/>
                <a:gd name="T11" fmla="*/ 28 h 29"/>
                <a:gd name="T12" fmla="*/ 11 w 27"/>
                <a:gd name="T13" fmla="*/ 28 h 29"/>
                <a:gd name="T14" fmla="*/ 11 w 27"/>
                <a:gd name="T15" fmla="*/ 29 h 29"/>
                <a:gd name="T16" fmla="*/ 0 w 27"/>
                <a:gd name="T17" fmla="*/ 29 h 29"/>
                <a:gd name="T18" fmla="*/ 0 w 27"/>
                <a:gd name="T19" fmla="*/ 28 h 29"/>
                <a:gd name="T20" fmla="*/ 1 w 27"/>
                <a:gd name="T21" fmla="*/ 28 h 29"/>
                <a:gd name="T22" fmla="*/ 2 w 27"/>
                <a:gd name="T23" fmla="*/ 28 h 29"/>
                <a:gd name="T24" fmla="*/ 3 w 27"/>
                <a:gd name="T25" fmla="*/ 27 h 29"/>
                <a:gd name="T26" fmla="*/ 3 w 27"/>
                <a:gd name="T27" fmla="*/ 26 h 29"/>
                <a:gd name="T28" fmla="*/ 3 w 27"/>
                <a:gd name="T29" fmla="*/ 25 h 29"/>
                <a:gd name="T30" fmla="*/ 3 w 27"/>
                <a:gd name="T31" fmla="*/ 4 h 29"/>
                <a:gd name="T32" fmla="*/ 3 w 27"/>
                <a:gd name="T33" fmla="*/ 2 h 29"/>
                <a:gd name="T34" fmla="*/ 2 w 27"/>
                <a:gd name="T35" fmla="*/ 1 h 29"/>
                <a:gd name="T36" fmla="*/ 1 w 27"/>
                <a:gd name="T37" fmla="*/ 1 h 29"/>
                <a:gd name="T38" fmla="*/ 0 w 27"/>
                <a:gd name="T39" fmla="*/ 1 h 29"/>
                <a:gd name="T40" fmla="*/ 0 w 27"/>
                <a:gd name="T41" fmla="*/ 0 h 29"/>
                <a:gd name="T42" fmla="*/ 11 w 27"/>
                <a:gd name="T43" fmla="*/ 0 h 29"/>
                <a:gd name="T44" fmla="*/ 11 w 27"/>
                <a:gd name="T45" fmla="*/ 1 h 29"/>
                <a:gd name="T46" fmla="*/ 10 w 27"/>
                <a:gd name="T47" fmla="*/ 1 h 29"/>
                <a:gd name="T48" fmla="*/ 9 w 27"/>
                <a:gd name="T49" fmla="*/ 1 h 29"/>
                <a:gd name="T50" fmla="*/ 8 w 27"/>
                <a:gd name="T51" fmla="*/ 2 h 29"/>
                <a:gd name="T52" fmla="*/ 8 w 27"/>
                <a:gd name="T53" fmla="*/ 3 h 29"/>
                <a:gd name="T54" fmla="*/ 8 w 27"/>
                <a:gd name="T55" fmla="*/ 4 h 29"/>
                <a:gd name="T56" fmla="*/ 8 w 27"/>
                <a:gd name="T57" fmla="*/ 13 h 29"/>
                <a:gd name="T58" fmla="*/ 20 w 27"/>
                <a:gd name="T59" fmla="*/ 13 h 29"/>
                <a:gd name="T60" fmla="*/ 20 w 27"/>
                <a:gd name="T61" fmla="*/ 4 h 29"/>
                <a:gd name="T62" fmla="*/ 19 w 27"/>
                <a:gd name="T63" fmla="*/ 2 h 29"/>
                <a:gd name="T64" fmla="*/ 18 w 27"/>
                <a:gd name="T65" fmla="*/ 1 h 29"/>
                <a:gd name="T66" fmla="*/ 17 w 27"/>
                <a:gd name="T67" fmla="*/ 1 h 29"/>
                <a:gd name="T68" fmla="*/ 17 w 27"/>
                <a:gd name="T69" fmla="*/ 0 h 29"/>
                <a:gd name="T70" fmla="*/ 27 w 27"/>
                <a:gd name="T71" fmla="*/ 0 h 29"/>
                <a:gd name="T72" fmla="*/ 27 w 27"/>
                <a:gd name="T73" fmla="*/ 1 h 29"/>
                <a:gd name="T74" fmla="*/ 26 w 27"/>
                <a:gd name="T75" fmla="*/ 1 h 29"/>
                <a:gd name="T76" fmla="*/ 25 w 27"/>
                <a:gd name="T77" fmla="*/ 2 h 29"/>
                <a:gd name="T78" fmla="*/ 25 w 27"/>
                <a:gd name="T79" fmla="*/ 3 h 29"/>
                <a:gd name="T80" fmla="*/ 24 w 27"/>
                <a:gd name="T81" fmla="*/ 4 h 29"/>
                <a:gd name="T82" fmla="*/ 24 w 27"/>
                <a:gd name="T83" fmla="*/ 25 h 29"/>
                <a:gd name="T84" fmla="*/ 25 w 27"/>
                <a:gd name="T85" fmla="*/ 27 h 29"/>
                <a:gd name="T86" fmla="*/ 26 w 27"/>
                <a:gd name="T87" fmla="*/ 28 h 29"/>
                <a:gd name="T88" fmla="*/ 27 w 27"/>
                <a:gd name="T89" fmla="*/ 28 h 29"/>
                <a:gd name="T90" fmla="*/ 27 w 27"/>
                <a:gd name="T91" fmla="*/ 29 h 29"/>
                <a:gd name="T92" fmla="*/ 17 w 27"/>
                <a:gd name="T93" fmla="*/ 29 h 29"/>
                <a:gd name="T94" fmla="*/ 17 w 27"/>
                <a:gd name="T95" fmla="*/ 28 h 29"/>
                <a:gd name="T96" fmla="*/ 18 w 27"/>
                <a:gd name="T97" fmla="*/ 28 h 29"/>
                <a:gd name="T98" fmla="*/ 19 w 27"/>
                <a:gd name="T99" fmla="*/ 27 h 29"/>
                <a:gd name="T100" fmla="*/ 20 w 27"/>
                <a:gd name="T101" fmla="*/ 26 h 29"/>
                <a:gd name="T102" fmla="*/ 20 w 27"/>
                <a:gd name="T103" fmla="*/ 25 h 29"/>
                <a:gd name="T104" fmla="*/ 20 w 27"/>
                <a:gd name="T105" fmla="*/ 15 h 2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7" h="29">
                  <a:moveTo>
                    <a:pt x="20" y="15"/>
                  </a:moveTo>
                  <a:lnTo>
                    <a:pt x="8" y="15"/>
                  </a:lnTo>
                  <a:lnTo>
                    <a:pt x="8" y="25"/>
                  </a:lnTo>
                  <a:lnTo>
                    <a:pt x="8" y="27"/>
                  </a:lnTo>
                  <a:lnTo>
                    <a:pt x="9" y="28"/>
                  </a:lnTo>
                  <a:lnTo>
                    <a:pt x="10" y="28"/>
                  </a:lnTo>
                  <a:lnTo>
                    <a:pt x="11" y="28"/>
                  </a:lnTo>
                  <a:lnTo>
                    <a:pt x="11" y="29"/>
                  </a:lnTo>
                  <a:lnTo>
                    <a:pt x="0" y="29"/>
                  </a:lnTo>
                  <a:lnTo>
                    <a:pt x="0" y="28"/>
                  </a:lnTo>
                  <a:lnTo>
                    <a:pt x="1" y="28"/>
                  </a:lnTo>
                  <a:lnTo>
                    <a:pt x="2" y="28"/>
                  </a:lnTo>
                  <a:lnTo>
                    <a:pt x="3" y="27"/>
                  </a:lnTo>
                  <a:lnTo>
                    <a:pt x="3" y="26"/>
                  </a:lnTo>
                  <a:lnTo>
                    <a:pt x="3" y="25"/>
                  </a:lnTo>
                  <a:lnTo>
                    <a:pt x="3" y="4"/>
                  </a:lnTo>
                  <a:lnTo>
                    <a:pt x="3" y="2"/>
                  </a:lnTo>
                  <a:lnTo>
                    <a:pt x="2" y="1"/>
                  </a:lnTo>
                  <a:lnTo>
                    <a:pt x="1" y="1"/>
                  </a:lnTo>
                  <a:lnTo>
                    <a:pt x="0" y="1"/>
                  </a:lnTo>
                  <a:lnTo>
                    <a:pt x="0" y="0"/>
                  </a:lnTo>
                  <a:lnTo>
                    <a:pt x="11" y="0"/>
                  </a:lnTo>
                  <a:lnTo>
                    <a:pt x="11" y="1"/>
                  </a:lnTo>
                  <a:lnTo>
                    <a:pt x="10" y="1"/>
                  </a:lnTo>
                  <a:lnTo>
                    <a:pt x="9" y="1"/>
                  </a:lnTo>
                  <a:lnTo>
                    <a:pt x="8" y="2"/>
                  </a:lnTo>
                  <a:lnTo>
                    <a:pt x="8" y="3"/>
                  </a:lnTo>
                  <a:lnTo>
                    <a:pt x="8" y="4"/>
                  </a:lnTo>
                  <a:lnTo>
                    <a:pt x="8" y="13"/>
                  </a:lnTo>
                  <a:lnTo>
                    <a:pt x="20" y="13"/>
                  </a:lnTo>
                  <a:lnTo>
                    <a:pt x="20" y="4"/>
                  </a:lnTo>
                  <a:lnTo>
                    <a:pt x="19" y="2"/>
                  </a:lnTo>
                  <a:lnTo>
                    <a:pt x="18" y="1"/>
                  </a:lnTo>
                  <a:lnTo>
                    <a:pt x="17" y="1"/>
                  </a:lnTo>
                  <a:lnTo>
                    <a:pt x="17" y="0"/>
                  </a:lnTo>
                  <a:lnTo>
                    <a:pt x="27" y="0"/>
                  </a:lnTo>
                  <a:lnTo>
                    <a:pt x="27" y="1"/>
                  </a:lnTo>
                  <a:lnTo>
                    <a:pt x="26" y="1"/>
                  </a:lnTo>
                  <a:lnTo>
                    <a:pt x="25" y="2"/>
                  </a:lnTo>
                  <a:lnTo>
                    <a:pt x="25" y="3"/>
                  </a:lnTo>
                  <a:lnTo>
                    <a:pt x="24" y="4"/>
                  </a:lnTo>
                  <a:lnTo>
                    <a:pt x="24" y="25"/>
                  </a:lnTo>
                  <a:lnTo>
                    <a:pt x="25" y="27"/>
                  </a:lnTo>
                  <a:lnTo>
                    <a:pt x="26" y="28"/>
                  </a:lnTo>
                  <a:lnTo>
                    <a:pt x="27" y="28"/>
                  </a:lnTo>
                  <a:lnTo>
                    <a:pt x="27" y="29"/>
                  </a:lnTo>
                  <a:lnTo>
                    <a:pt x="17" y="29"/>
                  </a:lnTo>
                  <a:lnTo>
                    <a:pt x="17" y="28"/>
                  </a:lnTo>
                  <a:lnTo>
                    <a:pt x="18" y="28"/>
                  </a:lnTo>
                  <a:lnTo>
                    <a:pt x="19" y="27"/>
                  </a:lnTo>
                  <a:lnTo>
                    <a:pt x="20" y="26"/>
                  </a:lnTo>
                  <a:lnTo>
                    <a:pt x="20" y="25"/>
                  </a:lnTo>
                  <a:lnTo>
                    <a:pt x="20" y="15"/>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377" name="Freeform 485"/>
            <p:cNvSpPr>
              <a:spLocks noChangeAspect="1"/>
            </p:cNvSpPr>
            <p:nvPr/>
          </p:nvSpPr>
          <p:spPr bwMode="auto">
            <a:xfrm>
              <a:off x="3983" y="2490"/>
              <a:ext cx="23" cy="29"/>
            </a:xfrm>
            <a:custGeom>
              <a:avLst/>
              <a:gdLst>
                <a:gd name="T0" fmla="*/ 7 w 23"/>
                <a:gd name="T1" fmla="*/ 15 h 29"/>
                <a:gd name="T2" fmla="*/ 7 w 23"/>
                <a:gd name="T3" fmla="*/ 25 h 29"/>
                <a:gd name="T4" fmla="*/ 7 w 23"/>
                <a:gd name="T5" fmla="*/ 26 h 29"/>
                <a:gd name="T6" fmla="*/ 8 w 23"/>
                <a:gd name="T7" fmla="*/ 27 h 29"/>
                <a:gd name="T8" fmla="*/ 16 w 23"/>
                <a:gd name="T9" fmla="*/ 27 h 29"/>
                <a:gd name="T10" fmla="*/ 18 w 23"/>
                <a:gd name="T11" fmla="*/ 26 h 29"/>
                <a:gd name="T12" fmla="*/ 20 w 23"/>
                <a:gd name="T13" fmla="*/ 25 h 29"/>
                <a:gd name="T14" fmla="*/ 21 w 23"/>
                <a:gd name="T15" fmla="*/ 23 h 29"/>
                <a:gd name="T16" fmla="*/ 22 w 23"/>
                <a:gd name="T17" fmla="*/ 21 h 29"/>
                <a:gd name="T18" fmla="*/ 23 w 23"/>
                <a:gd name="T19" fmla="*/ 21 h 29"/>
                <a:gd name="T20" fmla="*/ 21 w 23"/>
                <a:gd name="T21" fmla="*/ 29 h 29"/>
                <a:gd name="T22" fmla="*/ 0 w 23"/>
                <a:gd name="T23" fmla="*/ 29 h 29"/>
                <a:gd name="T24" fmla="*/ 0 w 23"/>
                <a:gd name="T25" fmla="*/ 28 h 29"/>
                <a:gd name="T26" fmla="*/ 1 w 23"/>
                <a:gd name="T27" fmla="*/ 28 h 29"/>
                <a:gd name="T28" fmla="*/ 2 w 23"/>
                <a:gd name="T29" fmla="*/ 27 h 29"/>
                <a:gd name="T30" fmla="*/ 2 w 23"/>
                <a:gd name="T31" fmla="*/ 26 h 29"/>
                <a:gd name="T32" fmla="*/ 2 w 23"/>
                <a:gd name="T33" fmla="*/ 25 h 29"/>
                <a:gd name="T34" fmla="*/ 2 w 23"/>
                <a:gd name="T35" fmla="*/ 4 h 29"/>
                <a:gd name="T36" fmla="*/ 2 w 23"/>
                <a:gd name="T37" fmla="*/ 2 h 29"/>
                <a:gd name="T38" fmla="*/ 1 w 23"/>
                <a:gd name="T39" fmla="*/ 1 h 29"/>
                <a:gd name="T40" fmla="*/ 0 w 23"/>
                <a:gd name="T41" fmla="*/ 1 h 29"/>
                <a:gd name="T42" fmla="*/ 0 w 23"/>
                <a:gd name="T43" fmla="*/ 0 h 29"/>
                <a:gd name="T44" fmla="*/ 20 w 23"/>
                <a:gd name="T45" fmla="*/ 0 h 29"/>
                <a:gd name="T46" fmla="*/ 20 w 23"/>
                <a:gd name="T47" fmla="*/ 7 h 29"/>
                <a:gd name="T48" fmla="*/ 19 w 23"/>
                <a:gd name="T49" fmla="*/ 5 h 29"/>
                <a:gd name="T50" fmla="*/ 18 w 23"/>
                <a:gd name="T51" fmla="*/ 4 h 29"/>
                <a:gd name="T52" fmla="*/ 17 w 23"/>
                <a:gd name="T53" fmla="*/ 3 h 29"/>
                <a:gd name="T54" fmla="*/ 16 w 23"/>
                <a:gd name="T55" fmla="*/ 2 h 29"/>
                <a:gd name="T56" fmla="*/ 7 w 23"/>
                <a:gd name="T57" fmla="*/ 2 h 29"/>
                <a:gd name="T58" fmla="*/ 7 w 23"/>
                <a:gd name="T59" fmla="*/ 13 h 29"/>
                <a:gd name="T60" fmla="*/ 15 w 23"/>
                <a:gd name="T61" fmla="*/ 13 h 29"/>
                <a:gd name="T62" fmla="*/ 16 w 23"/>
                <a:gd name="T63" fmla="*/ 12 h 29"/>
                <a:gd name="T64" fmla="*/ 17 w 23"/>
                <a:gd name="T65" fmla="*/ 12 h 29"/>
                <a:gd name="T66" fmla="*/ 17 w 23"/>
                <a:gd name="T67" fmla="*/ 10 h 29"/>
                <a:gd name="T68" fmla="*/ 18 w 23"/>
                <a:gd name="T69" fmla="*/ 10 h 29"/>
                <a:gd name="T70" fmla="*/ 18 w 23"/>
                <a:gd name="T71" fmla="*/ 18 h 29"/>
                <a:gd name="T72" fmla="*/ 17 w 23"/>
                <a:gd name="T73" fmla="*/ 18 h 29"/>
                <a:gd name="T74" fmla="*/ 17 w 23"/>
                <a:gd name="T75" fmla="*/ 17 h 29"/>
                <a:gd name="T76" fmla="*/ 17 w 23"/>
                <a:gd name="T77" fmla="*/ 16 h 29"/>
                <a:gd name="T78" fmla="*/ 16 w 23"/>
                <a:gd name="T79" fmla="*/ 15 h 29"/>
                <a:gd name="T80" fmla="*/ 15 w 23"/>
                <a:gd name="T81" fmla="*/ 15 h 29"/>
                <a:gd name="T82" fmla="*/ 7 w 23"/>
                <a:gd name="T83" fmla="*/ 15 h 2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3" h="29">
                  <a:moveTo>
                    <a:pt x="7" y="15"/>
                  </a:moveTo>
                  <a:lnTo>
                    <a:pt x="7" y="25"/>
                  </a:lnTo>
                  <a:lnTo>
                    <a:pt x="7" y="26"/>
                  </a:lnTo>
                  <a:lnTo>
                    <a:pt x="8" y="27"/>
                  </a:lnTo>
                  <a:lnTo>
                    <a:pt x="16" y="27"/>
                  </a:lnTo>
                  <a:lnTo>
                    <a:pt x="18" y="26"/>
                  </a:lnTo>
                  <a:lnTo>
                    <a:pt x="20" y="25"/>
                  </a:lnTo>
                  <a:lnTo>
                    <a:pt x="21" y="23"/>
                  </a:lnTo>
                  <a:lnTo>
                    <a:pt x="22" y="21"/>
                  </a:lnTo>
                  <a:lnTo>
                    <a:pt x="23" y="21"/>
                  </a:lnTo>
                  <a:lnTo>
                    <a:pt x="21" y="29"/>
                  </a:lnTo>
                  <a:lnTo>
                    <a:pt x="0" y="29"/>
                  </a:lnTo>
                  <a:lnTo>
                    <a:pt x="0" y="28"/>
                  </a:lnTo>
                  <a:lnTo>
                    <a:pt x="1" y="28"/>
                  </a:lnTo>
                  <a:lnTo>
                    <a:pt x="2" y="27"/>
                  </a:lnTo>
                  <a:lnTo>
                    <a:pt x="2" y="26"/>
                  </a:lnTo>
                  <a:lnTo>
                    <a:pt x="2" y="25"/>
                  </a:lnTo>
                  <a:lnTo>
                    <a:pt x="2" y="4"/>
                  </a:lnTo>
                  <a:lnTo>
                    <a:pt x="2" y="2"/>
                  </a:lnTo>
                  <a:lnTo>
                    <a:pt x="1" y="1"/>
                  </a:lnTo>
                  <a:lnTo>
                    <a:pt x="0" y="1"/>
                  </a:lnTo>
                  <a:lnTo>
                    <a:pt x="0" y="0"/>
                  </a:lnTo>
                  <a:lnTo>
                    <a:pt x="20" y="0"/>
                  </a:lnTo>
                  <a:lnTo>
                    <a:pt x="20" y="7"/>
                  </a:lnTo>
                  <a:lnTo>
                    <a:pt x="19" y="5"/>
                  </a:lnTo>
                  <a:lnTo>
                    <a:pt x="18" y="4"/>
                  </a:lnTo>
                  <a:lnTo>
                    <a:pt x="17" y="3"/>
                  </a:lnTo>
                  <a:lnTo>
                    <a:pt x="16" y="2"/>
                  </a:lnTo>
                  <a:lnTo>
                    <a:pt x="7" y="2"/>
                  </a:lnTo>
                  <a:lnTo>
                    <a:pt x="7" y="13"/>
                  </a:lnTo>
                  <a:lnTo>
                    <a:pt x="15" y="13"/>
                  </a:lnTo>
                  <a:lnTo>
                    <a:pt x="16" y="12"/>
                  </a:lnTo>
                  <a:lnTo>
                    <a:pt x="17" y="12"/>
                  </a:lnTo>
                  <a:lnTo>
                    <a:pt x="17" y="10"/>
                  </a:lnTo>
                  <a:lnTo>
                    <a:pt x="18" y="10"/>
                  </a:lnTo>
                  <a:lnTo>
                    <a:pt x="18" y="18"/>
                  </a:lnTo>
                  <a:lnTo>
                    <a:pt x="17" y="18"/>
                  </a:lnTo>
                  <a:lnTo>
                    <a:pt x="17" y="17"/>
                  </a:lnTo>
                  <a:lnTo>
                    <a:pt x="17" y="16"/>
                  </a:lnTo>
                  <a:lnTo>
                    <a:pt x="16" y="15"/>
                  </a:lnTo>
                  <a:lnTo>
                    <a:pt x="15" y="15"/>
                  </a:lnTo>
                  <a:lnTo>
                    <a:pt x="7" y="15"/>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378" name="Freeform 486"/>
            <p:cNvSpPr>
              <a:spLocks noChangeAspect="1"/>
            </p:cNvSpPr>
            <p:nvPr/>
          </p:nvSpPr>
          <p:spPr bwMode="auto">
            <a:xfrm>
              <a:off x="4090" y="2490"/>
              <a:ext cx="11" cy="29"/>
            </a:xfrm>
            <a:custGeom>
              <a:avLst/>
              <a:gdLst>
                <a:gd name="T0" fmla="*/ 8 w 11"/>
                <a:gd name="T1" fmla="*/ 25 h 29"/>
                <a:gd name="T2" fmla="*/ 8 w 11"/>
                <a:gd name="T3" fmla="*/ 27 h 29"/>
                <a:gd name="T4" fmla="*/ 9 w 11"/>
                <a:gd name="T5" fmla="*/ 28 h 29"/>
                <a:gd name="T6" fmla="*/ 10 w 11"/>
                <a:gd name="T7" fmla="*/ 28 h 29"/>
                <a:gd name="T8" fmla="*/ 11 w 11"/>
                <a:gd name="T9" fmla="*/ 28 h 29"/>
                <a:gd name="T10" fmla="*/ 11 w 11"/>
                <a:gd name="T11" fmla="*/ 29 h 29"/>
                <a:gd name="T12" fmla="*/ 0 w 11"/>
                <a:gd name="T13" fmla="*/ 29 h 29"/>
                <a:gd name="T14" fmla="*/ 0 w 11"/>
                <a:gd name="T15" fmla="*/ 28 h 29"/>
                <a:gd name="T16" fmla="*/ 1 w 11"/>
                <a:gd name="T17" fmla="*/ 28 h 29"/>
                <a:gd name="T18" fmla="*/ 2 w 11"/>
                <a:gd name="T19" fmla="*/ 28 h 29"/>
                <a:gd name="T20" fmla="*/ 3 w 11"/>
                <a:gd name="T21" fmla="*/ 27 h 29"/>
                <a:gd name="T22" fmla="*/ 3 w 11"/>
                <a:gd name="T23" fmla="*/ 26 h 29"/>
                <a:gd name="T24" fmla="*/ 3 w 11"/>
                <a:gd name="T25" fmla="*/ 25 h 29"/>
                <a:gd name="T26" fmla="*/ 3 w 11"/>
                <a:gd name="T27" fmla="*/ 4 h 29"/>
                <a:gd name="T28" fmla="*/ 3 w 11"/>
                <a:gd name="T29" fmla="*/ 3 h 29"/>
                <a:gd name="T30" fmla="*/ 3 w 11"/>
                <a:gd name="T31" fmla="*/ 2 h 29"/>
                <a:gd name="T32" fmla="*/ 2 w 11"/>
                <a:gd name="T33" fmla="*/ 1 h 29"/>
                <a:gd name="T34" fmla="*/ 1 w 11"/>
                <a:gd name="T35" fmla="*/ 1 h 29"/>
                <a:gd name="T36" fmla="*/ 0 w 11"/>
                <a:gd name="T37" fmla="*/ 1 h 29"/>
                <a:gd name="T38" fmla="*/ 0 w 11"/>
                <a:gd name="T39" fmla="*/ 0 h 29"/>
                <a:gd name="T40" fmla="*/ 11 w 11"/>
                <a:gd name="T41" fmla="*/ 0 h 29"/>
                <a:gd name="T42" fmla="*/ 11 w 11"/>
                <a:gd name="T43" fmla="*/ 1 h 29"/>
                <a:gd name="T44" fmla="*/ 10 w 11"/>
                <a:gd name="T45" fmla="*/ 1 h 29"/>
                <a:gd name="T46" fmla="*/ 9 w 11"/>
                <a:gd name="T47" fmla="*/ 1 h 29"/>
                <a:gd name="T48" fmla="*/ 8 w 11"/>
                <a:gd name="T49" fmla="*/ 2 h 29"/>
                <a:gd name="T50" fmla="*/ 8 w 11"/>
                <a:gd name="T51" fmla="*/ 3 h 29"/>
                <a:gd name="T52" fmla="*/ 8 w 11"/>
                <a:gd name="T53" fmla="*/ 4 h 29"/>
                <a:gd name="T54" fmla="*/ 8 w 11"/>
                <a:gd name="T55" fmla="*/ 25 h 2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1" h="29">
                  <a:moveTo>
                    <a:pt x="8" y="25"/>
                  </a:moveTo>
                  <a:lnTo>
                    <a:pt x="8" y="27"/>
                  </a:lnTo>
                  <a:lnTo>
                    <a:pt x="9" y="28"/>
                  </a:lnTo>
                  <a:lnTo>
                    <a:pt x="10" y="28"/>
                  </a:lnTo>
                  <a:lnTo>
                    <a:pt x="11" y="28"/>
                  </a:lnTo>
                  <a:lnTo>
                    <a:pt x="11" y="29"/>
                  </a:lnTo>
                  <a:lnTo>
                    <a:pt x="0" y="29"/>
                  </a:lnTo>
                  <a:lnTo>
                    <a:pt x="0" y="28"/>
                  </a:lnTo>
                  <a:lnTo>
                    <a:pt x="1" y="28"/>
                  </a:lnTo>
                  <a:lnTo>
                    <a:pt x="2" y="28"/>
                  </a:lnTo>
                  <a:lnTo>
                    <a:pt x="3" y="27"/>
                  </a:lnTo>
                  <a:lnTo>
                    <a:pt x="3" y="26"/>
                  </a:lnTo>
                  <a:lnTo>
                    <a:pt x="3" y="25"/>
                  </a:lnTo>
                  <a:lnTo>
                    <a:pt x="3" y="4"/>
                  </a:lnTo>
                  <a:lnTo>
                    <a:pt x="3" y="3"/>
                  </a:lnTo>
                  <a:lnTo>
                    <a:pt x="3" y="2"/>
                  </a:lnTo>
                  <a:lnTo>
                    <a:pt x="2" y="1"/>
                  </a:lnTo>
                  <a:lnTo>
                    <a:pt x="1" y="1"/>
                  </a:lnTo>
                  <a:lnTo>
                    <a:pt x="0" y="1"/>
                  </a:lnTo>
                  <a:lnTo>
                    <a:pt x="0" y="0"/>
                  </a:lnTo>
                  <a:lnTo>
                    <a:pt x="11" y="0"/>
                  </a:lnTo>
                  <a:lnTo>
                    <a:pt x="11" y="1"/>
                  </a:lnTo>
                  <a:lnTo>
                    <a:pt x="10" y="1"/>
                  </a:lnTo>
                  <a:lnTo>
                    <a:pt x="9" y="1"/>
                  </a:lnTo>
                  <a:lnTo>
                    <a:pt x="8" y="2"/>
                  </a:lnTo>
                  <a:lnTo>
                    <a:pt x="8" y="3"/>
                  </a:lnTo>
                  <a:lnTo>
                    <a:pt x="8" y="4"/>
                  </a:lnTo>
                  <a:lnTo>
                    <a:pt x="8" y="25"/>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379" name="Freeform 487"/>
            <p:cNvSpPr>
              <a:spLocks noChangeAspect="1"/>
            </p:cNvSpPr>
            <p:nvPr/>
          </p:nvSpPr>
          <p:spPr bwMode="auto">
            <a:xfrm>
              <a:off x="4104" y="2490"/>
              <a:ext cx="26" cy="29"/>
            </a:xfrm>
            <a:custGeom>
              <a:avLst/>
              <a:gdLst>
                <a:gd name="T0" fmla="*/ 14 w 26"/>
                <a:gd name="T1" fmla="*/ 28 h 29"/>
                <a:gd name="T2" fmla="*/ 24 w 26"/>
                <a:gd name="T3" fmla="*/ 4 h 29"/>
                <a:gd name="T4" fmla="*/ 25 w 26"/>
                <a:gd name="T5" fmla="*/ 2 h 29"/>
                <a:gd name="T6" fmla="*/ 26 w 26"/>
                <a:gd name="T7" fmla="*/ 1 h 29"/>
                <a:gd name="T8" fmla="*/ 26 w 26"/>
                <a:gd name="T9" fmla="*/ 0 h 29"/>
                <a:gd name="T10" fmla="*/ 20 w 26"/>
                <a:gd name="T11" fmla="*/ 0 h 29"/>
                <a:gd name="T12" fmla="*/ 20 w 26"/>
                <a:gd name="T13" fmla="*/ 1 h 29"/>
                <a:gd name="T14" fmla="*/ 21 w 26"/>
                <a:gd name="T15" fmla="*/ 2 h 29"/>
                <a:gd name="T16" fmla="*/ 22 w 26"/>
                <a:gd name="T17" fmla="*/ 2 h 29"/>
                <a:gd name="T18" fmla="*/ 22 w 26"/>
                <a:gd name="T19" fmla="*/ 3 h 29"/>
                <a:gd name="T20" fmla="*/ 15 w 26"/>
                <a:gd name="T21" fmla="*/ 21 h 29"/>
                <a:gd name="T22" fmla="*/ 7 w 26"/>
                <a:gd name="T23" fmla="*/ 3 h 29"/>
                <a:gd name="T24" fmla="*/ 7 w 26"/>
                <a:gd name="T25" fmla="*/ 2 h 29"/>
                <a:gd name="T26" fmla="*/ 8 w 26"/>
                <a:gd name="T27" fmla="*/ 1 h 29"/>
                <a:gd name="T28" fmla="*/ 9 w 26"/>
                <a:gd name="T29" fmla="*/ 1 h 29"/>
                <a:gd name="T30" fmla="*/ 9 w 26"/>
                <a:gd name="T31" fmla="*/ 0 h 29"/>
                <a:gd name="T32" fmla="*/ 0 w 26"/>
                <a:gd name="T33" fmla="*/ 0 h 29"/>
                <a:gd name="T34" fmla="*/ 0 w 26"/>
                <a:gd name="T35" fmla="*/ 1 h 29"/>
                <a:gd name="T36" fmla="*/ 1 w 26"/>
                <a:gd name="T37" fmla="*/ 2 h 29"/>
                <a:gd name="T38" fmla="*/ 2 w 26"/>
                <a:gd name="T39" fmla="*/ 4 h 29"/>
                <a:gd name="T40" fmla="*/ 13 w 26"/>
                <a:gd name="T41" fmla="*/ 28 h 29"/>
                <a:gd name="T42" fmla="*/ 14 w 26"/>
                <a:gd name="T43" fmla="*/ 29 h 29"/>
                <a:gd name="T44" fmla="*/ 14 w 26"/>
                <a:gd name="T45" fmla="*/ 28 h 2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6" h="29">
                  <a:moveTo>
                    <a:pt x="14" y="28"/>
                  </a:moveTo>
                  <a:lnTo>
                    <a:pt x="24" y="4"/>
                  </a:lnTo>
                  <a:lnTo>
                    <a:pt x="25" y="2"/>
                  </a:lnTo>
                  <a:lnTo>
                    <a:pt x="26" y="1"/>
                  </a:lnTo>
                  <a:lnTo>
                    <a:pt x="26" y="0"/>
                  </a:lnTo>
                  <a:lnTo>
                    <a:pt x="20" y="0"/>
                  </a:lnTo>
                  <a:lnTo>
                    <a:pt x="20" y="1"/>
                  </a:lnTo>
                  <a:lnTo>
                    <a:pt x="21" y="2"/>
                  </a:lnTo>
                  <a:lnTo>
                    <a:pt x="22" y="2"/>
                  </a:lnTo>
                  <a:lnTo>
                    <a:pt x="22" y="3"/>
                  </a:lnTo>
                  <a:lnTo>
                    <a:pt x="15" y="21"/>
                  </a:lnTo>
                  <a:lnTo>
                    <a:pt x="7" y="3"/>
                  </a:lnTo>
                  <a:lnTo>
                    <a:pt x="7" y="2"/>
                  </a:lnTo>
                  <a:lnTo>
                    <a:pt x="8" y="1"/>
                  </a:lnTo>
                  <a:lnTo>
                    <a:pt x="9" y="1"/>
                  </a:lnTo>
                  <a:lnTo>
                    <a:pt x="9" y="0"/>
                  </a:lnTo>
                  <a:lnTo>
                    <a:pt x="0" y="0"/>
                  </a:lnTo>
                  <a:lnTo>
                    <a:pt x="0" y="1"/>
                  </a:lnTo>
                  <a:lnTo>
                    <a:pt x="1" y="2"/>
                  </a:lnTo>
                  <a:lnTo>
                    <a:pt x="2" y="4"/>
                  </a:lnTo>
                  <a:lnTo>
                    <a:pt x="13" y="28"/>
                  </a:lnTo>
                  <a:lnTo>
                    <a:pt x="14" y="29"/>
                  </a:lnTo>
                  <a:lnTo>
                    <a:pt x="14" y="28"/>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380" name="Freeform 488"/>
            <p:cNvSpPr>
              <a:spLocks noChangeAspect="1"/>
            </p:cNvSpPr>
            <p:nvPr/>
          </p:nvSpPr>
          <p:spPr bwMode="auto">
            <a:xfrm>
              <a:off x="4134" y="2490"/>
              <a:ext cx="23" cy="29"/>
            </a:xfrm>
            <a:custGeom>
              <a:avLst/>
              <a:gdLst>
                <a:gd name="T0" fmla="*/ 7 w 23"/>
                <a:gd name="T1" fmla="*/ 15 h 29"/>
                <a:gd name="T2" fmla="*/ 7 w 23"/>
                <a:gd name="T3" fmla="*/ 25 h 29"/>
                <a:gd name="T4" fmla="*/ 7 w 23"/>
                <a:gd name="T5" fmla="*/ 26 h 29"/>
                <a:gd name="T6" fmla="*/ 8 w 23"/>
                <a:gd name="T7" fmla="*/ 27 h 29"/>
                <a:gd name="T8" fmla="*/ 15 w 23"/>
                <a:gd name="T9" fmla="*/ 27 h 29"/>
                <a:gd name="T10" fmla="*/ 18 w 23"/>
                <a:gd name="T11" fmla="*/ 26 h 29"/>
                <a:gd name="T12" fmla="*/ 20 w 23"/>
                <a:gd name="T13" fmla="*/ 25 h 29"/>
                <a:gd name="T14" fmla="*/ 21 w 23"/>
                <a:gd name="T15" fmla="*/ 23 h 29"/>
                <a:gd name="T16" fmla="*/ 22 w 23"/>
                <a:gd name="T17" fmla="*/ 21 h 29"/>
                <a:gd name="T18" fmla="*/ 23 w 23"/>
                <a:gd name="T19" fmla="*/ 21 h 29"/>
                <a:gd name="T20" fmla="*/ 20 w 23"/>
                <a:gd name="T21" fmla="*/ 29 h 29"/>
                <a:gd name="T22" fmla="*/ 0 w 23"/>
                <a:gd name="T23" fmla="*/ 29 h 29"/>
                <a:gd name="T24" fmla="*/ 0 w 23"/>
                <a:gd name="T25" fmla="*/ 28 h 29"/>
                <a:gd name="T26" fmla="*/ 1 w 23"/>
                <a:gd name="T27" fmla="*/ 28 h 29"/>
                <a:gd name="T28" fmla="*/ 2 w 23"/>
                <a:gd name="T29" fmla="*/ 27 h 29"/>
                <a:gd name="T30" fmla="*/ 2 w 23"/>
                <a:gd name="T31" fmla="*/ 26 h 29"/>
                <a:gd name="T32" fmla="*/ 2 w 23"/>
                <a:gd name="T33" fmla="*/ 25 h 29"/>
                <a:gd name="T34" fmla="*/ 2 w 23"/>
                <a:gd name="T35" fmla="*/ 4 h 29"/>
                <a:gd name="T36" fmla="*/ 2 w 23"/>
                <a:gd name="T37" fmla="*/ 2 h 29"/>
                <a:gd name="T38" fmla="*/ 1 w 23"/>
                <a:gd name="T39" fmla="*/ 1 h 29"/>
                <a:gd name="T40" fmla="*/ 0 w 23"/>
                <a:gd name="T41" fmla="*/ 1 h 29"/>
                <a:gd name="T42" fmla="*/ 0 w 23"/>
                <a:gd name="T43" fmla="*/ 0 h 29"/>
                <a:gd name="T44" fmla="*/ 20 w 23"/>
                <a:gd name="T45" fmla="*/ 0 h 29"/>
                <a:gd name="T46" fmla="*/ 20 w 23"/>
                <a:gd name="T47" fmla="*/ 7 h 29"/>
                <a:gd name="T48" fmla="*/ 19 w 23"/>
                <a:gd name="T49" fmla="*/ 5 h 29"/>
                <a:gd name="T50" fmla="*/ 18 w 23"/>
                <a:gd name="T51" fmla="*/ 4 h 29"/>
                <a:gd name="T52" fmla="*/ 17 w 23"/>
                <a:gd name="T53" fmla="*/ 3 h 29"/>
                <a:gd name="T54" fmla="*/ 16 w 23"/>
                <a:gd name="T55" fmla="*/ 2 h 29"/>
                <a:gd name="T56" fmla="*/ 7 w 23"/>
                <a:gd name="T57" fmla="*/ 2 h 29"/>
                <a:gd name="T58" fmla="*/ 7 w 23"/>
                <a:gd name="T59" fmla="*/ 13 h 29"/>
                <a:gd name="T60" fmla="*/ 15 w 23"/>
                <a:gd name="T61" fmla="*/ 13 h 29"/>
                <a:gd name="T62" fmla="*/ 16 w 23"/>
                <a:gd name="T63" fmla="*/ 12 h 29"/>
                <a:gd name="T64" fmla="*/ 17 w 23"/>
                <a:gd name="T65" fmla="*/ 12 h 29"/>
                <a:gd name="T66" fmla="*/ 17 w 23"/>
                <a:gd name="T67" fmla="*/ 10 h 29"/>
                <a:gd name="T68" fmla="*/ 18 w 23"/>
                <a:gd name="T69" fmla="*/ 10 h 29"/>
                <a:gd name="T70" fmla="*/ 18 w 23"/>
                <a:gd name="T71" fmla="*/ 18 h 29"/>
                <a:gd name="T72" fmla="*/ 17 w 23"/>
                <a:gd name="T73" fmla="*/ 18 h 29"/>
                <a:gd name="T74" fmla="*/ 17 w 23"/>
                <a:gd name="T75" fmla="*/ 17 h 29"/>
                <a:gd name="T76" fmla="*/ 17 w 23"/>
                <a:gd name="T77" fmla="*/ 16 h 29"/>
                <a:gd name="T78" fmla="*/ 16 w 23"/>
                <a:gd name="T79" fmla="*/ 15 h 29"/>
                <a:gd name="T80" fmla="*/ 15 w 23"/>
                <a:gd name="T81" fmla="*/ 15 h 29"/>
                <a:gd name="T82" fmla="*/ 7 w 23"/>
                <a:gd name="T83" fmla="*/ 15 h 2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3" h="29">
                  <a:moveTo>
                    <a:pt x="7" y="15"/>
                  </a:moveTo>
                  <a:lnTo>
                    <a:pt x="7" y="25"/>
                  </a:lnTo>
                  <a:lnTo>
                    <a:pt x="7" y="26"/>
                  </a:lnTo>
                  <a:lnTo>
                    <a:pt x="8" y="27"/>
                  </a:lnTo>
                  <a:lnTo>
                    <a:pt x="15" y="27"/>
                  </a:lnTo>
                  <a:lnTo>
                    <a:pt x="18" y="26"/>
                  </a:lnTo>
                  <a:lnTo>
                    <a:pt x="20" y="25"/>
                  </a:lnTo>
                  <a:lnTo>
                    <a:pt x="21" y="23"/>
                  </a:lnTo>
                  <a:lnTo>
                    <a:pt x="22" y="21"/>
                  </a:lnTo>
                  <a:lnTo>
                    <a:pt x="23" y="21"/>
                  </a:lnTo>
                  <a:lnTo>
                    <a:pt x="20" y="29"/>
                  </a:lnTo>
                  <a:lnTo>
                    <a:pt x="0" y="29"/>
                  </a:lnTo>
                  <a:lnTo>
                    <a:pt x="0" y="28"/>
                  </a:lnTo>
                  <a:lnTo>
                    <a:pt x="1" y="28"/>
                  </a:lnTo>
                  <a:lnTo>
                    <a:pt x="2" y="27"/>
                  </a:lnTo>
                  <a:lnTo>
                    <a:pt x="2" y="26"/>
                  </a:lnTo>
                  <a:lnTo>
                    <a:pt x="2" y="25"/>
                  </a:lnTo>
                  <a:lnTo>
                    <a:pt x="2" y="4"/>
                  </a:lnTo>
                  <a:lnTo>
                    <a:pt x="2" y="2"/>
                  </a:lnTo>
                  <a:lnTo>
                    <a:pt x="1" y="1"/>
                  </a:lnTo>
                  <a:lnTo>
                    <a:pt x="0" y="1"/>
                  </a:lnTo>
                  <a:lnTo>
                    <a:pt x="0" y="0"/>
                  </a:lnTo>
                  <a:lnTo>
                    <a:pt x="20" y="0"/>
                  </a:lnTo>
                  <a:lnTo>
                    <a:pt x="20" y="7"/>
                  </a:lnTo>
                  <a:lnTo>
                    <a:pt x="19" y="5"/>
                  </a:lnTo>
                  <a:lnTo>
                    <a:pt x="18" y="4"/>
                  </a:lnTo>
                  <a:lnTo>
                    <a:pt x="17" y="3"/>
                  </a:lnTo>
                  <a:lnTo>
                    <a:pt x="16" y="2"/>
                  </a:lnTo>
                  <a:lnTo>
                    <a:pt x="7" y="2"/>
                  </a:lnTo>
                  <a:lnTo>
                    <a:pt x="7" y="13"/>
                  </a:lnTo>
                  <a:lnTo>
                    <a:pt x="15" y="13"/>
                  </a:lnTo>
                  <a:lnTo>
                    <a:pt x="16" y="12"/>
                  </a:lnTo>
                  <a:lnTo>
                    <a:pt x="17" y="12"/>
                  </a:lnTo>
                  <a:lnTo>
                    <a:pt x="17" y="10"/>
                  </a:lnTo>
                  <a:lnTo>
                    <a:pt x="18" y="10"/>
                  </a:lnTo>
                  <a:lnTo>
                    <a:pt x="18" y="18"/>
                  </a:lnTo>
                  <a:lnTo>
                    <a:pt x="17" y="18"/>
                  </a:lnTo>
                  <a:lnTo>
                    <a:pt x="17" y="17"/>
                  </a:lnTo>
                  <a:lnTo>
                    <a:pt x="17" y="16"/>
                  </a:lnTo>
                  <a:lnTo>
                    <a:pt x="16" y="15"/>
                  </a:lnTo>
                  <a:lnTo>
                    <a:pt x="15" y="15"/>
                  </a:lnTo>
                  <a:lnTo>
                    <a:pt x="7" y="15"/>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381" name="Freeform 489"/>
            <p:cNvSpPr>
              <a:spLocks noChangeAspect="1"/>
            </p:cNvSpPr>
            <p:nvPr/>
          </p:nvSpPr>
          <p:spPr bwMode="auto">
            <a:xfrm>
              <a:off x="4185" y="2490"/>
              <a:ext cx="17" cy="29"/>
            </a:xfrm>
            <a:custGeom>
              <a:avLst/>
              <a:gdLst>
                <a:gd name="T0" fmla="*/ 0 w 17"/>
                <a:gd name="T1" fmla="*/ 19 h 29"/>
                <a:gd name="T2" fmla="*/ 1 w 17"/>
                <a:gd name="T3" fmla="*/ 29 h 29"/>
                <a:gd name="T4" fmla="*/ 4 w 17"/>
                <a:gd name="T5" fmla="*/ 27 h 29"/>
                <a:gd name="T6" fmla="*/ 9 w 17"/>
                <a:gd name="T7" fmla="*/ 29 h 29"/>
                <a:gd name="T8" fmla="*/ 12 w 17"/>
                <a:gd name="T9" fmla="*/ 29 h 29"/>
                <a:gd name="T10" fmla="*/ 16 w 17"/>
                <a:gd name="T11" fmla="*/ 25 h 29"/>
                <a:gd name="T12" fmla="*/ 17 w 17"/>
                <a:gd name="T13" fmla="*/ 20 h 29"/>
                <a:gd name="T14" fmla="*/ 15 w 17"/>
                <a:gd name="T15" fmla="*/ 16 h 29"/>
                <a:gd name="T16" fmla="*/ 7 w 17"/>
                <a:gd name="T17" fmla="*/ 11 h 29"/>
                <a:gd name="T18" fmla="*/ 5 w 17"/>
                <a:gd name="T19" fmla="*/ 9 h 29"/>
                <a:gd name="T20" fmla="*/ 4 w 17"/>
                <a:gd name="T21" fmla="*/ 5 h 29"/>
                <a:gd name="T22" fmla="*/ 5 w 17"/>
                <a:gd name="T23" fmla="*/ 3 h 29"/>
                <a:gd name="T24" fmla="*/ 7 w 17"/>
                <a:gd name="T25" fmla="*/ 2 h 29"/>
                <a:gd name="T26" fmla="*/ 11 w 17"/>
                <a:gd name="T27" fmla="*/ 2 h 29"/>
                <a:gd name="T28" fmla="*/ 13 w 17"/>
                <a:gd name="T29" fmla="*/ 4 h 29"/>
                <a:gd name="T30" fmla="*/ 15 w 17"/>
                <a:gd name="T31" fmla="*/ 8 h 29"/>
                <a:gd name="T32" fmla="*/ 16 w 17"/>
                <a:gd name="T33" fmla="*/ 10 h 29"/>
                <a:gd name="T34" fmla="*/ 15 w 17"/>
                <a:gd name="T35" fmla="*/ 0 h 29"/>
                <a:gd name="T36" fmla="*/ 14 w 17"/>
                <a:gd name="T37" fmla="*/ 2 h 29"/>
                <a:gd name="T38" fmla="*/ 12 w 17"/>
                <a:gd name="T39" fmla="*/ 1 h 29"/>
                <a:gd name="T40" fmla="*/ 7 w 17"/>
                <a:gd name="T41" fmla="*/ 0 h 29"/>
                <a:gd name="T42" fmla="*/ 3 w 17"/>
                <a:gd name="T43" fmla="*/ 2 h 29"/>
                <a:gd name="T44" fmla="*/ 1 w 17"/>
                <a:gd name="T45" fmla="*/ 5 h 29"/>
                <a:gd name="T46" fmla="*/ 0 w 17"/>
                <a:gd name="T47" fmla="*/ 8 h 29"/>
                <a:gd name="T48" fmla="*/ 1 w 17"/>
                <a:gd name="T49" fmla="*/ 11 h 29"/>
                <a:gd name="T50" fmla="*/ 4 w 17"/>
                <a:gd name="T51" fmla="*/ 14 h 29"/>
                <a:gd name="T52" fmla="*/ 11 w 17"/>
                <a:gd name="T53" fmla="*/ 18 h 29"/>
                <a:gd name="T54" fmla="*/ 13 w 17"/>
                <a:gd name="T55" fmla="*/ 21 h 29"/>
                <a:gd name="T56" fmla="*/ 13 w 17"/>
                <a:gd name="T57" fmla="*/ 24 h 29"/>
                <a:gd name="T58" fmla="*/ 10 w 17"/>
                <a:gd name="T59" fmla="*/ 27 h 29"/>
                <a:gd name="T60" fmla="*/ 7 w 17"/>
                <a:gd name="T61" fmla="*/ 27 h 29"/>
                <a:gd name="T62" fmla="*/ 3 w 17"/>
                <a:gd name="T63" fmla="*/ 25 h 29"/>
                <a:gd name="T64" fmla="*/ 2 w 17"/>
                <a:gd name="T65" fmla="*/ 21 h 2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7" h="29">
                  <a:moveTo>
                    <a:pt x="1" y="19"/>
                  </a:moveTo>
                  <a:lnTo>
                    <a:pt x="0" y="19"/>
                  </a:lnTo>
                  <a:lnTo>
                    <a:pt x="0" y="29"/>
                  </a:lnTo>
                  <a:lnTo>
                    <a:pt x="1" y="29"/>
                  </a:lnTo>
                  <a:lnTo>
                    <a:pt x="2" y="27"/>
                  </a:lnTo>
                  <a:lnTo>
                    <a:pt x="4" y="27"/>
                  </a:lnTo>
                  <a:lnTo>
                    <a:pt x="6" y="29"/>
                  </a:lnTo>
                  <a:lnTo>
                    <a:pt x="9" y="29"/>
                  </a:lnTo>
                  <a:lnTo>
                    <a:pt x="11" y="29"/>
                  </a:lnTo>
                  <a:lnTo>
                    <a:pt x="12" y="29"/>
                  </a:lnTo>
                  <a:lnTo>
                    <a:pt x="14" y="27"/>
                  </a:lnTo>
                  <a:lnTo>
                    <a:pt x="16" y="25"/>
                  </a:lnTo>
                  <a:lnTo>
                    <a:pt x="17" y="23"/>
                  </a:lnTo>
                  <a:lnTo>
                    <a:pt x="17" y="20"/>
                  </a:lnTo>
                  <a:lnTo>
                    <a:pt x="17" y="18"/>
                  </a:lnTo>
                  <a:lnTo>
                    <a:pt x="15" y="16"/>
                  </a:lnTo>
                  <a:lnTo>
                    <a:pt x="13" y="14"/>
                  </a:lnTo>
                  <a:lnTo>
                    <a:pt x="7" y="11"/>
                  </a:lnTo>
                  <a:lnTo>
                    <a:pt x="6" y="10"/>
                  </a:lnTo>
                  <a:lnTo>
                    <a:pt x="5" y="9"/>
                  </a:lnTo>
                  <a:lnTo>
                    <a:pt x="4" y="6"/>
                  </a:lnTo>
                  <a:lnTo>
                    <a:pt x="4" y="5"/>
                  </a:lnTo>
                  <a:lnTo>
                    <a:pt x="4" y="4"/>
                  </a:lnTo>
                  <a:lnTo>
                    <a:pt x="5" y="3"/>
                  </a:lnTo>
                  <a:lnTo>
                    <a:pt x="6" y="3"/>
                  </a:lnTo>
                  <a:lnTo>
                    <a:pt x="7" y="2"/>
                  </a:lnTo>
                  <a:lnTo>
                    <a:pt x="9" y="2"/>
                  </a:lnTo>
                  <a:lnTo>
                    <a:pt x="11" y="2"/>
                  </a:lnTo>
                  <a:lnTo>
                    <a:pt x="12" y="3"/>
                  </a:lnTo>
                  <a:lnTo>
                    <a:pt x="13" y="4"/>
                  </a:lnTo>
                  <a:lnTo>
                    <a:pt x="14" y="6"/>
                  </a:lnTo>
                  <a:lnTo>
                    <a:pt x="15" y="8"/>
                  </a:lnTo>
                  <a:lnTo>
                    <a:pt x="15" y="10"/>
                  </a:lnTo>
                  <a:lnTo>
                    <a:pt x="16" y="10"/>
                  </a:lnTo>
                  <a:lnTo>
                    <a:pt x="16" y="0"/>
                  </a:lnTo>
                  <a:lnTo>
                    <a:pt x="15" y="0"/>
                  </a:lnTo>
                  <a:lnTo>
                    <a:pt x="15" y="1"/>
                  </a:lnTo>
                  <a:lnTo>
                    <a:pt x="14" y="2"/>
                  </a:lnTo>
                  <a:lnTo>
                    <a:pt x="13" y="2"/>
                  </a:lnTo>
                  <a:lnTo>
                    <a:pt x="12" y="1"/>
                  </a:lnTo>
                  <a:lnTo>
                    <a:pt x="10" y="0"/>
                  </a:lnTo>
                  <a:lnTo>
                    <a:pt x="7" y="0"/>
                  </a:lnTo>
                  <a:lnTo>
                    <a:pt x="5" y="1"/>
                  </a:lnTo>
                  <a:lnTo>
                    <a:pt x="3" y="2"/>
                  </a:lnTo>
                  <a:lnTo>
                    <a:pt x="2" y="3"/>
                  </a:lnTo>
                  <a:lnTo>
                    <a:pt x="1" y="5"/>
                  </a:lnTo>
                  <a:lnTo>
                    <a:pt x="0" y="6"/>
                  </a:lnTo>
                  <a:lnTo>
                    <a:pt x="0" y="8"/>
                  </a:lnTo>
                  <a:lnTo>
                    <a:pt x="0" y="9"/>
                  </a:lnTo>
                  <a:lnTo>
                    <a:pt x="1" y="11"/>
                  </a:lnTo>
                  <a:lnTo>
                    <a:pt x="2" y="13"/>
                  </a:lnTo>
                  <a:lnTo>
                    <a:pt x="4" y="14"/>
                  </a:lnTo>
                  <a:lnTo>
                    <a:pt x="9" y="17"/>
                  </a:lnTo>
                  <a:lnTo>
                    <a:pt x="11" y="18"/>
                  </a:lnTo>
                  <a:lnTo>
                    <a:pt x="12" y="20"/>
                  </a:lnTo>
                  <a:lnTo>
                    <a:pt x="13" y="21"/>
                  </a:lnTo>
                  <a:lnTo>
                    <a:pt x="13" y="23"/>
                  </a:lnTo>
                  <a:lnTo>
                    <a:pt x="13" y="24"/>
                  </a:lnTo>
                  <a:lnTo>
                    <a:pt x="11" y="26"/>
                  </a:lnTo>
                  <a:lnTo>
                    <a:pt x="10" y="27"/>
                  </a:lnTo>
                  <a:lnTo>
                    <a:pt x="8" y="27"/>
                  </a:lnTo>
                  <a:lnTo>
                    <a:pt x="7" y="27"/>
                  </a:lnTo>
                  <a:lnTo>
                    <a:pt x="5" y="26"/>
                  </a:lnTo>
                  <a:lnTo>
                    <a:pt x="3" y="25"/>
                  </a:lnTo>
                  <a:lnTo>
                    <a:pt x="2" y="23"/>
                  </a:lnTo>
                  <a:lnTo>
                    <a:pt x="2" y="21"/>
                  </a:lnTo>
                  <a:lnTo>
                    <a:pt x="1" y="19"/>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382" name="Freeform 490"/>
            <p:cNvSpPr>
              <a:spLocks noChangeAspect="1"/>
            </p:cNvSpPr>
            <p:nvPr/>
          </p:nvSpPr>
          <p:spPr bwMode="auto">
            <a:xfrm>
              <a:off x="4059" y="2490"/>
              <a:ext cx="28" cy="29"/>
            </a:xfrm>
            <a:custGeom>
              <a:avLst/>
              <a:gdLst>
                <a:gd name="T0" fmla="*/ 7 w 28"/>
                <a:gd name="T1" fmla="*/ 0 h 29"/>
                <a:gd name="T2" fmla="*/ 0 w 28"/>
                <a:gd name="T3" fmla="*/ 0 h 29"/>
                <a:gd name="T4" fmla="*/ 0 w 28"/>
                <a:gd name="T5" fmla="*/ 1 h 29"/>
                <a:gd name="T6" fmla="*/ 1 w 28"/>
                <a:gd name="T7" fmla="*/ 1 h 29"/>
                <a:gd name="T8" fmla="*/ 2 w 28"/>
                <a:gd name="T9" fmla="*/ 2 h 29"/>
                <a:gd name="T10" fmla="*/ 4 w 28"/>
                <a:gd name="T11" fmla="*/ 4 h 29"/>
                <a:gd name="T12" fmla="*/ 4 w 28"/>
                <a:gd name="T13" fmla="*/ 26 h 29"/>
                <a:gd name="T14" fmla="*/ 4 w 28"/>
                <a:gd name="T15" fmla="*/ 27 h 29"/>
                <a:gd name="T16" fmla="*/ 3 w 28"/>
                <a:gd name="T17" fmla="*/ 27 h 29"/>
                <a:gd name="T18" fmla="*/ 2 w 28"/>
                <a:gd name="T19" fmla="*/ 28 h 29"/>
                <a:gd name="T20" fmla="*/ 1 w 28"/>
                <a:gd name="T21" fmla="*/ 28 h 29"/>
                <a:gd name="T22" fmla="*/ 1 w 28"/>
                <a:gd name="T23" fmla="*/ 29 h 29"/>
                <a:gd name="T24" fmla="*/ 9 w 28"/>
                <a:gd name="T25" fmla="*/ 29 h 29"/>
                <a:gd name="T26" fmla="*/ 9 w 28"/>
                <a:gd name="T27" fmla="*/ 28 h 29"/>
                <a:gd name="T28" fmla="*/ 7 w 28"/>
                <a:gd name="T29" fmla="*/ 27 h 29"/>
                <a:gd name="T30" fmla="*/ 6 w 28"/>
                <a:gd name="T31" fmla="*/ 26 h 29"/>
                <a:gd name="T32" fmla="*/ 6 w 28"/>
                <a:gd name="T33" fmla="*/ 7 h 29"/>
                <a:gd name="T34" fmla="*/ 25 w 28"/>
                <a:gd name="T35" fmla="*/ 29 h 29"/>
                <a:gd name="T36" fmla="*/ 26 w 28"/>
                <a:gd name="T37" fmla="*/ 29 h 29"/>
                <a:gd name="T38" fmla="*/ 26 w 28"/>
                <a:gd name="T39" fmla="*/ 3 h 29"/>
                <a:gd name="T40" fmla="*/ 26 w 28"/>
                <a:gd name="T41" fmla="*/ 2 h 29"/>
                <a:gd name="T42" fmla="*/ 28 w 28"/>
                <a:gd name="T43" fmla="*/ 1 h 29"/>
                <a:gd name="T44" fmla="*/ 28 w 28"/>
                <a:gd name="T45" fmla="*/ 0 h 29"/>
                <a:gd name="T46" fmla="*/ 20 w 28"/>
                <a:gd name="T47" fmla="*/ 0 h 29"/>
                <a:gd name="T48" fmla="*/ 20 w 28"/>
                <a:gd name="T49" fmla="*/ 1 h 29"/>
                <a:gd name="T50" fmla="*/ 21 w 28"/>
                <a:gd name="T51" fmla="*/ 1 h 29"/>
                <a:gd name="T52" fmla="*/ 22 w 28"/>
                <a:gd name="T53" fmla="*/ 2 h 29"/>
                <a:gd name="T54" fmla="*/ 23 w 28"/>
                <a:gd name="T55" fmla="*/ 2 h 29"/>
                <a:gd name="T56" fmla="*/ 23 w 28"/>
                <a:gd name="T57" fmla="*/ 3 h 29"/>
                <a:gd name="T58" fmla="*/ 23 w 28"/>
                <a:gd name="T59" fmla="*/ 19 h 29"/>
                <a:gd name="T60" fmla="*/ 7 w 28"/>
                <a:gd name="T61" fmla="*/ 0 h 2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8" h="29">
                  <a:moveTo>
                    <a:pt x="7" y="0"/>
                  </a:moveTo>
                  <a:lnTo>
                    <a:pt x="0" y="0"/>
                  </a:lnTo>
                  <a:lnTo>
                    <a:pt x="0" y="1"/>
                  </a:lnTo>
                  <a:lnTo>
                    <a:pt x="1" y="1"/>
                  </a:lnTo>
                  <a:lnTo>
                    <a:pt x="2" y="2"/>
                  </a:lnTo>
                  <a:lnTo>
                    <a:pt x="4" y="4"/>
                  </a:lnTo>
                  <a:lnTo>
                    <a:pt x="4" y="26"/>
                  </a:lnTo>
                  <a:lnTo>
                    <a:pt x="4" y="27"/>
                  </a:lnTo>
                  <a:lnTo>
                    <a:pt x="3" y="27"/>
                  </a:lnTo>
                  <a:lnTo>
                    <a:pt x="2" y="28"/>
                  </a:lnTo>
                  <a:lnTo>
                    <a:pt x="1" y="28"/>
                  </a:lnTo>
                  <a:lnTo>
                    <a:pt x="1" y="29"/>
                  </a:lnTo>
                  <a:lnTo>
                    <a:pt x="9" y="29"/>
                  </a:lnTo>
                  <a:lnTo>
                    <a:pt x="9" y="28"/>
                  </a:lnTo>
                  <a:lnTo>
                    <a:pt x="7" y="27"/>
                  </a:lnTo>
                  <a:lnTo>
                    <a:pt x="6" y="26"/>
                  </a:lnTo>
                  <a:lnTo>
                    <a:pt x="6" y="7"/>
                  </a:lnTo>
                  <a:lnTo>
                    <a:pt x="25" y="29"/>
                  </a:lnTo>
                  <a:lnTo>
                    <a:pt x="26" y="29"/>
                  </a:lnTo>
                  <a:lnTo>
                    <a:pt x="26" y="3"/>
                  </a:lnTo>
                  <a:lnTo>
                    <a:pt x="26" y="2"/>
                  </a:lnTo>
                  <a:lnTo>
                    <a:pt x="28" y="1"/>
                  </a:lnTo>
                  <a:lnTo>
                    <a:pt x="28" y="0"/>
                  </a:lnTo>
                  <a:lnTo>
                    <a:pt x="20" y="0"/>
                  </a:lnTo>
                  <a:lnTo>
                    <a:pt x="20" y="1"/>
                  </a:lnTo>
                  <a:lnTo>
                    <a:pt x="21" y="1"/>
                  </a:lnTo>
                  <a:lnTo>
                    <a:pt x="22" y="2"/>
                  </a:lnTo>
                  <a:lnTo>
                    <a:pt x="23" y="2"/>
                  </a:lnTo>
                  <a:lnTo>
                    <a:pt x="23" y="3"/>
                  </a:lnTo>
                  <a:lnTo>
                    <a:pt x="23" y="19"/>
                  </a:lnTo>
                  <a:lnTo>
                    <a:pt x="7" y="0"/>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383" name="Freeform 491"/>
            <p:cNvSpPr>
              <a:spLocks noChangeAspect="1"/>
            </p:cNvSpPr>
            <p:nvPr/>
          </p:nvSpPr>
          <p:spPr bwMode="auto">
            <a:xfrm>
              <a:off x="4205" y="2490"/>
              <a:ext cx="10" cy="29"/>
            </a:xfrm>
            <a:custGeom>
              <a:avLst/>
              <a:gdLst>
                <a:gd name="T0" fmla="*/ 8 w 10"/>
                <a:gd name="T1" fmla="*/ 25 h 29"/>
                <a:gd name="T2" fmla="*/ 8 w 10"/>
                <a:gd name="T3" fmla="*/ 27 h 29"/>
                <a:gd name="T4" fmla="*/ 9 w 10"/>
                <a:gd name="T5" fmla="*/ 28 h 29"/>
                <a:gd name="T6" fmla="*/ 10 w 10"/>
                <a:gd name="T7" fmla="*/ 28 h 29"/>
                <a:gd name="T8" fmla="*/ 10 w 10"/>
                <a:gd name="T9" fmla="*/ 29 h 29"/>
                <a:gd name="T10" fmla="*/ 0 w 10"/>
                <a:gd name="T11" fmla="*/ 29 h 29"/>
                <a:gd name="T12" fmla="*/ 0 w 10"/>
                <a:gd name="T13" fmla="*/ 28 h 29"/>
                <a:gd name="T14" fmla="*/ 2 w 10"/>
                <a:gd name="T15" fmla="*/ 28 h 29"/>
                <a:gd name="T16" fmla="*/ 2 w 10"/>
                <a:gd name="T17" fmla="*/ 27 h 29"/>
                <a:gd name="T18" fmla="*/ 3 w 10"/>
                <a:gd name="T19" fmla="*/ 26 h 29"/>
                <a:gd name="T20" fmla="*/ 3 w 10"/>
                <a:gd name="T21" fmla="*/ 25 h 29"/>
                <a:gd name="T22" fmla="*/ 3 w 10"/>
                <a:gd name="T23" fmla="*/ 4 h 29"/>
                <a:gd name="T24" fmla="*/ 2 w 10"/>
                <a:gd name="T25" fmla="*/ 2 h 29"/>
                <a:gd name="T26" fmla="*/ 2 w 10"/>
                <a:gd name="T27" fmla="*/ 1 h 29"/>
                <a:gd name="T28" fmla="*/ 0 w 10"/>
                <a:gd name="T29" fmla="*/ 1 h 29"/>
                <a:gd name="T30" fmla="*/ 0 w 10"/>
                <a:gd name="T31" fmla="*/ 0 h 29"/>
                <a:gd name="T32" fmla="*/ 10 w 10"/>
                <a:gd name="T33" fmla="*/ 0 h 29"/>
                <a:gd name="T34" fmla="*/ 10 w 10"/>
                <a:gd name="T35" fmla="*/ 1 h 29"/>
                <a:gd name="T36" fmla="*/ 9 w 10"/>
                <a:gd name="T37" fmla="*/ 1 h 29"/>
                <a:gd name="T38" fmla="*/ 8 w 10"/>
                <a:gd name="T39" fmla="*/ 2 h 29"/>
                <a:gd name="T40" fmla="*/ 8 w 10"/>
                <a:gd name="T41" fmla="*/ 3 h 29"/>
                <a:gd name="T42" fmla="*/ 8 w 10"/>
                <a:gd name="T43" fmla="*/ 4 h 29"/>
                <a:gd name="T44" fmla="*/ 8 w 10"/>
                <a:gd name="T45" fmla="*/ 25 h 2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0" h="29">
                  <a:moveTo>
                    <a:pt x="8" y="25"/>
                  </a:moveTo>
                  <a:lnTo>
                    <a:pt x="8" y="27"/>
                  </a:lnTo>
                  <a:lnTo>
                    <a:pt x="9" y="28"/>
                  </a:lnTo>
                  <a:lnTo>
                    <a:pt x="10" y="28"/>
                  </a:lnTo>
                  <a:lnTo>
                    <a:pt x="10" y="29"/>
                  </a:lnTo>
                  <a:lnTo>
                    <a:pt x="0" y="29"/>
                  </a:lnTo>
                  <a:lnTo>
                    <a:pt x="0" y="28"/>
                  </a:lnTo>
                  <a:lnTo>
                    <a:pt x="2" y="28"/>
                  </a:lnTo>
                  <a:lnTo>
                    <a:pt x="2" y="27"/>
                  </a:lnTo>
                  <a:lnTo>
                    <a:pt x="3" y="26"/>
                  </a:lnTo>
                  <a:lnTo>
                    <a:pt x="3" y="25"/>
                  </a:lnTo>
                  <a:lnTo>
                    <a:pt x="3" y="4"/>
                  </a:lnTo>
                  <a:lnTo>
                    <a:pt x="2" y="2"/>
                  </a:lnTo>
                  <a:lnTo>
                    <a:pt x="2" y="1"/>
                  </a:lnTo>
                  <a:lnTo>
                    <a:pt x="0" y="1"/>
                  </a:lnTo>
                  <a:lnTo>
                    <a:pt x="0" y="0"/>
                  </a:lnTo>
                  <a:lnTo>
                    <a:pt x="10" y="0"/>
                  </a:lnTo>
                  <a:lnTo>
                    <a:pt x="10" y="1"/>
                  </a:lnTo>
                  <a:lnTo>
                    <a:pt x="9" y="1"/>
                  </a:lnTo>
                  <a:lnTo>
                    <a:pt x="8" y="2"/>
                  </a:lnTo>
                  <a:lnTo>
                    <a:pt x="8" y="3"/>
                  </a:lnTo>
                  <a:lnTo>
                    <a:pt x="8" y="4"/>
                  </a:lnTo>
                  <a:lnTo>
                    <a:pt x="8" y="25"/>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384" name="Freeform 492"/>
            <p:cNvSpPr>
              <a:spLocks noChangeAspect="1"/>
            </p:cNvSpPr>
            <p:nvPr/>
          </p:nvSpPr>
          <p:spPr bwMode="auto">
            <a:xfrm>
              <a:off x="4244" y="2490"/>
              <a:ext cx="27" cy="29"/>
            </a:xfrm>
            <a:custGeom>
              <a:avLst/>
              <a:gdLst>
                <a:gd name="T0" fmla="*/ 12 w 27"/>
                <a:gd name="T1" fmla="*/ 17 h 29"/>
                <a:gd name="T2" fmla="*/ 3 w 27"/>
                <a:gd name="T3" fmla="*/ 3 h 29"/>
                <a:gd name="T4" fmla="*/ 2 w 27"/>
                <a:gd name="T5" fmla="*/ 2 h 29"/>
                <a:gd name="T6" fmla="*/ 0 w 27"/>
                <a:gd name="T7" fmla="*/ 1 h 29"/>
                <a:gd name="T8" fmla="*/ 0 w 27"/>
                <a:gd name="T9" fmla="*/ 0 h 29"/>
                <a:gd name="T10" fmla="*/ 10 w 27"/>
                <a:gd name="T11" fmla="*/ 0 h 29"/>
                <a:gd name="T12" fmla="*/ 10 w 27"/>
                <a:gd name="T13" fmla="*/ 1 h 29"/>
                <a:gd name="T14" fmla="*/ 9 w 27"/>
                <a:gd name="T15" fmla="*/ 2 h 29"/>
                <a:gd name="T16" fmla="*/ 9 w 27"/>
                <a:gd name="T17" fmla="*/ 3 h 29"/>
                <a:gd name="T18" fmla="*/ 16 w 27"/>
                <a:gd name="T19" fmla="*/ 14 h 29"/>
                <a:gd name="T20" fmla="*/ 22 w 27"/>
                <a:gd name="T21" fmla="*/ 3 h 29"/>
                <a:gd name="T22" fmla="*/ 22 w 27"/>
                <a:gd name="T23" fmla="*/ 2 h 29"/>
                <a:gd name="T24" fmla="*/ 21 w 27"/>
                <a:gd name="T25" fmla="*/ 1 h 29"/>
                <a:gd name="T26" fmla="*/ 21 w 27"/>
                <a:gd name="T27" fmla="*/ 0 h 29"/>
                <a:gd name="T28" fmla="*/ 27 w 27"/>
                <a:gd name="T29" fmla="*/ 0 h 29"/>
                <a:gd name="T30" fmla="*/ 27 w 27"/>
                <a:gd name="T31" fmla="*/ 1 h 29"/>
                <a:gd name="T32" fmla="*/ 26 w 27"/>
                <a:gd name="T33" fmla="*/ 2 h 29"/>
                <a:gd name="T34" fmla="*/ 24 w 27"/>
                <a:gd name="T35" fmla="*/ 3 h 29"/>
                <a:gd name="T36" fmla="*/ 17 w 27"/>
                <a:gd name="T37" fmla="*/ 16 h 29"/>
                <a:gd name="T38" fmla="*/ 17 w 27"/>
                <a:gd name="T39" fmla="*/ 25 h 29"/>
                <a:gd name="T40" fmla="*/ 17 w 27"/>
                <a:gd name="T41" fmla="*/ 27 h 29"/>
                <a:gd name="T42" fmla="*/ 18 w 27"/>
                <a:gd name="T43" fmla="*/ 28 h 29"/>
                <a:gd name="T44" fmla="*/ 19 w 27"/>
                <a:gd name="T45" fmla="*/ 28 h 29"/>
                <a:gd name="T46" fmla="*/ 19 w 27"/>
                <a:gd name="T47" fmla="*/ 29 h 29"/>
                <a:gd name="T48" fmla="*/ 9 w 27"/>
                <a:gd name="T49" fmla="*/ 29 h 29"/>
                <a:gd name="T50" fmla="*/ 9 w 27"/>
                <a:gd name="T51" fmla="*/ 28 h 29"/>
                <a:gd name="T52" fmla="*/ 10 w 27"/>
                <a:gd name="T53" fmla="*/ 28 h 29"/>
                <a:gd name="T54" fmla="*/ 11 w 27"/>
                <a:gd name="T55" fmla="*/ 27 h 29"/>
                <a:gd name="T56" fmla="*/ 12 w 27"/>
                <a:gd name="T57" fmla="*/ 26 h 29"/>
                <a:gd name="T58" fmla="*/ 12 w 27"/>
                <a:gd name="T59" fmla="*/ 25 h 29"/>
                <a:gd name="T60" fmla="*/ 12 w 27"/>
                <a:gd name="T61" fmla="*/ 17 h 2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7" h="29">
                  <a:moveTo>
                    <a:pt x="12" y="17"/>
                  </a:moveTo>
                  <a:lnTo>
                    <a:pt x="3" y="3"/>
                  </a:lnTo>
                  <a:lnTo>
                    <a:pt x="2" y="2"/>
                  </a:lnTo>
                  <a:lnTo>
                    <a:pt x="0" y="1"/>
                  </a:lnTo>
                  <a:lnTo>
                    <a:pt x="0" y="0"/>
                  </a:lnTo>
                  <a:lnTo>
                    <a:pt x="10" y="0"/>
                  </a:lnTo>
                  <a:lnTo>
                    <a:pt x="10" y="1"/>
                  </a:lnTo>
                  <a:lnTo>
                    <a:pt x="9" y="2"/>
                  </a:lnTo>
                  <a:lnTo>
                    <a:pt x="9" y="3"/>
                  </a:lnTo>
                  <a:lnTo>
                    <a:pt x="16" y="14"/>
                  </a:lnTo>
                  <a:lnTo>
                    <a:pt x="22" y="3"/>
                  </a:lnTo>
                  <a:lnTo>
                    <a:pt x="22" y="2"/>
                  </a:lnTo>
                  <a:lnTo>
                    <a:pt x="21" y="1"/>
                  </a:lnTo>
                  <a:lnTo>
                    <a:pt x="21" y="0"/>
                  </a:lnTo>
                  <a:lnTo>
                    <a:pt x="27" y="0"/>
                  </a:lnTo>
                  <a:lnTo>
                    <a:pt x="27" y="1"/>
                  </a:lnTo>
                  <a:lnTo>
                    <a:pt x="26" y="2"/>
                  </a:lnTo>
                  <a:lnTo>
                    <a:pt x="24" y="3"/>
                  </a:lnTo>
                  <a:lnTo>
                    <a:pt x="17" y="16"/>
                  </a:lnTo>
                  <a:lnTo>
                    <a:pt x="17" y="25"/>
                  </a:lnTo>
                  <a:lnTo>
                    <a:pt x="17" y="27"/>
                  </a:lnTo>
                  <a:lnTo>
                    <a:pt x="18" y="28"/>
                  </a:lnTo>
                  <a:lnTo>
                    <a:pt x="19" y="28"/>
                  </a:lnTo>
                  <a:lnTo>
                    <a:pt x="19" y="29"/>
                  </a:lnTo>
                  <a:lnTo>
                    <a:pt x="9" y="29"/>
                  </a:lnTo>
                  <a:lnTo>
                    <a:pt x="9" y="28"/>
                  </a:lnTo>
                  <a:lnTo>
                    <a:pt x="10" y="28"/>
                  </a:lnTo>
                  <a:lnTo>
                    <a:pt x="11" y="27"/>
                  </a:lnTo>
                  <a:lnTo>
                    <a:pt x="12" y="26"/>
                  </a:lnTo>
                  <a:lnTo>
                    <a:pt x="12" y="25"/>
                  </a:lnTo>
                  <a:lnTo>
                    <a:pt x="12" y="17"/>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385" name="Freeform 493"/>
            <p:cNvSpPr>
              <a:spLocks noChangeAspect="1"/>
            </p:cNvSpPr>
            <p:nvPr/>
          </p:nvSpPr>
          <p:spPr bwMode="auto">
            <a:xfrm>
              <a:off x="4218" y="2490"/>
              <a:ext cx="25" cy="29"/>
            </a:xfrm>
            <a:custGeom>
              <a:avLst/>
              <a:gdLst>
                <a:gd name="T0" fmla="*/ 15 w 25"/>
                <a:gd name="T1" fmla="*/ 25 h 29"/>
                <a:gd name="T2" fmla="*/ 15 w 25"/>
                <a:gd name="T3" fmla="*/ 27 h 29"/>
                <a:gd name="T4" fmla="*/ 16 w 25"/>
                <a:gd name="T5" fmla="*/ 28 h 29"/>
                <a:gd name="T6" fmla="*/ 17 w 25"/>
                <a:gd name="T7" fmla="*/ 28 h 29"/>
                <a:gd name="T8" fmla="*/ 17 w 25"/>
                <a:gd name="T9" fmla="*/ 29 h 29"/>
                <a:gd name="T10" fmla="*/ 7 w 25"/>
                <a:gd name="T11" fmla="*/ 29 h 29"/>
                <a:gd name="T12" fmla="*/ 7 w 25"/>
                <a:gd name="T13" fmla="*/ 28 h 29"/>
                <a:gd name="T14" fmla="*/ 8 w 25"/>
                <a:gd name="T15" fmla="*/ 28 h 29"/>
                <a:gd name="T16" fmla="*/ 9 w 25"/>
                <a:gd name="T17" fmla="*/ 28 h 29"/>
                <a:gd name="T18" fmla="*/ 10 w 25"/>
                <a:gd name="T19" fmla="*/ 27 h 29"/>
                <a:gd name="T20" fmla="*/ 10 w 25"/>
                <a:gd name="T21" fmla="*/ 26 h 29"/>
                <a:gd name="T22" fmla="*/ 10 w 25"/>
                <a:gd name="T23" fmla="*/ 25 h 29"/>
                <a:gd name="T24" fmla="*/ 10 w 25"/>
                <a:gd name="T25" fmla="*/ 3 h 29"/>
                <a:gd name="T26" fmla="*/ 5 w 25"/>
                <a:gd name="T27" fmla="*/ 3 h 29"/>
                <a:gd name="T28" fmla="*/ 3 w 25"/>
                <a:gd name="T29" fmla="*/ 3 h 29"/>
                <a:gd name="T30" fmla="*/ 2 w 25"/>
                <a:gd name="T31" fmla="*/ 4 h 29"/>
                <a:gd name="T32" fmla="*/ 1 w 25"/>
                <a:gd name="T33" fmla="*/ 5 h 29"/>
                <a:gd name="T34" fmla="*/ 1 w 25"/>
                <a:gd name="T35" fmla="*/ 7 h 29"/>
                <a:gd name="T36" fmla="*/ 0 w 25"/>
                <a:gd name="T37" fmla="*/ 7 h 29"/>
                <a:gd name="T38" fmla="*/ 1 w 25"/>
                <a:gd name="T39" fmla="*/ 1 h 29"/>
                <a:gd name="T40" fmla="*/ 1 w 25"/>
                <a:gd name="T41" fmla="*/ 0 h 29"/>
                <a:gd name="T42" fmla="*/ 24 w 25"/>
                <a:gd name="T43" fmla="*/ 0 h 29"/>
                <a:gd name="T44" fmla="*/ 24 w 25"/>
                <a:gd name="T45" fmla="*/ 1 h 29"/>
                <a:gd name="T46" fmla="*/ 25 w 25"/>
                <a:gd name="T47" fmla="*/ 7 h 29"/>
                <a:gd name="T48" fmla="*/ 24 w 25"/>
                <a:gd name="T49" fmla="*/ 7 h 29"/>
                <a:gd name="T50" fmla="*/ 24 w 25"/>
                <a:gd name="T51" fmla="*/ 5 h 29"/>
                <a:gd name="T52" fmla="*/ 23 w 25"/>
                <a:gd name="T53" fmla="*/ 4 h 29"/>
                <a:gd name="T54" fmla="*/ 22 w 25"/>
                <a:gd name="T55" fmla="*/ 3 h 29"/>
                <a:gd name="T56" fmla="*/ 20 w 25"/>
                <a:gd name="T57" fmla="*/ 3 h 29"/>
                <a:gd name="T58" fmla="*/ 15 w 25"/>
                <a:gd name="T59" fmla="*/ 3 h 29"/>
                <a:gd name="T60" fmla="*/ 15 w 25"/>
                <a:gd name="T61" fmla="*/ 25 h 2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5" h="29">
                  <a:moveTo>
                    <a:pt x="15" y="25"/>
                  </a:moveTo>
                  <a:lnTo>
                    <a:pt x="15" y="27"/>
                  </a:lnTo>
                  <a:lnTo>
                    <a:pt x="16" y="28"/>
                  </a:lnTo>
                  <a:lnTo>
                    <a:pt x="17" y="28"/>
                  </a:lnTo>
                  <a:lnTo>
                    <a:pt x="17" y="29"/>
                  </a:lnTo>
                  <a:lnTo>
                    <a:pt x="7" y="29"/>
                  </a:lnTo>
                  <a:lnTo>
                    <a:pt x="7" y="28"/>
                  </a:lnTo>
                  <a:lnTo>
                    <a:pt x="8" y="28"/>
                  </a:lnTo>
                  <a:lnTo>
                    <a:pt x="9" y="28"/>
                  </a:lnTo>
                  <a:lnTo>
                    <a:pt x="10" y="27"/>
                  </a:lnTo>
                  <a:lnTo>
                    <a:pt x="10" y="26"/>
                  </a:lnTo>
                  <a:lnTo>
                    <a:pt x="10" y="25"/>
                  </a:lnTo>
                  <a:lnTo>
                    <a:pt x="10" y="3"/>
                  </a:lnTo>
                  <a:lnTo>
                    <a:pt x="5" y="3"/>
                  </a:lnTo>
                  <a:lnTo>
                    <a:pt x="3" y="3"/>
                  </a:lnTo>
                  <a:lnTo>
                    <a:pt x="2" y="4"/>
                  </a:lnTo>
                  <a:lnTo>
                    <a:pt x="1" y="5"/>
                  </a:lnTo>
                  <a:lnTo>
                    <a:pt x="1" y="7"/>
                  </a:lnTo>
                  <a:lnTo>
                    <a:pt x="0" y="7"/>
                  </a:lnTo>
                  <a:lnTo>
                    <a:pt x="1" y="1"/>
                  </a:lnTo>
                  <a:lnTo>
                    <a:pt x="1" y="0"/>
                  </a:lnTo>
                  <a:lnTo>
                    <a:pt x="24" y="0"/>
                  </a:lnTo>
                  <a:lnTo>
                    <a:pt x="24" y="1"/>
                  </a:lnTo>
                  <a:lnTo>
                    <a:pt x="25" y="7"/>
                  </a:lnTo>
                  <a:lnTo>
                    <a:pt x="24" y="7"/>
                  </a:lnTo>
                  <a:lnTo>
                    <a:pt x="24" y="5"/>
                  </a:lnTo>
                  <a:lnTo>
                    <a:pt x="23" y="4"/>
                  </a:lnTo>
                  <a:lnTo>
                    <a:pt x="22" y="3"/>
                  </a:lnTo>
                  <a:lnTo>
                    <a:pt x="20" y="3"/>
                  </a:lnTo>
                  <a:lnTo>
                    <a:pt x="15" y="3"/>
                  </a:lnTo>
                  <a:lnTo>
                    <a:pt x="15" y="25"/>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386" name="Freeform 494"/>
            <p:cNvSpPr>
              <a:spLocks noChangeAspect="1"/>
            </p:cNvSpPr>
            <p:nvPr/>
          </p:nvSpPr>
          <p:spPr bwMode="auto">
            <a:xfrm>
              <a:off x="3956" y="2543"/>
              <a:ext cx="23" cy="28"/>
            </a:xfrm>
            <a:custGeom>
              <a:avLst/>
              <a:gdLst>
                <a:gd name="T0" fmla="*/ 8 w 23"/>
                <a:gd name="T1" fmla="*/ 24 h 28"/>
                <a:gd name="T2" fmla="*/ 8 w 23"/>
                <a:gd name="T3" fmla="*/ 26 h 28"/>
                <a:gd name="T4" fmla="*/ 9 w 23"/>
                <a:gd name="T5" fmla="*/ 27 h 28"/>
                <a:gd name="T6" fmla="*/ 10 w 23"/>
                <a:gd name="T7" fmla="*/ 27 h 28"/>
                <a:gd name="T8" fmla="*/ 11 w 23"/>
                <a:gd name="T9" fmla="*/ 27 h 28"/>
                <a:gd name="T10" fmla="*/ 11 w 23"/>
                <a:gd name="T11" fmla="*/ 28 h 28"/>
                <a:gd name="T12" fmla="*/ 0 w 23"/>
                <a:gd name="T13" fmla="*/ 28 h 28"/>
                <a:gd name="T14" fmla="*/ 0 w 23"/>
                <a:gd name="T15" fmla="*/ 27 h 28"/>
                <a:gd name="T16" fmla="*/ 1 w 23"/>
                <a:gd name="T17" fmla="*/ 27 h 28"/>
                <a:gd name="T18" fmla="*/ 2 w 23"/>
                <a:gd name="T19" fmla="*/ 27 h 28"/>
                <a:gd name="T20" fmla="*/ 3 w 23"/>
                <a:gd name="T21" fmla="*/ 26 h 28"/>
                <a:gd name="T22" fmla="*/ 3 w 23"/>
                <a:gd name="T23" fmla="*/ 25 h 28"/>
                <a:gd name="T24" fmla="*/ 3 w 23"/>
                <a:gd name="T25" fmla="*/ 24 h 28"/>
                <a:gd name="T26" fmla="*/ 3 w 23"/>
                <a:gd name="T27" fmla="*/ 4 h 28"/>
                <a:gd name="T28" fmla="*/ 3 w 23"/>
                <a:gd name="T29" fmla="*/ 1 h 28"/>
                <a:gd name="T30" fmla="*/ 2 w 23"/>
                <a:gd name="T31" fmla="*/ 1 h 28"/>
                <a:gd name="T32" fmla="*/ 1 w 23"/>
                <a:gd name="T33" fmla="*/ 0 h 28"/>
                <a:gd name="T34" fmla="*/ 0 w 23"/>
                <a:gd name="T35" fmla="*/ 0 h 28"/>
                <a:gd name="T36" fmla="*/ 22 w 23"/>
                <a:gd name="T37" fmla="*/ 0 h 28"/>
                <a:gd name="T38" fmla="*/ 23 w 23"/>
                <a:gd name="T39" fmla="*/ 6 h 28"/>
                <a:gd name="T40" fmla="*/ 22 w 23"/>
                <a:gd name="T41" fmla="*/ 6 h 28"/>
                <a:gd name="T42" fmla="*/ 21 w 23"/>
                <a:gd name="T43" fmla="*/ 4 h 28"/>
                <a:gd name="T44" fmla="*/ 21 w 23"/>
                <a:gd name="T45" fmla="*/ 3 h 28"/>
                <a:gd name="T46" fmla="*/ 19 w 23"/>
                <a:gd name="T47" fmla="*/ 2 h 28"/>
                <a:gd name="T48" fmla="*/ 18 w 23"/>
                <a:gd name="T49" fmla="*/ 2 h 28"/>
                <a:gd name="T50" fmla="*/ 8 w 23"/>
                <a:gd name="T51" fmla="*/ 2 h 28"/>
                <a:gd name="T52" fmla="*/ 8 w 23"/>
                <a:gd name="T53" fmla="*/ 12 h 28"/>
                <a:gd name="T54" fmla="*/ 16 w 23"/>
                <a:gd name="T55" fmla="*/ 12 h 28"/>
                <a:gd name="T56" fmla="*/ 17 w 23"/>
                <a:gd name="T57" fmla="*/ 12 h 28"/>
                <a:gd name="T58" fmla="*/ 18 w 23"/>
                <a:gd name="T59" fmla="*/ 11 h 28"/>
                <a:gd name="T60" fmla="*/ 18 w 23"/>
                <a:gd name="T61" fmla="*/ 9 h 28"/>
                <a:gd name="T62" fmla="*/ 19 w 23"/>
                <a:gd name="T63" fmla="*/ 9 h 28"/>
                <a:gd name="T64" fmla="*/ 19 w 23"/>
                <a:gd name="T65" fmla="*/ 17 h 28"/>
                <a:gd name="T66" fmla="*/ 18 w 23"/>
                <a:gd name="T67" fmla="*/ 17 h 28"/>
                <a:gd name="T68" fmla="*/ 18 w 23"/>
                <a:gd name="T69" fmla="*/ 15 h 28"/>
                <a:gd name="T70" fmla="*/ 17 w 23"/>
                <a:gd name="T71" fmla="*/ 14 h 28"/>
                <a:gd name="T72" fmla="*/ 16 w 23"/>
                <a:gd name="T73" fmla="*/ 14 h 28"/>
                <a:gd name="T74" fmla="*/ 8 w 23"/>
                <a:gd name="T75" fmla="*/ 14 h 28"/>
                <a:gd name="T76" fmla="*/ 8 w 23"/>
                <a:gd name="T77" fmla="*/ 24 h 2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3" h="28">
                  <a:moveTo>
                    <a:pt x="8" y="24"/>
                  </a:moveTo>
                  <a:lnTo>
                    <a:pt x="8" y="26"/>
                  </a:lnTo>
                  <a:lnTo>
                    <a:pt x="9" y="27"/>
                  </a:lnTo>
                  <a:lnTo>
                    <a:pt x="10" y="27"/>
                  </a:lnTo>
                  <a:lnTo>
                    <a:pt x="11" y="27"/>
                  </a:lnTo>
                  <a:lnTo>
                    <a:pt x="11" y="28"/>
                  </a:lnTo>
                  <a:lnTo>
                    <a:pt x="0" y="28"/>
                  </a:lnTo>
                  <a:lnTo>
                    <a:pt x="0" y="27"/>
                  </a:lnTo>
                  <a:lnTo>
                    <a:pt x="1" y="27"/>
                  </a:lnTo>
                  <a:lnTo>
                    <a:pt x="2" y="27"/>
                  </a:lnTo>
                  <a:lnTo>
                    <a:pt x="3" y="26"/>
                  </a:lnTo>
                  <a:lnTo>
                    <a:pt x="3" y="25"/>
                  </a:lnTo>
                  <a:lnTo>
                    <a:pt x="3" y="24"/>
                  </a:lnTo>
                  <a:lnTo>
                    <a:pt x="3" y="4"/>
                  </a:lnTo>
                  <a:lnTo>
                    <a:pt x="3" y="1"/>
                  </a:lnTo>
                  <a:lnTo>
                    <a:pt x="2" y="1"/>
                  </a:lnTo>
                  <a:lnTo>
                    <a:pt x="1" y="0"/>
                  </a:lnTo>
                  <a:lnTo>
                    <a:pt x="0" y="0"/>
                  </a:lnTo>
                  <a:lnTo>
                    <a:pt x="22" y="0"/>
                  </a:lnTo>
                  <a:lnTo>
                    <a:pt x="23" y="6"/>
                  </a:lnTo>
                  <a:lnTo>
                    <a:pt x="22" y="6"/>
                  </a:lnTo>
                  <a:lnTo>
                    <a:pt x="21" y="4"/>
                  </a:lnTo>
                  <a:lnTo>
                    <a:pt x="21" y="3"/>
                  </a:lnTo>
                  <a:lnTo>
                    <a:pt x="19" y="2"/>
                  </a:lnTo>
                  <a:lnTo>
                    <a:pt x="18" y="2"/>
                  </a:lnTo>
                  <a:lnTo>
                    <a:pt x="8" y="2"/>
                  </a:lnTo>
                  <a:lnTo>
                    <a:pt x="8" y="12"/>
                  </a:lnTo>
                  <a:lnTo>
                    <a:pt x="16" y="12"/>
                  </a:lnTo>
                  <a:lnTo>
                    <a:pt x="17" y="12"/>
                  </a:lnTo>
                  <a:lnTo>
                    <a:pt x="18" y="11"/>
                  </a:lnTo>
                  <a:lnTo>
                    <a:pt x="18" y="9"/>
                  </a:lnTo>
                  <a:lnTo>
                    <a:pt x="19" y="9"/>
                  </a:lnTo>
                  <a:lnTo>
                    <a:pt x="19" y="17"/>
                  </a:lnTo>
                  <a:lnTo>
                    <a:pt x="18" y="17"/>
                  </a:lnTo>
                  <a:lnTo>
                    <a:pt x="18" y="15"/>
                  </a:lnTo>
                  <a:lnTo>
                    <a:pt x="17" y="14"/>
                  </a:lnTo>
                  <a:lnTo>
                    <a:pt x="16" y="14"/>
                  </a:lnTo>
                  <a:lnTo>
                    <a:pt x="8" y="14"/>
                  </a:lnTo>
                  <a:lnTo>
                    <a:pt x="8" y="24"/>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387" name="Freeform 495"/>
            <p:cNvSpPr>
              <a:spLocks noChangeAspect="1"/>
            </p:cNvSpPr>
            <p:nvPr/>
          </p:nvSpPr>
          <p:spPr bwMode="auto">
            <a:xfrm>
              <a:off x="4059" y="2543"/>
              <a:ext cx="24" cy="28"/>
            </a:xfrm>
            <a:custGeom>
              <a:avLst/>
              <a:gdLst>
                <a:gd name="T0" fmla="*/ 8 w 24"/>
                <a:gd name="T1" fmla="*/ 14 h 28"/>
                <a:gd name="T2" fmla="*/ 8 w 24"/>
                <a:gd name="T3" fmla="*/ 24 h 28"/>
                <a:gd name="T4" fmla="*/ 8 w 24"/>
                <a:gd name="T5" fmla="*/ 25 h 28"/>
                <a:gd name="T6" fmla="*/ 9 w 24"/>
                <a:gd name="T7" fmla="*/ 26 h 28"/>
                <a:gd name="T8" fmla="*/ 16 w 24"/>
                <a:gd name="T9" fmla="*/ 26 h 28"/>
                <a:gd name="T10" fmla="*/ 19 w 24"/>
                <a:gd name="T11" fmla="*/ 25 h 28"/>
                <a:gd name="T12" fmla="*/ 21 w 24"/>
                <a:gd name="T13" fmla="*/ 24 h 28"/>
                <a:gd name="T14" fmla="*/ 22 w 24"/>
                <a:gd name="T15" fmla="*/ 23 h 28"/>
                <a:gd name="T16" fmla="*/ 23 w 24"/>
                <a:gd name="T17" fmla="*/ 20 h 28"/>
                <a:gd name="T18" fmla="*/ 24 w 24"/>
                <a:gd name="T19" fmla="*/ 20 h 28"/>
                <a:gd name="T20" fmla="*/ 21 w 24"/>
                <a:gd name="T21" fmla="*/ 28 h 28"/>
                <a:gd name="T22" fmla="*/ 0 w 24"/>
                <a:gd name="T23" fmla="*/ 28 h 28"/>
                <a:gd name="T24" fmla="*/ 0 w 24"/>
                <a:gd name="T25" fmla="*/ 27 h 28"/>
                <a:gd name="T26" fmla="*/ 1 w 24"/>
                <a:gd name="T27" fmla="*/ 27 h 28"/>
                <a:gd name="T28" fmla="*/ 2 w 24"/>
                <a:gd name="T29" fmla="*/ 27 h 28"/>
                <a:gd name="T30" fmla="*/ 3 w 24"/>
                <a:gd name="T31" fmla="*/ 26 h 28"/>
                <a:gd name="T32" fmla="*/ 3 w 24"/>
                <a:gd name="T33" fmla="*/ 25 h 28"/>
                <a:gd name="T34" fmla="*/ 3 w 24"/>
                <a:gd name="T35" fmla="*/ 24 h 28"/>
                <a:gd name="T36" fmla="*/ 3 w 24"/>
                <a:gd name="T37" fmla="*/ 3 h 28"/>
                <a:gd name="T38" fmla="*/ 3 w 24"/>
                <a:gd name="T39" fmla="*/ 1 h 28"/>
                <a:gd name="T40" fmla="*/ 2 w 24"/>
                <a:gd name="T41" fmla="*/ 1 h 28"/>
                <a:gd name="T42" fmla="*/ 1 w 24"/>
                <a:gd name="T43" fmla="*/ 0 h 28"/>
                <a:gd name="T44" fmla="*/ 0 w 24"/>
                <a:gd name="T45" fmla="*/ 0 h 28"/>
                <a:gd name="T46" fmla="*/ 21 w 24"/>
                <a:gd name="T47" fmla="*/ 0 h 28"/>
                <a:gd name="T48" fmla="*/ 21 w 24"/>
                <a:gd name="T49" fmla="*/ 6 h 28"/>
                <a:gd name="T50" fmla="*/ 20 w 24"/>
                <a:gd name="T51" fmla="*/ 4 h 28"/>
                <a:gd name="T52" fmla="*/ 19 w 24"/>
                <a:gd name="T53" fmla="*/ 3 h 28"/>
                <a:gd name="T54" fmla="*/ 18 w 24"/>
                <a:gd name="T55" fmla="*/ 2 h 28"/>
                <a:gd name="T56" fmla="*/ 17 w 24"/>
                <a:gd name="T57" fmla="*/ 2 h 28"/>
                <a:gd name="T58" fmla="*/ 8 w 24"/>
                <a:gd name="T59" fmla="*/ 2 h 28"/>
                <a:gd name="T60" fmla="*/ 8 w 24"/>
                <a:gd name="T61" fmla="*/ 12 h 28"/>
                <a:gd name="T62" fmla="*/ 16 w 24"/>
                <a:gd name="T63" fmla="*/ 12 h 28"/>
                <a:gd name="T64" fmla="*/ 17 w 24"/>
                <a:gd name="T65" fmla="*/ 12 h 28"/>
                <a:gd name="T66" fmla="*/ 18 w 24"/>
                <a:gd name="T67" fmla="*/ 11 h 28"/>
                <a:gd name="T68" fmla="*/ 18 w 24"/>
                <a:gd name="T69" fmla="*/ 9 h 28"/>
                <a:gd name="T70" fmla="*/ 19 w 24"/>
                <a:gd name="T71" fmla="*/ 9 h 28"/>
                <a:gd name="T72" fmla="*/ 19 w 24"/>
                <a:gd name="T73" fmla="*/ 17 h 28"/>
                <a:gd name="T74" fmla="*/ 18 w 24"/>
                <a:gd name="T75" fmla="*/ 17 h 28"/>
                <a:gd name="T76" fmla="*/ 18 w 24"/>
                <a:gd name="T77" fmla="*/ 15 h 28"/>
                <a:gd name="T78" fmla="*/ 17 w 24"/>
                <a:gd name="T79" fmla="*/ 14 h 28"/>
                <a:gd name="T80" fmla="*/ 16 w 24"/>
                <a:gd name="T81" fmla="*/ 14 h 28"/>
                <a:gd name="T82" fmla="*/ 8 w 24"/>
                <a:gd name="T83" fmla="*/ 14 h 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4" h="28">
                  <a:moveTo>
                    <a:pt x="8" y="14"/>
                  </a:moveTo>
                  <a:lnTo>
                    <a:pt x="8" y="24"/>
                  </a:lnTo>
                  <a:lnTo>
                    <a:pt x="8" y="25"/>
                  </a:lnTo>
                  <a:lnTo>
                    <a:pt x="9" y="26"/>
                  </a:lnTo>
                  <a:lnTo>
                    <a:pt x="16" y="26"/>
                  </a:lnTo>
                  <a:lnTo>
                    <a:pt x="19" y="25"/>
                  </a:lnTo>
                  <a:lnTo>
                    <a:pt x="21" y="24"/>
                  </a:lnTo>
                  <a:lnTo>
                    <a:pt x="22" y="23"/>
                  </a:lnTo>
                  <a:lnTo>
                    <a:pt x="23" y="20"/>
                  </a:lnTo>
                  <a:lnTo>
                    <a:pt x="24" y="20"/>
                  </a:lnTo>
                  <a:lnTo>
                    <a:pt x="21" y="28"/>
                  </a:lnTo>
                  <a:lnTo>
                    <a:pt x="0" y="28"/>
                  </a:lnTo>
                  <a:lnTo>
                    <a:pt x="0" y="27"/>
                  </a:lnTo>
                  <a:lnTo>
                    <a:pt x="1" y="27"/>
                  </a:lnTo>
                  <a:lnTo>
                    <a:pt x="2" y="27"/>
                  </a:lnTo>
                  <a:lnTo>
                    <a:pt x="3" y="26"/>
                  </a:lnTo>
                  <a:lnTo>
                    <a:pt x="3" y="25"/>
                  </a:lnTo>
                  <a:lnTo>
                    <a:pt x="3" y="24"/>
                  </a:lnTo>
                  <a:lnTo>
                    <a:pt x="3" y="3"/>
                  </a:lnTo>
                  <a:lnTo>
                    <a:pt x="3" y="1"/>
                  </a:lnTo>
                  <a:lnTo>
                    <a:pt x="2" y="1"/>
                  </a:lnTo>
                  <a:lnTo>
                    <a:pt x="1" y="0"/>
                  </a:lnTo>
                  <a:lnTo>
                    <a:pt x="0" y="0"/>
                  </a:lnTo>
                  <a:lnTo>
                    <a:pt x="21" y="0"/>
                  </a:lnTo>
                  <a:lnTo>
                    <a:pt x="21" y="6"/>
                  </a:lnTo>
                  <a:lnTo>
                    <a:pt x="20" y="4"/>
                  </a:lnTo>
                  <a:lnTo>
                    <a:pt x="19" y="3"/>
                  </a:lnTo>
                  <a:lnTo>
                    <a:pt x="18" y="2"/>
                  </a:lnTo>
                  <a:lnTo>
                    <a:pt x="17" y="2"/>
                  </a:lnTo>
                  <a:lnTo>
                    <a:pt x="8" y="2"/>
                  </a:lnTo>
                  <a:lnTo>
                    <a:pt x="8" y="12"/>
                  </a:lnTo>
                  <a:lnTo>
                    <a:pt x="16" y="12"/>
                  </a:lnTo>
                  <a:lnTo>
                    <a:pt x="17" y="12"/>
                  </a:lnTo>
                  <a:lnTo>
                    <a:pt x="18" y="11"/>
                  </a:lnTo>
                  <a:lnTo>
                    <a:pt x="18" y="9"/>
                  </a:lnTo>
                  <a:lnTo>
                    <a:pt x="19" y="9"/>
                  </a:lnTo>
                  <a:lnTo>
                    <a:pt x="19" y="17"/>
                  </a:lnTo>
                  <a:lnTo>
                    <a:pt x="18" y="17"/>
                  </a:lnTo>
                  <a:lnTo>
                    <a:pt x="18" y="15"/>
                  </a:lnTo>
                  <a:lnTo>
                    <a:pt x="17" y="14"/>
                  </a:lnTo>
                  <a:lnTo>
                    <a:pt x="16" y="14"/>
                  </a:lnTo>
                  <a:lnTo>
                    <a:pt x="8" y="14"/>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388" name="Freeform 496"/>
            <p:cNvSpPr>
              <a:spLocks noChangeAspect="1"/>
            </p:cNvSpPr>
            <p:nvPr/>
          </p:nvSpPr>
          <p:spPr bwMode="auto">
            <a:xfrm>
              <a:off x="4029" y="2543"/>
              <a:ext cx="28" cy="28"/>
            </a:xfrm>
            <a:custGeom>
              <a:avLst/>
              <a:gdLst>
                <a:gd name="T0" fmla="*/ 23 w 28"/>
                <a:gd name="T1" fmla="*/ 2 h 28"/>
                <a:gd name="T2" fmla="*/ 22 w 28"/>
                <a:gd name="T3" fmla="*/ 1 h 28"/>
                <a:gd name="T4" fmla="*/ 21 w 28"/>
                <a:gd name="T5" fmla="*/ 0 h 28"/>
                <a:gd name="T6" fmla="*/ 20 w 28"/>
                <a:gd name="T7" fmla="*/ 0 h 28"/>
                <a:gd name="T8" fmla="*/ 28 w 28"/>
                <a:gd name="T9" fmla="*/ 0 h 28"/>
                <a:gd name="T10" fmla="*/ 27 w 28"/>
                <a:gd name="T11" fmla="*/ 0 h 28"/>
                <a:gd name="T12" fmla="*/ 25 w 28"/>
                <a:gd name="T13" fmla="*/ 1 h 28"/>
                <a:gd name="T14" fmla="*/ 25 w 28"/>
                <a:gd name="T15" fmla="*/ 2 h 28"/>
                <a:gd name="T16" fmla="*/ 25 w 28"/>
                <a:gd name="T17" fmla="*/ 19 h 28"/>
                <a:gd name="T18" fmla="*/ 24 w 28"/>
                <a:gd name="T19" fmla="*/ 23 h 28"/>
                <a:gd name="T20" fmla="*/ 22 w 28"/>
                <a:gd name="T21" fmla="*/ 26 h 28"/>
                <a:gd name="T22" fmla="*/ 21 w 28"/>
                <a:gd name="T23" fmla="*/ 27 h 28"/>
                <a:gd name="T24" fmla="*/ 19 w 28"/>
                <a:gd name="T25" fmla="*/ 27 h 28"/>
                <a:gd name="T26" fmla="*/ 17 w 28"/>
                <a:gd name="T27" fmla="*/ 28 h 28"/>
                <a:gd name="T28" fmla="*/ 14 w 28"/>
                <a:gd name="T29" fmla="*/ 28 h 28"/>
                <a:gd name="T30" fmla="*/ 12 w 28"/>
                <a:gd name="T31" fmla="*/ 28 h 28"/>
                <a:gd name="T32" fmla="*/ 10 w 28"/>
                <a:gd name="T33" fmla="*/ 27 h 28"/>
                <a:gd name="T34" fmla="*/ 6 w 28"/>
                <a:gd name="T35" fmla="*/ 25 h 28"/>
                <a:gd name="T36" fmla="*/ 5 w 28"/>
                <a:gd name="T37" fmla="*/ 24 h 28"/>
                <a:gd name="T38" fmla="*/ 4 w 28"/>
                <a:gd name="T39" fmla="*/ 22 h 28"/>
                <a:gd name="T40" fmla="*/ 3 w 28"/>
                <a:gd name="T41" fmla="*/ 20 h 28"/>
                <a:gd name="T42" fmla="*/ 3 w 28"/>
                <a:gd name="T43" fmla="*/ 18 h 28"/>
                <a:gd name="T44" fmla="*/ 3 w 28"/>
                <a:gd name="T45" fmla="*/ 3 h 28"/>
                <a:gd name="T46" fmla="*/ 3 w 28"/>
                <a:gd name="T47" fmla="*/ 2 h 28"/>
                <a:gd name="T48" fmla="*/ 2 w 28"/>
                <a:gd name="T49" fmla="*/ 1 h 28"/>
                <a:gd name="T50" fmla="*/ 1 w 28"/>
                <a:gd name="T51" fmla="*/ 0 h 28"/>
                <a:gd name="T52" fmla="*/ 0 w 28"/>
                <a:gd name="T53" fmla="*/ 0 h 28"/>
                <a:gd name="T54" fmla="*/ 10 w 28"/>
                <a:gd name="T55" fmla="*/ 0 h 28"/>
                <a:gd name="T56" fmla="*/ 8 w 28"/>
                <a:gd name="T57" fmla="*/ 1 h 28"/>
                <a:gd name="T58" fmla="*/ 8 w 28"/>
                <a:gd name="T59" fmla="*/ 3 h 28"/>
                <a:gd name="T60" fmla="*/ 8 w 28"/>
                <a:gd name="T61" fmla="*/ 19 h 28"/>
                <a:gd name="T62" fmla="*/ 8 w 28"/>
                <a:gd name="T63" fmla="*/ 21 h 28"/>
                <a:gd name="T64" fmla="*/ 10 w 28"/>
                <a:gd name="T65" fmla="*/ 24 h 28"/>
                <a:gd name="T66" fmla="*/ 11 w 28"/>
                <a:gd name="T67" fmla="*/ 25 h 28"/>
                <a:gd name="T68" fmla="*/ 12 w 28"/>
                <a:gd name="T69" fmla="*/ 25 h 28"/>
                <a:gd name="T70" fmla="*/ 13 w 28"/>
                <a:gd name="T71" fmla="*/ 26 h 28"/>
                <a:gd name="T72" fmla="*/ 15 w 28"/>
                <a:gd name="T73" fmla="*/ 26 h 28"/>
                <a:gd name="T74" fmla="*/ 18 w 28"/>
                <a:gd name="T75" fmla="*/ 26 h 28"/>
                <a:gd name="T76" fmla="*/ 19 w 28"/>
                <a:gd name="T77" fmla="*/ 25 h 28"/>
                <a:gd name="T78" fmla="*/ 20 w 28"/>
                <a:gd name="T79" fmla="*/ 24 h 28"/>
                <a:gd name="T80" fmla="*/ 21 w 28"/>
                <a:gd name="T81" fmla="*/ 23 h 28"/>
                <a:gd name="T82" fmla="*/ 22 w 28"/>
                <a:gd name="T83" fmla="*/ 22 h 28"/>
                <a:gd name="T84" fmla="*/ 23 w 28"/>
                <a:gd name="T85" fmla="*/ 19 h 28"/>
                <a:gd name="T86" fmla="*/ 23 w 28"/>
                <a:gd name="T87" fmla="*/ 2 h 2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8" h="28">
                  <a:moveTo>
                    <a:pt x="23" y="2"/>
                  </a:moveTo>
                  <a:lnTo>
                    <a:pt x="22" y="1"/>
                  </a:lnTo>
                  <a:lnTo>
                    <a:pt x="21" y="0"/>
                  </a:lnTo>
                  <a:lnTo>
                    <a:pt x="20" y="0"/>
                  </a:lnTo>
                  <a:lnTo>
                    <a:pt x="28" y="0"/>
                  </a:lnTo>
                  <a:lnTo>
                    <a:pt x="27" y="0"/>
                  </a:lnTo>
                  <a:lnTo>
                    <a:pt x="25" y="1"/>
                  </a:lnTo>
                  <a:lnTo>
                    <a:pt x="25" y="2"/>
                  </a:lnTo>
                  <a:lnTo>
                    <a:pt x="25" y="19"/>
                  </a:lnTo>
                  <a:lnTo>
                    <a:pt x="24" y="23"/>
                  </a:lnTo>
                  <a:lnTo>
                    <a:pt x="22" y="26"/>
                  </a:lnTo>
                  <a:lnTo>
                    <a:pt x="21" y="27"/>
                  </a:lnTo>
                  <a:lnTo>
                    <a:pt x="19" y="27"/>
                  </a:lnTo>
                  <a:lnTo>
                    <a:pt x="17" y="28"/>
                  </a:lnTo>
                  <a:lnTo>
                    <a:pt x="14" y="28"/>
                  </a:lnTo>
                  <a:lnTo>
                    <a:pt x="12" y="28"/>
                  </a:lnTo>
                  <a:lnTo>
                    <a:pt x="10" y="27"/>
                  </a:lnTo>
                  <a:lnTo>
                    <a:pt x="6" y="25"/>
                  </a:lnTo>
                  <a:lnTo>
                    <a:pt x="5" y="24"/>
                  </a:lnTo>
                  <a:lnTo>
                    <a:pt x="4" y="22"/>
                  </a:lnTo>
                  <a:lnTo>
                    <a:pt x="3" y="20"/>
                  </a:lnTo>
                  <a:lnTo>
                    <a:pt x="3" y="18"/>
                  </a:lnTo>
                  <a:lnTo>
                    <a:pt x="3" y="3"/>
                  </a:lnTo>
                  <a:lnTo>
                    <a:pt x="3" y="2"/>
                  </a:lnTo>
                  <a:lnTo>
                    <a:pt x="2" y="1"/>
                  </a:lnTo>
                  <a:lnTo>
                    <a:pt x="1" y="0"/>
                  </a:lnTo>
                  <a:lnTo>
                    <a:pt x="0" y="0"/>
                  </a:lnTo>
                  <a:lnTo>
                    <a:pt x="10" y="0"/>
                  </a:lnTo>
                  <a:lnTo>
                    <a:pt x="8" y="1"/>
                  </a:lnTo>
                  <a:lnTo>
                    <a:pt x="8" y="3"/>
                  </a:lnTo>
                  <a:lnTo>
                    <a:pt x="8" y="19"/>
                  </a:lnTo>
                  <a:lnTo>
                    <a:pt x="8" y="21"/>
                  </a:lnTo>
                  <a:lnTo>
                    <a:pt x="10" y="24"/>
                  </a:lnTo>
                  <a:lnTo>
                    <a:pt x="11" y="25"/>
                  </a:lnTo>
                  <a:lnTo>
                    <a:pt x="12" y="25"/>
                  </a:lnTo>
                  <a:lnTo>
                    <a:pt x="13" y="26"/>
                  </a:lnTo>
                  <a:lnTo>
                    <a:pt x="15" y="26"/>
                  </a:lnTo>
                  <a:lnTo>
                    <a:pt x="18" y="26"/>
                  </a:lnTo>
                  <a:lnTo>
                    <a:pt x="19" y="25"/>
                  </a:lnTo>
                  <a:lnTo>
                    <a:pt x="20" y="24"/>
                  </a:lnTo>
                  <a:lnTo>
                    <a:pt x="21" y="23"/>
                  </a:lnTo>
                  <a:lnTo>
                    <a:pt x="22" y="22"/>
                  </a:lnTo>
                  <a:lnTo>
                    <a:pt x="23" y="19"/>
                  </a:lnTo>
                  <a:lnTo>
                    <a:pt x="23" y="2"/>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389" name="Freeform 497"/>
            <p:cNvSpPr>
              <a:spLocks noChangeAspect="1"/>
            </p:cNvSpPr>
            <p:nvPr/>
          </p:nvSpPr>
          <p:spPr bwMode="auto">
            <a:xfrm>
              <a:off x="4084" y="2543"/>
              <a:ext cx="24" cy="28"/>
            </a:xfrm>
            <a:custGeom>
              <a:avLst/>
              <a:gdLst>
                <a:gd name="T0" fmla="*/ 8 w 24"/>
                <a:gd name="T1" fmla="*/ 14 h 28"/>
                <a:gd name="T2" fmla="*/ 8 w 24"/>
                <a:gd name="T3" fmla="*/ 24 h 28"/>
                <a:gd name="T4" fmla="*/ 8 w 24"/>
                <a:gd name="T5" fmla="*/ 25 h 28"/>
                <a:gd name="T6" fmla="*/ 9 w 24"/>
                <a:gd name="T7" fmla="*/ 26 h 28"/>
                <a:gd name="T8" fmla="*/ 16 w 24"/>
                <a:gd name="T9" fmla="*/ 26 h 28"/>
                <a:gd name="T10" fmla="*/ 19 w 24"/>
                <a:gd name="T11" fmla="*/ 25 h 28"/>
                <a:gd name="T12" fmla="*/ 21 w 24"/>
                <a:gd name="T13" fmla="*/ 24 h 28"/>
                <a:gd name="T14" fmla="*/ 22 w 24"/>
                <a:gd name="T15" fmla="*/ 23 h 28"/>
                <a:gd name="T16" fmla="*/ 23 w 24"/>
                <a:gd name="T17" fmla="*/ 20 h 28"/>
                <a:gd name="T18" fmla="*/ 24 w 24"/>
                <a:gd name="T19" fmla="*/ 20 h 28"/>
                <a:gd name="T20" fmla="*/ 21 w 24"/>
                <a:gd name="T21" fmla="*/ 28 h 28"/>
                <a:gd name="T22" fmla="*/ 0 w 24"/>
                <a:gd name="T23" fmla="*/ 28 h 28"/>
                <a:gd name="T24" fmla="*/ 0 w 24"/>
                <a:gd name="T25" fmla="*/ 27 h 28"/>
                <a:gd name="T26" fmla="*/ 2 w 24"/>
                <a:gd name="T27" fmla="*/ 27 h 28"/>
                <a:gd name="T28" fmla="*/ 2 w 24"/>
                <a:gd name="T29" fmla="*/ 26 h 28"/>
                <a:gd name="T30" fmla="*/ 3 w 24"/>
                <a:gd name="T31" fmla="*/ 25 h 28"/>
                <a:gd name="T32" fmla="*/ 3 w 24"/>
                <a:gd name="T33" fmla="*/ 24 h 28"/>
                <a:gd name="T34" fmla="*/ 3 w 24"/>
                <a:gd name="T35" fmla="*/ 3 h 28"/>
                <a:gd name="T36" fmla="*/ 2 w 24"/>
                <a:gd name="T37" fmla="*/ 1 h 28"/>
                <a:gd name="T38" fmla="*/ 0 w 24"/>
                <a:gd name="T39" fmla="*/ 0 h 28"/>
                <a:gd name="T40" fmla="*/ 21 w 24"/>
                <a:gd name="T41" fmla="*/ 0 h 28"/>
                <a:gd name="T42" fmla="*/ 21 w 24"/>
                <a:gd name="T43" fmla="*/ 6 h 28"/>
                <a:gd name="T44" fmla="*/ 20 w 24"/>
                <a:gd name="T45" fmla="*/ 6 h 28"/>
                <a:gd name="T46" fmla="*/ 20 w 24"/>
                <a:gd name="T47" fmla="*/ 4 h 28"/>
                <a:gd name="T48" fmla="*/ 19 w 24"/>
                <a:gd name="T49" fmla="*/ 3 h 28"/>
                <a:gd name="T50" fmla="*/ 18 w 24"/>
                <a:gd name="T51" fmla="*/ 2 h 28"/>
                <a:gd name="T52" fmla="*/ 16 w 24"/>
                <a:gd name="T53" fmla="*/ 2 h 28"/>
                <a:gd name="T54" fmla="*/ 8 w 24"/>
                <a:gd name="T55" fmla="*/ 2 h 28"/>
                <a:gd name="T56" fmla="*/ 8 w 24"/>
                <a:gd name="T57" fmla="*/ 12 h 28"/>
                <a:gd name="T58" fmla="*/ 16 w 24"/>
                <a:gd name="T59" fmla="*/ 12 h 28"/>
                <a:gd name="T60" fmla="*/ 17 w 24"/>
                <a:gd name="T61" fmla="*/ 11 h 28"/>
                <a:gd name="T62" fmla="*/ 18 w 24"/>
                <a:gd name="T63" fmla="*/ 9 h 28"/>
                <a:gd name="T64" fmla="*/ 19 w 24"/>
                <a:gd name="T65" fmla="*/ 9 h 28"/>
                <a:gd name="T66" fmla="*/ 19 w 24"/>
                <a:gd name="T67" fmla="*/ 17 h 28"/>
                <a:gd name="T68" fmla="*/ 18 w 24"/>
                <a:gd name="T69" fmla="*/ 17 h 28"/>
                <a:gd name="T70" fmla="*/ 17 w 24"/>
                <a:gd name="T71" fmla="*/ 15 h 28"/>
                <a:gd name="T72" fmla="*/ 17 w 24"/>
                <a:gd name="T73" fmla="*/ 14 h 28"/>
                <a:gd name="T74" fmla="*/ 16 w 24"/>
                <a:gd name="T75" fmla="*/ 14 h 28"/>
                <a:gd name="T76" fmla="*/ 8 w 24"/>
                <a:gd name="T77" fmla="*/ 14 h 2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4" h="28">
                  <a:moveTo>
                    <a:pt x="8" y="14"/>
                  </a:moveTo>
                  <a:lnTo>
                    <a:pt x="8" y="24"/>
                  </a:lnTo>
                  <a:lnTo>
                    <a:pt x="8" y="25"/>
                  </a:lnTo>
                  <a:lnTo>
                    <a:pt x="9" y="26"/>
                  </a:lnTo>
                  <a:lnTo>
                    <a:pt x="16" y="26"/>
                  </a:lnTo>
                  <a:lnTo>
                    <a:pt x="19" y="25"/>
                  </a:lnTo>
                  <a:lnTo>
                    <a:pt x="21" y="24"/>
                  </a:lnTo>
                  <a:lnTo>
                    <a:pt x="22" y="23"/>
                  </a:lnTo>
                  <a:lnTo>
                    <a:pt x="23" y="20"/>
                  </a:lnTo>
                  <a:lnTo>
                    <a:pt x="24" y="20"/>
                  </a:lnTo>
                  <a:lnTo>
                    <a:pt x="21" y="28"/>
                  </a:lnTo>
                  <a:lnTo>
                    <a:pt x="0" y="28"/>
                  </a:lnTo>
                  <a:lnTo>
                    <a:pt x="0" y="27"/>
                  </a:lnTo>
                  <a:lnTo>
                    <a:pt x="2" y="27"/>
                  </a:lnTo>
                  <a:lnTo>
                    <a:pt x="2" y="26"/>
                  </a:lnTo>
                  <a:lnTo>
                    <a:pt x="3" y="25"/>
                  </a:lnTo>
                  <a:lnTo>
                    <a:pt x="3" y="24"/>
                  </a:lnTo>
                  <a:lnTo>
                    <a:pt x="3" y="3"/>
                  </a:lnTo>
                  <a:lnTo>
                    <a:pt x="2" y="1"/>
                  </a:lnTo>
                  <a:lnTo>
                    <a:pt x="0" y="0"/>
                  </a:lnTo>
                  <a:lnTo>
                    <a:pt x="21" y="0"/>
                  </a:lnTo>
                  <a:lnTo>
                    <a:pt x="21" y="6"/>
                  </a:lnTo>
                  <a:lnTo>
                    <a:pt x="20" y="6"/>
                  </a:lnTo>
                  <a:lnTo>
                    <a:pt x="20" y="4"/>
                  </a:lnTo>
                  <a:lnTo>
                    <a:pt x="19" y="3"/>
                  </a:lnTo>
                  <a:lnTo>
                    <a:pt x="18" y="2"/>
                  </a:lnTo>
                  <a:lnTo>
                    <a:pt x="16" y="2"/>
                  </a:lnTo>
                  <a:lnTo>
                    <a:pt x="8" y="2"/>
                  </a:lnTo>
                  <a:lnTo>
                    <a:pt x="8" y="12"/>
                  </a:lnTo>
                  <a:lnTo>
                    <a:pt x="16" y="12"/>
                  </a:lnTo>
                  <a:lnTo>
                    <a:pt x="17" y="11"/>
                  </a:lnTo>
                  <a:lnTo>
                    <a:pt x="18" y="9"/>
                  </a:lnTo>
                  <a:lnTo>
                    <a:pt x="19" y="9"/>
                  </a:lnTo>
                  <a:lnTo>
                    <a:pt x="19" y="17"/>
                  </a:lnTo>
                  <a:lnTo>
                    <a:pt x="18" y="17"/>
                  </a:lnTo>
                  <a:lnTo>
                    <a:pt x="17" y="15"/>
                  </a:lnTo>
                  <a:lnTo>
                    <a:pt x="17" y="14"/>
                  </a:lnTo>
                  <a:lnTo>
                    <a:pt x="16" y="14"/>
                  </a:lnTo>
                  <a:lnTo>
                    <a:pt x="8" y="14"/>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390" name="Freeform 498"/>
            <p:cNvSpPr>
              <a:spLocks noChangeAspect="1"/>
            </p:cNvSpPr>
            <p:nvPr/>
          </p:nvSpPr>
          <p:spPr bwMode="auto">
            <a:xfrm>
              <a:off x="4160" y="2543"/>
              <a:ext cx="23" cy="28"/>
            </a:xfrm>
            <a:custGeom>
              <a:avLst/>
              <a:gdLst>
                <a:gd name="T0" fmla="*/ 7 w 23"/>
                <a:gd name="T1" fmla="*/ 24 h 28"/>
                <a:gd name="T2" fmla="*/ 8 w 23"/>
                <a:gd name="T3" fmla="*/ 25 h 28"/>
                <a:gd name="T4" fmla="*/ 9 w 23"/>
                <a:gd name="T5" fmla="*/ 26 h 28"/>
                <a:gd name="T6" fmla="*/ 15 w 23"/>
                <a:gd name="T7" fmla="*/ 26 h 28"/>
                <a:gd name="T8" fmla="*/ 18 w 23"/>
                <a:gd name="T9" fmla="*/ 25 h 28"/>
                <a:gd name="T10" fmla="*/ 20 w 23"/>
                <a:gd name="T11" fmla="*/ 24 h 28"/>
                <a:gd name="T12" fmla="*/ 21 w 23"/>
                <a:gd name="T13" fmla="*/ 22 h 28"/>
                <a:gd name="T14" fmla="*/ 22 w 23"/>
                <a:gd name="T15" fmla="*/ 20 h 28"/>
                <a:gd name="T16" fmla="*/ 23 w 23"/>
                <a:gd name="T17" fmla="*/ 20 h 28"/>
                <a:gd name="T18" fmla="*/ 21 w 23"/>
                <a:gd name="T19" fmla="*/ 28 h 28"/>
                <a:gd name="T20" fmla="*/ 0 w 23"/>
                <a:gd name="T21" fmla="*/ 28 h 28"/>
                <a:gd name="T22" fmla="*/ 0 w 23"/>
                <a:gd name="T23" fmla="*/ 27 h 28"/>
                <a:gd name="T24" fmla="*/ 1 w 23"/>
                <a:gd name="T25" fmla="*/ 27 h 28"/>
                <a:gd name="T26" fmla="*/ 2 w 23"/>
                <a:gd name="T27" fmla="*/ 26 h 28"/>
                <a:gd name="T28" fmla="*/ 3 w 23"/>
                <a:gd name="T29" fmla="*/ 25 h 28"/>
                <a:gd name="T30" fmla="*/ 3 w 23"/>
                <a:gd name="T31" fmla="*/ 24 h 28"/>
                <a:gd name="T32" fmla="*/ 3 w 23"/>
                <a:gd name="T33" fmla="*/ 4 h 28"/>
                <a:gd name="T34" fmla="*/ 2 w 23"/>
                <a:gd name="T35" fmla="*/ 1 h 28"/>
                <a:gd name="T36" fmla="*/ 1 w 23"/>
                <a:gd name="T37" fmla="*/ 1 h 28"/>
                <a:gd name="T38" fmla="*/ 0 w 23"/>
                <a:gd name="T39" fmla="*/ 0 h 28"/>
                <a:gd name="T40" fmla="*/ 10 w 23"/>
                <a:gd name="T41" fmla="*/ 0 h 28"/>
                <a:gd name="T42" fmla="*/ 9 w 23"/>
                <a:gd name="T43" fmla="*/ 1 h 28"/>
                <a:gd name="T44" fmla="*/ 8 w 23"/>
                <a:gd name="T45" fmla="*/ 1 h 28"/>
                <a:gd name="T46" fmla="*/ 7 w 23"/>
                <a:gd name="T47" fmla="*/ 2 h 28"/>
                <a:gd name="T48" fmla="*/ 7 w 23"/>
                <a:gd name="T49" fmla="*/ 4 h 28"/>
                <a:gd name="T50" fmla="*/ 7 w 23"/>
                <a:gd name="T51" fmla="*/ 24 h 2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3" h="28">
                  <a:moveTo>
                    <a:pt x="7" y="24"/>
                  </a:moveTo>
                  <a:lnTo>
                    <a:pt x="8" y="25"/>
                  </a:lnTo>
                  <a:lnTo>
                    <a:pt x="9" y="26"/>
                  </a:lnTo>
                  <a:lnTo>
                    <a:pt x="15" y="26"/>
                  </a:lnTo>
                  <a:lnTo>
                    <a:pt x="18" y="25"/>
                  </a:lnTo>
                  <a:lnTo>
                    <a:pt x="20" y="24"/>
                  </a:lnTo>
                  <a:lnTo>
                    <a:pt x="21" y="22"/>
                  </a:lnTo>
                  <a:lnTo>
                    <a:pt x="22" y="20"/>
                  </a:lnTo>
                  <a:lnTo>
                    <a:pt x="23" y="20"/>
                  </a:lnTo>
                  <a:lnTo>
                    <a:pt x="21" y="28"/>
                  </a:lnTo>
                  <a:lnTo>
                    <a:pt x="0" y="28"/>
                  </a:lnTo>
                  <a:lnTo>
                    <a:pt x="0" y="27"/>
                  </a:lnTo>
                  <a:lnTo>
                    <a:pt x="1" y="27"/>
                  </a:lnTo>
                  <a:lnTo>
                    <a:pt x="2" y="26"/>
                  </a:lnTo>
                  <a:lnTo>
                    <a:pt x="3" y="25"/>
                  </a:lnTo>
                  <a:lnTo>
                    <a:pt x="3" y="24"/>
                  </a:lnTo>
                  <a:lnTo>
                    <a:pt x="3" y="4"/>
                  </a:lnTo>
                  <a:lnTo>
                    <a:pt x="2" y="1"/>
                  </a:lnTo>
                  <a:lnTo>
                    <a:pt x="1" y="1"/>
                  </a:lnTo>
                  <a:lnTo>
                    <a:pt x="0" y="0"/>
                  </a:lnTo>
                  <a:lnTo>
                    <a:pt x="10" y="0"/>
                  </a:lnTo>
                  <a:lnTo>
                    <a:pt x="9" y="1"/>
                  </a:lnTo>
                  <a:lnTo>
                    <a:pt x="8" y="1"/>
                  </a:lnTo>
                  <a:lnTo>
                    <a:pt x="7" y="2"/>
                  </a:lnTo>
                  <a:lnTo>
                    <a:pt x="7" y="4"/>
                  </a:lnTo>
                  <a:lnTo>
                    <a:pt x="7" y="24"/>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391" name="Freeform 499"/>
            <p:cNvSpPr>
              <a:spLocks noChangeAspect="1"/>
            </p:cNvSpPr>
            <p:nvPr/>
          </p:nvSpPr>
          <p:spPr bwMode="auto">
            <a:xfrm>
              <a:off x="4139" y="2542"/>
              <a:ext cx="17" cy="29"/>
            </a:xfrm>
            <a:custGeom>
              <a:avLst/>
              <a:gdLst>
                <a:gd name="T0" fmla="*/ 1 w 17"/>
                <a:gd name="T1" fmla="*/ 19 h 29"/>
                <a:gd name="T2" fmla="*/ 0 w 17"/>
                <a:gd name="T3" fmla="*/ 19 h 29"/>
                <a:gd name="T4" fmla="*/ 0 w 17"/>
                <a:gd name="T5" fmla="*/ 29 h 29"/>
                <a:gd name="T6" fmla="*/ 1 w 17"/>
                <a:gd name="T7" fmla="*/ 29 h 29"/>
                <a:gd name="T8" fmla="*/ 2 w 17"/>
                <a:gd name="T9" fmla="*/ 28 h 29"/>
                <a:gd name="T10" fmla="*/ 3 w 17"/>
                <a:gd name="T11" fmla="*/ 28 h 29"/>
                <a:gd name="T12" fmla="*/ 6 w 17"/>
                <a:gd name="T13" fmla="*/ 29 h 29"/>
                <a:gd name="T14" fmla="*/ 9 w 17"/>
                <a:gd name="T15" fmla="*/ 29 h 29"/>
                <a:gd name="T16" fmla="*/ 12 w 17"/>
                <a:gd name="T17" fmla="*/ 29 h 29"/>
                <a:gd name="T18" fmla="*/ 14 w 17"/>
                <a:gd name="T19" fmla="*/ 28 h 29"/>
                <a:gd name="T20" fmla="*/ 16 w 17"/>
                <a:gd name="T21" fmla="*/ 26 h 29"/>
                <a:gd name="T22" fmla="*/ 17 w 17"/>
                <a:gd name="T23" fmla="*/ 23 h 29"/>
                <a:gd name="T24" fmla="*/ 17 w 17"/>
                <a:gd name="T25" fmla="*/ 21 h 29"/>
                <a:gd name="T26" fmla="*/ 16 w 17"/>
                <a:gd name="T27" fmla="*/ 18 h 29"/>
                <a:gd name="T28" fmla="*/ 15 w 17"/>
                <a:gd name="T29" fmla="*/ 16 h 29"/>
                <a:gd name="T30" fmla="*/ 12 w 17"/>
                <a:gd name="T31" fmla="*/ 14 h 29"/>
                <a:gd name="T32" fmla="*/ 7 w 17"/>
                <a:gd name="T33" fmla="*/ 11 h 29"/>
                <a:gd name="T34" fmla="*/ 5 w 17"/>
                <a:gd name="T35" fmla="*/ 10 h 29"/>
                <a:gd name="T36" fmla="*/ 4 w 17"/>
                <a:gd name="T37" fmla="*/ 9 h 29"/>
                <a:gd name="T38" fmla="*/ 4 w 17"/>
                <a:gd name="T39" fmla="*/ 7 h 29"/>
                <a:gd name="T40" fmla="*/ 4 w 17"/>
                <a:gd name="T41" fmla="*/ 6 h 29"/>
                <a:gd name="T42" fmla="*/ 4 w 17"/>
                <a:gd name="T43" fmla="*/ 5 h 29"/>
                <a:gd name="T44" fmla="*/ 5 w 17"/>
                <a:gd name="T45" fmla="*/ 4 h 29"/>
                <a:gd name="T46" fmla="*/ 6 w 17"/>
                <a:gd name="T47" fmla="*/ 3 h 29"/>
                <a:gd name="T48" fmla="*/ 7 w 17"/>
                <a:gd name="T49" fmla="*/ 2 h 29"/>
                <a:gd name="T50" fmla="*/ 9 w 17"/>
                <a:gd name="T51" fmla="*/ 2 h 29"/>
                <a:gd name="T52" fmla="*/ 10 w 17"/>
                <a:gd name="T53" fmla="*/ 3 h 29"/>
                <a:gd name="T54" fmla="*/ 12 w 17"/>
                <a:gd name="T55" fmla="*/ 3 h 29"/>
                <a:gd name="T56" fmla="*/ 13 w 17"/>
                <a:gd name="T57" fmla="*/ 5 h 29"/>
                <a:gd name="T58" fmla="*/ 14 w 17"/>
                <a:gd name="T59" fmla="*/ 6 h 29"/>
                <a:gd name="T60" fmla="*/ 15 w 17"/>
                <a:gd name="T61" fmla="*/ 8 h 29"/>
                <a:gd name="T62" fmla="*/ 15 w 17"/>
                <a:gd name="T63" fmla="*/ 10 h 29"/>
                <a:gd name="T64" fmla="*/ 16 w 17"/>
                <a:gd name="T65" fmla="*/ 10 h 29"/>
                <a:gd name="T66" fmla="*/ 16 w 17"/>
                <a:gd name="T67" fmla="*/ 1 h 29"/>
                <a:gd name="T68" fmla="*/ 15 w 17"/>
                <a:gd name="T69" fmla="*/ 1 h 29"/>
                <a:gd name="T70" fmla="*/ 14 w 17"/>
                <a:gd name="T71" fmla="*/ 2 h 29"/>
                <a:gd name="T72" fmla="*/ 13 w 17"/>
                <a:gd name="T73" fmla="*/ 2 h 29"/>
                <a:gd name="T74" fmla="*/ 12 w 17"/>
                <a:gd name="T75" fmla="*/ 2 h 29"/>
                <a:gd name="T76" fmla="*/ 9 w 17"/>
                <a:gd name="T77" fmla="*/ 1 h 29"/>
                <a:gd name="T78" fmla="*/ 7 w 17"/>
                <a:gd name="T79" fmla="*/ 0 h 29"/>
                <a:gd name="T80" fmla="*/ 4 w 17"/>
                <a:gd name="T81" fmla="*/ 1 h 29"/>
                <a:gd name="T82" fmla="*/ 2 w 17"/>
                <a:gd name="T83" fmla="*/ 2 h 29"/>
                <a:gd name="T84" fmla="*/ 0 w 17"/>
                <a:gd name="T85" fmla="*/ 5 h 29"/>
                <a:gd name="T86" fmla="*/ 0 w 17"/>
                <a:gd name="T87" fmla="*/ 6 h 29"/>
                <a:gd name="T88" fmla="*/ 0 w 17"/>
                <a:gd name="T89" fmla="*/ 8 h 29"/>
                <a:gd name="T90" fmla="*/ 0 w 17"/>
                <a:gd name="T91" fmla="*/ 10 h 29"/>
                <a:gd name="T92" fmla="*/ 1 w 17"/>
                <a:gd name="T93" fmla="*/ 11 h 29"/>
                <a:gd name="T94" fmla="*/ 2 w 17"/>
                <a:gd name="T95" fmla="*/ 13 h 29"/>
                <a:gd name="T96" fmla="*/ 4 w 17"/>
                <a:gd name="T97" fmla="*/ 14 h 29"/>
                <a:gd name="T98" fmla="*/ 8 w 17"/>
                <a:gd name="T99" fmla="*/ 17 h 29"/>
                <a:gd name="T100" fmla="*/ 11 w 17"/>
                <a:gd name="T101" fmla="*/ 19 h 29"/>
                <a:gd name="T102" fmla="*/ 12 w 17"/>
                <a:gd name="T103" fmla="*/ 20 h 29"/>
                <a:gd name="T104" fmla="*/ 13 w 17"/>
                <a:gd name="T105" fmla="*/ 21 h 29"/>
                <a:gd name="T106" fmla="*/ 13 w 17"/>
                <a:gd name="T107" fmla="*/ 23 h 29"/>
                <a:gd name="T108" fmla="*/ 13 w 17"/>
                <a:gd name="T109" fmla="*/ 25 h 29"/>
                <a:gd name="T110" fmla="*/ 11 w 17"/>
                <a:gd name="T111" fmla="*/ 26 h 29"/>
                <a:gd name="T112" fmla="*/ 10 w 17"/>
                <a:gd name="T113" fmla="*/ 27 h 29"/>
                <a:gd name="T114" fmla="*/ 8 w 17"/>
                <a:gd name="T115" fmla="*/ 27 h 29"/>
                <a:gd name="T116" fmla="*/ 6 w 17"/>
                <a:gd name="T117" fmla="*/ 27 h 29"/>
                <a:gd name="T118" fmla="*/ 5 w 17"/>
                <a:gd name="T119" fmla="*/ 26 h 29"/>
                <a:gd name="T120" fmla="*/ 2 w 17"/>
                <a:gd name="T121" fmla="*/ 24 h 29"/>
                <a:gd name="T122" fmla="*/ 1 w 17"/>
                <a:gd name="T123" fmla="*/ 22 h 29"/>
                <a:gd name="T124" fmla="*/ 1 w 17"/>
                <a:gd name="T125" fmla="*/ 19 h 2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7" h="29">
                  <a:moveTo>
                    <a:pt x="1" y="19"/>
                  </a:moveTo>
                  <a:lnTo>
                    <a:pt x="0" y="19"/>
                  </a:lnTo>
                  <a:lnTo>
                    <a:pt x="0" y="29"/>
                  </a:lnTo>
                  <a:lnTo>
                    <a:pt x="1" y="29"/>
                  </a:lnTo>
                  <a:lnTo>
                    <a:pt x="2" y="28"/>
                  </a:lnTo>
                  <a:lnTo>
                    <a:pt x="3" y="28"/>
                  </a:lnTo>
                  <a:lnTo>
                    <a:pt x="6" y="29"/>
                  </a:lnTo>
                  <a:lnTo>
                    <a:pt x="9" y="29"/>
                  </a:lnTo>
                  <a:lnTo>
                    <a:pt x="12" y="29"/>
                  </a:lnTo>
                  <a:lnTo>
                    <a:pt x="14" y="28"/>
                  </a:lnTo>
                  <a:lnTo>
                    <a:pt x="16" y="26"/>
                  </a:lnTo>
                  <a:lnTo>
                    <a:pt x="17" y="23"/>
                  </a:lnTo>
                  <a:lnTo>
                    <a:pt x="17" y="21"/>
                  </a:lnTo>
                  <a:lnTo>
                    <a:pt x="16" y="18"/>
                  </a:lnTo>
                  <a:lnTo>
                    <a:pt x="15" y="16"/>
                  </a:lnTo>
                  <a:lnTo>
                    <a:pt x="12" y="14"/>
                  </a:lnTo>
                  <a:lnTo>
                    <a:pt x="7" y="11"/>
                  </a:lnTo>
                  <a:lnTo>
                    <a:pt x="5" y="10"/>
                  </a:lnTo>
                  <a:lnTo>
                    <a:pt x="4" y="9"/>
                  </a:lnTo>
                  <a:lnTo>
                    <a:pt x="4" y="7"/>
                  </a:lnTo>
                  <a:lnTo>
                    <a:pt x="4" y="6"/>
                  </a:lnTo>
                  <a:lnTo>
                    <a:pt x="4" y="5"/>
                  </a:lnTo>
                  <a:lnTo>
                    <a:pt x="5" y="4"/>
                  </a:lnTo>
                  <a:lnTo>
                    <a:pt x="6" y="3"/>
                  </a:lnTo>
                  <a:lnTo>
                    <a:pt x="7" y="2"/>
                  </a:lnTo>
                  <a:lnTo>
                    <a:pt x="9" y="2"/>
                  </a:lnTo>
                  <a:lnTo>
                    <a:pt x="10" y="3"/>
                  </a:lnTo>
                  <a:lnTo>
                    <a:pt x="12" y="3"/>
                  </a:lnTo>
                  <a:lnTo>
                    <a:pt x="13" y="5"/>
                  </a:lnTo>
                  <a:lnTo>
                    <a:pt x="14" y="6"/>
                  </a:lnTo>
                  <a:lnTo>
                    <a:pt x="15" y="8"/>
                  </a:lnTo>
                  <a:lnTo>
                    <a:pt x="15" y="10"/>
                  </a:lnTo>
                  <a:lnTo>
                    <a:pt x="16" y="10"/>
                  </a:lnTo>
                  <a:lnTo>
                    <a:pt x="16" y="1"/>
                  </a:lnTo>
                  <a:lnTo>
                    <a:pt x="15" y="1"/>
                  </a:lnTo>
                  <a:lnTo>
                    <a:pt x="14" y="2"/>
                  </a:lnTo>
                  <a:lnTo>
                    <a:pt x="13" y="2"/>
                  </a:lnTo>
                  <a:lnTo>
                    <a:pt x="12" y="2"/>
                  </a:lnTo>
                  <a:lnTo>
                    <a:pt x="9" y="1"/>
                  </a:lnTo>
                  <a:lnTo>
                    <a:pt x="7" y="0"/>
                  </a:lnTo>
                  <a:lnTo>
                    <a:pt x="4" y="1"/>
                  </a:lnTo>
                  <a:lnTo>
                    <a:pt x="2" y="2"/>
                  </a:lnTo>
                  <a:lnTo>
                    <a:pt x="0" y="5"/>
                  </a:lnTo>
                  <a:lnTo>
                    <a:pt x="0" y="6"/>
                  </a:lnTo>
                  <a:lnTo>
                    <a:pt x="0" y="8"/>
                  </a:lnTo>
                  <a:lnTo>
                    <a:pt x="0" y="10"/>
                  </a:lnTo>
                  <a:lnTo>
                    <a:pt x="1" y="11"/>
                  </a:lnTo>
                  <a:lnTo>
                    <a:pt x="2" y="13"/>
                  </a:lnTo>
                  <a:lnTo>
                    <a:pt x="4" y="14"/>
                  </a:lnTo>
                  <a:lnTo>
                    <a:pt x="8" y="17"/>
                  </a:lnTo>
                  <a:lnTo>
                    <a:pt x="11" y="19"/>
                  </a:lnTo>
                  <a:lnTo>
                    <a:pt x="12" y="20"/>
                  </a:lnTo>
                  <a:lnTo>
                    <a:pt x="13" y="21"/>
                  </a:lnTo>
                  <a:lnTo>
                    <a:pt x="13" y="23"/>
                  </a:lnTo>
                  <a:lnTo>
                    <a:pt x="13" y="25"/>
                  </a:lnTo>
                  <a:lnTo>
                    <a:pt x="11" y="26"/>
                  </a:lnTo>
                  <a:lnTo>
                    <a:pt x="10" y="27"/>
                  </a:lnTo>
                  <a:lnTo>
                    <a:pt x="8" y="27"/>
                  </a:lnTo>
                  <a:lnTo>
                    <a:pt x="6" y="27"/>
                  </a:lnTo>
                  <a:lnTo>
                    <a:pt x="5" y="26"/>
                  </a:lnTo>
                  <a:lnTo>
                    <a:pt x="2" y="24"/>
                  </a:lnTo>
                  <a:lnTo>
                    <a:pt x="1" y="22"/>
                  </a:lnTo>
                  <a:lnTo>
                    <a:pt x="1" y="19"/>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392" name="Freeform 500"/>
            <p:cNvSpPr>
              <a:spLocks noChangeAspect="1"/>
            </p:cNvSpPr>
            <p:nvPr/>
          </p:nvSpPr>
          <p:spPr bwMode="auto">
            <a:xfrm>
              <a:off x="4107" y="2543"/>
              <a:ext cx="29" cy="28"/>
            </a:xfrm>
            <a:custGeom>
              <a:avLst/>
              <a:gdLst>
                <a:gd name="T0" fmla="*/ 8 w 29"/>
                <a:gd name="T1" fmla="*/ 0 h 28"/>
                <a:gd name="T2" fmla="*/ 0 w 29"/>
                <a:gd name="T3" fmla="*/ 0 h 28"/>
                <a:gd name="T4" fmla="*/ 2 w 29"/>
                <a:gd name="T5" fmla="*/ 1 h 28"/>
                <a:gd name="T6" fmla="*/ 3 w 29"/>
                <a:gd name="T7" fmla="*/ 1 h 28"/>
                <a:gd name="T8" fmla="*/ 5 w 29"/>
                <a:gd name="T9" fmla="*/ 4 h 28"/>
                <a:gd name="T10" fmla="*/ 5 w 29"/>
                <a:gd name="T11" fmla="*/ 25 h 28"/>
                <a:gd name="T12" fmla="*/ 5 w 29"/>
                <a:gd name="T13" fmla="*/ 26 h 28"/>
                <a:gd name="T14" fmla="*/ 4 w 29"/>
                <a:gd name="T15" fmla="*/ 27 h 28"/>
                <a:gd name="T16" fmla="*/ 2 w 29"/>
                <a:gd name="T17" fmla="*/ 27 h 28"/>
                <a:gd name="T18" fmla="*/ 2 w 29"/>
                <a:gd name="T19" fmla="*/ 28 h 28"/>
                <a:gd name="T20" fmla="*/ 10 w 29"/>
                <a:gd name="T21" fmla="*/ 28 h 28"/>
                <a:gd name="T22" fmla="*/ 10 w 29"/>
                <a:gd name="T23" fmla="*/ 27 h 28"/>
                <a:gd name="T24" fmla="*/ 8 w 29"/>
                <a:gd name="T25" fmla="*/ 27 h 28"/>
                <a:gd name="T26" fmla="*/ 7 w 29"/>
                <a:gd name="T27" fmla="*/ 26 h 28"/>
                <a:gd name="T28" fmla="*/ 7 w 29"/>
                <a:gd name="T29" fmla="*/ 25 h 28"/>
                <a:gd name="T30" fmla="*/ 7 w 29"/>
                <a:gd name="T31" fmla="*/ 6 h 28"/>
                <a:gd name="T32" fmla="*/ 26 w 29"/>
                <a:gd name="T33" fmla="*/ 28 h 28"/>
                <a:gd name="T34" fmla="*/ 26 w 29"/>
                <a:gd name="T35" fmla="*/ 3 h 28"/>
                <a:gd name="T36" fmla="*/ 27 w 29"/>
                <a:gd name="T37" fmla="*/ 2 h 28"/>
                <a:gd name="T38" fmla="*/ 27 w 29"/>
                <a:gd name="T39" fmla="*/ 1 h 28"/>
                <a:gd name="T40" fmla="*/ 29 w 29"/>
                <a:gd name="T41" fmla="*/ 0 h 28"/>
                <a:gd name="T42" fmla="*/ 21 w 29"/>
                <a:gd name="T43" fmla="*/ 0 h 28"/>
                <a:gd name="T44" fmla="*/ 22 w 29"/>
                <a:gd name="T45" fmla="*/ 0 h 28"/>
                <a:gd name="T46" fmla="*/ 23 w 29"/>
                <a:gd name="T47" fmla="*/ 1 h 28"/>
                <a:gd name="T48" fmla="*/ 24 w 29"/>
                <a:gd name="T49" fmla="*/ 2 h 28"/>
                <a:gd name="T50" fmla="*/ 24 w 29"/>
                <a:gd name="T51" fmla="*/ 3 h 28"/>
                <a:gd name="T52" fmla="*/ 24 w 29"/>
                <a:gd name="T53" fmla="*/ 19 h 28"/>
                <a:gd name="T54" fmla="*/ 8 w 29"/>
                <a:gd name="T55" fmla="*/ 0 h 2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9" h="28">
                  <a:moveTo>
                    <a:pt x="8" y="0"/>
                  </a:moveTo>
                  <a:lnTo>
                    <a:pt x="0" y="0"/>
                  </a:lnTo>
                  <a:lnTo>
                    <a:pt x="2" y="1"/>
                  </a:lnTo>
                  <a:lnTo>
                    <a:pt x="3" y="1"/>
                  </a:lnTo>
                  <a:lnTo>
                    <a:pt x="5" y="4"/>
                  </a:lnTo>
                  <a:lnTo>
                    <a:pt x="5" y="25"/>
                  </a:lnTo>
                  <a:lnTo>
                    <a:pt x="5" y="26"/>
                  </a:lnTo>
                  <a:lnTo>
                    <a:pt x="4" y="27"/>
                  </a:lnTo>
                  <a:lnTo>
                    <a:pt x="2" y="27"/>
                  </a:lnTo>
                  <a:lnTo>
                    <a:pt x="2" y="28"/>
                  </a:lnTo>
                  <a:lnTo>
                    <a:pt x="10" y="28"/>
                  </a:lnTo>
                  <a:lnTo>
                    <a:pt x="10" y="27"/>
                  </a:lnTo>
                  <a:lnTo>
                    <a:pt x="8" y="27"/>
                  </a:lnTo>
                  <a:lnTo>
                    <a:pt x="7" y="26"/>
                  </a:lnTo>
                  <a:lnTo>
                    <a:pt x="7" y="25"/>
                  </a:lnTo>
                  <a:lnTo>
                    <a:pt x="7" y="6"/>
                  </a:lnTo>
                  <a:lnTo>
                    <a:pt x="26" y="28"/>
                  </a:lnTo>
                  <a:lnTo>
                    <a:pt x="26" y="3"/>
                  </a:lnTo>
                  <a:lnTo>
                    <a:pt x="27" y="2"/>
                  </a:lnTo>
                  <a:lnTo>
                    <a:pt x="27" y="1"/>
                  </a:lnTo>
                  <a:lnTo>
                    <a:pt x="29" y="0"/>
                  </a:lnTo>
                  <a:lnTo>
                    <a:pt x="21" y="0"/>
                  </a:lnTo>
                  <a:lnTo>
                    <a:pt x="22" y="0"/>
                  </a:lnTo>
                  <a:lnTo>
                    <a:pt x="23" y="1"/>
                  </a:lnTo>
                  <a:lnTo>
                    <a:pt x="24" y="2"/>
                  </a:lnTo>
                  <a:lnTo>
                    <a:pt x="24" y="3"/>
                  </a:lnTo>
                  <a:lnTo>
                    <a:pt x="24" y="19"/>
                  </a:lnTo>
                  <a:lnTo>
                    <a:pt x="8" y="0"/>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393" name="Freeform 501"/>
            <p:cNvSpPr>
              <a:spLocks noChangeAspect="1"/>
            </p:cNvSpPr>
            <p:nvPr/>
          </p:nvSpPr>
          <p:spPr bwMode="auto">
            <a:xfrm>
              <a:off x="4212" y="2543"/>
              <a:ext cx="29" cy="28"/>
            </a:xfrm>
            <a:custGeom>
              <a:avLst/>
              <a:gdLst>
                <a:gd name="T0" fmla="*/ 7 w 29"/>
                <a:gd name="T1" fmla="*/ 0 h 28"/>
                <a:gd name="T2" fmla="*/ 0 w 29"/>
                <a:gd name="T3" fmla="*/ 0 h 28"/>
                <a:gd name="T4" fmla="*/ 2 w 29"/>
                <a:gd name="T5" fmla="*/ 1 h 28"/>
                <a:gd name="T6" fmla="*/ 3 w 29"/>
                <a:gd name="T7" fmla="*/ 1 h 28"/>
                <a:gd name="T8" fmla="*/ 5 w 29"/>
                <a:gd name="T9" fmla="*/ 4 h 28"/>
                <a:gd name="T10" fmla="*/ 5 w 29"/>
                <a:gd name="T11" fmla="*/ 25 h 28"/>
                <a:gd name="T12" fmla="*/ 4 w 29"/>
                <a:gd name="T13" fmla="*/ 26 h 28"/>
                <a:gd name="T14" fmla="*/ 4 w 29"/>
                <a:gd name="T15" fmla="*/ 27 h 28"/>
                <a:gd name="T16" fmla="*/ 2 w 29"/>
                <a:gd name="T17" fmla="*/ 27 h 28"/>
                <a:gd name="T18" fmla="*/ 2 w 29"/>
                <a:gd name="T19" fmla="*/ 28 h 28"/>
                <a:gd name="T20" fmla="*/ 10 w 29"/>
                <a:gd name="T21" fmla="*/ 28 h 28"/>
                <a:gd name="T22" fmla="*/ 10 w 29"/>
                <a:gd name="T23" fmla="*/ 27 h 28"/>
                <a:gd name="T24" fmla="*/ 9 w 29"/>
                <a:gd name="T25" fmla="*/ 27 h 28"/>
                <a:gd name="T26" fmla="*/ 8 w 29"/>
                <a:gd name="T27" fmla="*/ 27 h 28"/>
                <a:gd name="T28" fmla="*/ 7 w 29"/>
                <a:gd name="T29" fmla="*/ 26 h 28"/>
                <a:gd name="T30" fmla="*/ 7 w 29"/>
                <a:gd name="T31" fmla="*/ 25 h 28"/>
                <a:gd name="T32" fmla="*/ 7 w 29"/>
                <a:gd name="T33" fmla="*/ 6 h 28"/>
                <a:gd name="T34" fmla="*/ 25 w 29"/>
                <a:gd name="T35" fmla="*/ 28 h 28"/>
                <a:gd name="T36" fmla="*/ 26 w 29"/>
                <a:gd name="T37" fmla="*/ 28 h 28"/>
                <a:gd name="T38" fmla="*/ 26 w 29"/>
                <a:gd name="T39" fmla="*/ 3 h 28"/>
                <a:gd name="T40" fmla="*/ 26 w 29"/>
                <a:gd name="T41" fmla="*/ 2 h 28"/>
                <a:gd name="T42" fmla="*/ 27 w 29"/>
                <a:gd name="T43" fmla="*/ 1 h 28"/>
                <a:gd name="T44" fmla="*/ 28 w 29"/>
                <a:gd name="T45" fmla="*/ 0 h 28"/>
                <a:gd name="T46" fmla="*/ 29 w 29"/>
                <a:gd name="T47" fmla="*/ 0 h 28"/>
                <a:gd name="T48" fmla="*/ 21 w 29"/>
                <a:gd name="T49" fmla="*/ 0 h 28"/>
                <a:gd name="T50" fmla="*/ 23 w 29"/>
                <a:gd name="T51" fmla="*/ 1 h 28"/>
                <a:gd name="T52" fmla="*/ 24 w 29"/>
                <a:gd name="T53" fmla="*/ 2 h 28"/>
                <a:gd name="T54" fmla="*/ 24 w 29"/>
                <a:gd name="T55" fmla="*/ 3 h 28"/>
                <a:gd name="T56" fmla="*/ 24 w 29"/>
                <a:gd name="T57" fmla="*/ 19 h 28"/>
                <a:gd name="T58" fmla="*/ 7 w 29"/>
                <a:gd name="T59" fmla="*/ 0 h 2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9" h="28">
                  <a:moveTo>
                    <a:pt x="7" y="0"/>
                  </a:moveTo>
                  <a:lnTo>
                    <a:pt x="0" y="0"/>
                  </a:lnTo>
                  <a:lnTo>
                    <a:pt x="2" y="1"/>
                  </a:lnTo>
                  <a:lnTo>
                    <a:pt x="3" y="1"/>
                  </a:lnTo>
                  <a:lnTo>
                    <a:pt x="5" y="4"/>
                  </a:lnTo>
                  <a:lnTo>
                    <a:pt x="5" y="25"/>
                  </a:lnTo>
                  <a:lnTo>
                    <a:pt x="4" y="26"/>
                  </a:lnTo>
                  <a:lnTo>
                    <a:pt x="4" y="27"/>
                  </a:lnTo>
                  <a:lnTo>
                    <a:pt x="2" y="27"/>
                  </a:lnTo>
                  <a:lnTo>
                    <a:pt x="2" y="28"/>
                  </a:lnTo>
                  <a:lnTo>
                    <a:pt x="10" y="28"/>
                  </a:lnTo>
                  <a:lnTo>
                    <a:pt x="10" y="27"/>
                  </a:lnTo>
                  <a:lnTo>
                    <a:pt x="9" y="27"/>
                  </a:lnTo>
                  <a:lnTo>
                    <a:pt x="8" y="27"/>
                  </a:lnTo>
                  <a:lnTo>
                    <a:pt x="7" y="26"/>
                  </a:lnTo>
                  <a:lnTo>
                    <a:pt x="7" y="25"/>
                  </a:lnTo>
                  <a:lnTo>
                    <a:pt x="7" y="6"/>
                  </a:lnTo>
                  <a:lnTo>
                    <a:pt x="25" y="28"/>
                  </a:lnTo>
                  <a:lnTo>
                    <a:pt x="26" y="28"/>
                  </a:lnTo>
                  <a:lnTo>
                    <a:pt x="26" y="3"/>
                  </a:lnTo>
                  <a:lnTo>
                    <a:pt x="26" y="2"/>
                  </a:lnTo>
                  <a:lnTo>
                    <a:pt x="27" y="1"/>
                  </a:lnTo>
                  <a:lnTo>
                    <a:pt x="28" y="0"/>
                  </a:lnTo>
                  <a:lnTo>
                    <a:pt x="29" y="0"/>
                  </a:lnTo>
                  <a:lnTo>
                    <a:pt x="21" y="0"/>
                  </a:lnTo>
                  <a:lnTo>
                    <a:pt x="23" y="1"/>
                  </a:lnTo>
                  <a:lnTo>
                    <a:pt x="24" y="2"/>
                  </a:lnTo>
                  <a:lnTo>
                    <a:pt x="24" y="3"/>
                  </a:lnTo>
                  <a:lnTo>
                    <a:pt x="24" y="19"/>
                  </a:lnTo>
                  <a:lnTo>
                    <a:pt x="7" y="0"/>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394" name="Freeform 502"/>
            <p:cNvSpPr>
              <a:spLocks noChangeAspect="1" noEditPoints="1"/>
            </p:cNvSpPr>
            <p:nvPr/>
          </p:nvSpPr>
          <p:spPr bwMode="auto">
            <a:xfrm>
              <a:off x="4183" y="2542"/>
              <a:ext cx="28" cy="29"/>
            </a:xfrm>
            <a:custGeom>
              <a:avLst/>
              <a:gdLst>
                <a:gd name="T0" fmla="*/ 25 w 28"/>
                <a:gd name="T1" fmla="*/ 26 h 29"/>
                <a:gd name="T2" fmla="*/ 26 w 28"/>
                <a:gd name="T3" fmla="*/ 27 h 29"/>
                <a:gd name="T4" fmla="*/ 28 w 28"/>
                <a:gd name="T5" fmla="*/ 28 h 29"/>
                <a:gd name="T6" fmla="*/ 28 w 28"/>
                <a:gd name="T7" fmla="*/ 29 h 29"/>
                <a:gd name="T8" fmla="*/ 18 w 28"/>
                <a:gd name="T9" fmla="*/ 29 h 29"/>
                <a:gd name="T10" fmla="*/ 18 w 28"/>
                <a:gd name="T11" fmla="*/ 28 h 29"/>
                <a:gd name="T12" fmla="*/ 19 w 28"/>
                <a:gd name="T13" fmla="*/ 28 h 29"/>
                <a:gd name="T14" fmla="*/ 20 w 28"/>
                <a:gd name="T15" fmla="*/ 27 h 29"/>
                <a:gd name="T16" fmla="*/ 21 w 28"/>
                <a:gd name="T17" fmla="*/ 27 h 29"/>
                <a:gd name="T18" fmla="*/ 21 w 28"/>
                <a:gd name="T19" fmla="*/ 26 h 29"/>
                <a:gd name="T20" fmla="*/ 18 w 28"/>
                <a:gd name="T21" fmla="*/ 20 h 29"/>
                <a:gd name="T22" fmla="*/ 8 w 28"/>
                <a:gd name="T23" fmla="*/ 20 h 29"/>
                <a:gd name="T24" fmla="*/ 5 w 28"/>
                <a:gd name="T25" fmla="*/ 26 h 29"/>
                <a:gd name="T26" fmla="*/ 5 w 28"/>
                <a:gd name="T27" fmla="*/ 27 h 29"/>
                <a:gd name="T28" fmla="*/ 7 w 28"/>
                <a:gd name="T29" fmla="*/ 28 h 29"/>
                <a:gd name="T30" fmla="*/ 7 w 28"/>
                <a:gd name="T31" fmla="*/ 29 h 29"/>
                <a:gd name="T32" fmla="*/ 0 w 28"/>
                <a:gd name="T33" fmla="*/ 29 h 29"/>
                <a:gd name="T34" fmla="*/ 0 w 28"/>
                <a:gd name="T35" fmla="*/ 28 h 29"/>
                <a:gd name="T36" fmla="*/ 2 w 28"/>
                <a:gd name="T37" fmla="*/ 27 h 29"/>
                <a:gd name="T38" fmla="*/ 3 w 28"/>
                <a:gd name="T39" fmla="*/ 25 h 29"/>
                <a:gd name="T40" fmla="*/ 13 w 28"/>
                <a:gd name="T41" fmla="*/ 0 h 29"/>
                <a:gd name="T42" fmla="*/ 14 w 28"/>
                <a:gd name="T43" fmla="*/ 0 h 29"/>
                <a:gd name="T44" fmla="*/ 25 w 28"/>
                <a:gd name="T45" fmla="*/ 26 h 29"/>
                <a:gd name="T46" fmla="*/ 9 w 28"/>
                <a:gd name="T47" fmla="*/ 18 h 29"/>
                <a:gd name="T48" fmla="*/ 17 w 28"/>
                <a:gd name="T49" fmla="*/ 18 h 29"/>
                <a:gd name="T50" fmla="*/ 13 w 28"/>
                <a:gd name="T51" fmla="*/ 8 h 29"/>
                <a:gd name="T52" fmla="*/ 9 w 28"/>
                <a:gd name="T53" fmla="*/ 18 h 29"/>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8" h="29">
                  <a:moveTo>
                    <a:pt x="25" y="26"/>
                  </a:moveTo>
                  <a:lnTo>
                    <a:pt x="26" y="27"/>
                  </a:lnTo>
                  <a:lnTo>
                    <a:pt x="28" y="28"/>
                  </a:lnTo>
                  <a:lnTo>
                    <a:pt x="28" y="29"/>
                  </a:lnTo>
                  <a:lnTo>
                    <a:pt x="18" y="29"/>
                  </a:lnTo>
                  <a:lnTo>
                    <a:pt x="18" y="28"/>
                  </a:lnTo>
                  <a:lnTo>
                    <a:pt x="19" y="28"/>
                  </a:lnTo>
                  <a:lnTo>
                    <a:pt x="20" y="27"/>
                  </a:lnTo>
                  <a:lnTo>
                    <a:pt x="21" y="27"/>
                  </a:lnTo>
                  <a:lnTo>
                    <a:pt x="21" y="26"/>
                  </a:lnTo>
                  <a:lnTo>
                    <a:pt x="18" y="20"/>
                  </a:lnTo>
                  <a:lnTo>
                    <a:pt x="8" y="20"/>
                  </a:lnTo>
                  <a:lnTo>
                    <a:pt x="5" y="26"/>
                  </a:lnTo>
                  <a:lnTo>
                    <a:pt x="5" y="27"/>
                  </a:lnTo>
                  <a:lnTo>
                    <a:pt x="7" y="28"/>
                  </a:lnTo>
                  <a:lnTo>
                    <a:pt x="7" y="29"/>
                  </a:lnTo>
                  <a:lnTo>
                    <a:pt x="0" y="29"/>
                  </a:lnTo>
                  <a:lnTo>
                    <a:pt x="0" y="28"/>
                  </a:lnTo>
                  <a:lnTo>
                    <a:pt x="2" y="27"/>
                  </a:lnTo>
                  <a:lnTo>
                    <a:pt x="3" y="25"/>
                  </a:lnTo>
                  <a:lnTo>
                    <a:pt x="13" y="0"/>
                  </a:lnTo>
                  <a:lnTo>
                    <a:pt x="14" y="0"/>
                  </a:lnTo>
                  <a:lnTo>
                    <a:pt x="25" y="26"/>
                  </a:lnTo>
                  <a:close/>
                  <a:moveTo>
                    <a:pt x="9" y="18"/>
                  </a:moveTo>
                  <a:lnTo>
                    <a:pt x="17" y="18"/>
                  </a:lnTo>
                  <a:lnTo>
                    <a:pt x="13" y="8"/>
                  </a:lnTo>
                  <a:lnTo>
                    <a:pt x="9" y="18"/>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395" name="Freeform 503"/>
            <p:cNvSpPr>
              <a:spLocks noChangeAspect="1" noEditPoints="1"/>
            </p:cNvSpPr>
            <p:nvPr/>
          </p:nvSpPr>
          <p:spPr bwMode="auto">
            <a:xfrm>
              <a:off x="4244" y="2543"/>
              <a:ext cx="27" cy="28"/>
            </a:xfrm>
            <a:custGeom>
              <a:avLst/>
              <a:gdLst>
                <a:gd name="T0" fmla="*/ 27 w 27"/>
                <a:gd name="T1" fmla="*/ 14 h 28"/>
                <a:gd name="T2" fmla="*/ 27 w 27"/>
                <a:gd name="T3" fmla="*/ 17 h 28"/>
                <a:gd name="T4" fmla="*/ 26 w 27"/>
                <a:gd name="T5" fmla="*/ 19 h 28"/>
                <a:gd name="T6" fmla="*/ 25 w 27"/>
                <a:gd name="T7" fmla="*/ 22 h 28"/>
                <a:gd name="T8" fmla="*/ 23 w 27"/>
                <a:gd name="T9" fmla="*/ 24 h 28"/>
                <a:gd name="T10" fmla="*/ 21 w 27"/>
                <a:gd name="T11" fmla="*/ 26 h 28"/>
                <a:gd name="T12" fmla="*/ 19 w 27"/>
                <a:gd name="T13" fmla="*/ 27 h 28"/>
                <a:gd name="T14" fmla="*/ 16 w 27"/>
                <a:gd name="T15" fmla="*/ 28 h 28"/>
                <a:gd name="T16" fmla="*/ 13 w 27"/>
                <a:gd name="T17" fmla="*/ 28 h 28"/>
                <a:gd name="T18" fmla="*/ 0 w 27"/>
                <a:gd name="T19" fmla="*/ 28 h 28"/>
                <a:gd name="T20" fmla="*/ 0 w 27"/>
                <a:gd name="T21" fmla="*/ 27 h 28"/>
                <a:gd name="T22" fmla="*/ 1 w 27"/>
                <a:gd name="T23" fmla="*/ 27 h 28"/>
                <a:gd name="T24" fmla="*/ 2 w 27"/>
                <a:gd name="T25" fmla="*/ 26 h 28"/>
                <a:gd name="T26" fmla="*/ 2 w 27"/>
                <a:gd name="T27" fmla="*/ 25 h 28"/>
                <a:gd name="T28" fmla="*/ 3 w 27"/>
                <a:gd name="T29" fmla="*/ 24 h 28"/>
                <a:gd name="T30" fmla="*/ 3 w 27"/>
                <a:gd name="T31" fmla="*/ 4 h 28"/>
                <a:gd name="T32" fmla="*/ 2 w 27"/>
                <a:gd name="T33" fmla="*/ 1 h 28"/>
                <a:gd name="T34" fmla="*/ 1 w 27"/>
                <a:gd name="T35" fmla="*/ 1 h 28"/>
                <a:gd name="T36" fmla="*/ 0 w 27"/>
                <a:gd name="T37" fmla="*/ 1 h 28"/>
                <a:gd name="T38" fmla="*/ 0 w 27"/>
                <a:gd name="T39" fmla="*/ 0 h 28"/>
                <a:gd name="T40" fmla="*/ 11 w 27"/>
                <a:gd name="T41" fmla="*/ 0 h 28"/>
                <a:gd name="T42" fmla="*/ 14 w 27"/>
                <a:gd name="T43" fmla="*/ 0 h 28"/>
                <a:gd name="T44" fmla="*/ 16 w 27"/>
                <a:gd name="T45" fmla="*/ 0 h 28"/>
                <a:gd name="T46" fmla="*/ 19 w 27"/>
                <a:gd name="T47" fmla="*/ 1 h 28"/>
                <a:gd name="T48" fmla="*/ 21 w 27"/>
                <a:gd name="T49" fmla="*/ 2 h 28"/>
                <a:gd name="T50" fmla="*/ 24 w 27"/>
                <a:gd name="T51" fmla="*/ 4 h 28"/>
                <a:gd name="T52" fmla="*/ 26 w 27"/>
                <a:gd name="T53" fmla="*/ 7 h 28"/>
                <a:gd name="T54" fmla="*/ 27 w 27"/>
                <a:gd name="T55" fmla="*/ 9 h 28"/>
                <a:gd name="T56" fmla="*/ 27 w 27"/>
                <a:gd name="T57" fmla="*/ 12 h 28"/>
                <a:gd name="T58" fmla="*/ 27 w 27"/>
                <a:gd name="T59" fmla="*/ 14 h 28"/>
                <a:gd name="T60" fmla="*/ 8 w 27"/>
                <a:gd name="T61" fmla="*/ 2 h 28"/>
                <a:gd name="T62" fmla="*/ 8 w 27"/>
                <a:gd name="T63" fmla="*/ 26 h 28"/>
                <a:gd name="T64" fmla="*/ 11 w 27"/>
                <a:gd name="T65" fmla="*/ 26 h 28"/>
                <a:gd name="T66" fmla="*/ 13 w 27"/>
                <a:gd name="T67" fmla="*/ 26 h 28"/>
                <a:gd name="T68" fmla="*/ 16 w 27"/>
                <a:gd name="T69" fmla="*/ 25 h 28"/>
                <a:gd name="T70" fmla="*/ 18 w 27"/>
                <a:gd name="T71" fmla="*/ 24 h 28"/>
                <a:gd name="T72" fmla="*/ 20 w 27"/>
                <a:gd name="T73" fmla="*/ 23 h 28"/>
                <a:gd name="T74" fmla="*/ 21 w 27"/>
                <a:gd name="T75" fmla="*/ 21 h 28"/>
                <a:gd name="T76" fmla="*/ 22 w 27"/>
                <a:gd name="T77" fmla="*/ 19 h 28"/>
                <a:gd name="T78" fmla="*/ 23 w 27"/>
                <a:gd name="T79" fmla="*/ 16 h 28"/>
                <a:gd name="T80" fmla="*/ 23 w 27"/>
                <a:gd name="T81" fmla="*/ 14 h 28"/>
                <a:gd name="T82" fmla="*/ 23 w 27"/>
                <a:gd name="T83" fmla="*/ 12 h 28"/>
                <a:gd name="T84" fmla="*/ 23 w 27"/>
                <a:gd name="T85" fmla="*/ 10 h 28"/>
                <a:gd name="T86" fmla="*/ 22 w 27"/>
                <a:gd name="T87" fmla="*/ 7 h 28"/>
                <a:gd name="T88" fmla="*/ 20 w 27"/>
                <a:gd name="T89" fmla="*/ 5 h 28"/>
                <a:gd name="T90" fmla="*/ 19 w 27"/>
                <a:gd name="T91" fmla="*/ 4 h 28"/>
                <a:gd name="T92" fmla="*/ 18 w 27"/>
                <a:gd name="T93" fmla="*/ 3 h 28"/>
                <a:gd name="T94" fmla="*/ 15 w 27"/>
                <a:gd name="T95" fmla="*/ 2 h 28"/>
                <a:gd name="T96" fmla="*/ 10 w 27"/>
                <a:gd name="T97" fmla="*/ 1 h 28"/>
                <a:gd name="T98" fmla="*/ 9 w 27"/>
                <a:gd name="T99" fmla="*/ 1 h 28"/>
                <a:gd name="T100" fmla="*/ 8 w 27"/>
                <a:gd name="T101" fmla="*/ 2 h 2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27" h="28">
                  <a:moveTo>
                    <a:pt x="27" y="14"/>
                  </a:moveTo>
                  <a:lnTo>
                    <a:pt x="27" y="17"/>
                  </a:lnTo>
                  <a:lnTo>
                    <a:pt x="26" y="19"/>
                  </a:lnTo>
                  <a:lnTo>
                    <a:pt x="25" y="22"/>
                  </a:lnTo>
                  <a:lnTo>
                    <a:pt x="23" y="24"/>
                  </a:lnTo>
                  <a:lnTo>
                    <a:pt x="21" y="26"/>
                  </a:lnTo>
                  <a:lnTo>
                    <a:pt x="19" y="27"/>
                  </a:lnTo>
                  <a:lnTo>
                    <a:pt x="16" y="28"/>
                  </a:lnTo>
                  <a:lnTo>
                    <a:pt x="13" y="28"/>
                  </a:lnTo>
                  <a:lnTo>
                    <a:pt x="0" y="28"/>
                  </a:lnTo>
                  <a:lnTo>
                    <a:pt x="0" y="27"/>
                  </a:lnTo>
                  <a:lnTo>
                    <a:pt x="1" y="27"/>
                  </a:lnTo>
                  <a:lnTo>
                    <a:pt x="2" y="26"/>
                  </a:lnTo>
                  <a:lnTo>
                    <a:pt x="2" y="25"/>
                  </a:lnTo>
                  <a:lnTo>
                    <a:pt x="3" y="24"/>
                  </a:lnTo>
                  <a:lnTo>
                    <a:pt x="3" y="4"/>
                  </a:lnTo>
                  <a:lnTo>
                    <a:pt x="2" y="1"/>
                  </a:lnTo>
                  <a:lnTo>
                    <a:pt x="1" y="1"/>
                  </a:lnTo>
                  <a:lnTo>
                    <a:pt x="0" y="1"/>
                  </a:lnTo>
                  <a:lnTo>
                    <a:pt x="0" y="0"/>
                  </a:lnTo>
                  <a:lnTo>
                    <a:pt x="11" y="0"/>
                  </a:lnTo>
                  <a:lnTo>
                    <a:pt x="14" y="0"/>
                  </a:lnTo>
                  <a:lnTo>
                    <a:pt x="16" y="0"/>
                  </a:lnTo>
                  <a:lnTo>
                    <a:pt x="19" y="1"/>
                  </a:lnTo>
                  <a:lnTo>
                    <a:pt x="21" y="2"/>
                  </a:lnTo>
                  <a:lnTo>
                    <a:pt x="24" y="4"/>
                  </a:lnTo>
                  <a:lnTo>
                    <a:pt x="26" y="7"/>
                  </a:lnTo>
                  <a:lnTo>
                    <a:pt x="27" y="9"/>
                  </a:lnTo>
                  <a:lnTo>
                    <a:pt x="27" y="12"/>
                  </a:lnTo>
                  <a:lnTo>
                    <a:pt x="27" y="14"/>
                  </a:lnTo>
                  <a:close/>
                  <a:moveTo>
                    <a:pt x="8" y="2"/>
                  </a:moveTo>
                  <a:lnTo>
                    <a:pt x="8" y="26"/>
                  </a:lnTo>
                  <a:lnTo>
                    <a:pt x="11" y="26"/>
                  </a:lnTo>
                  <a:lnTo>
                    <a:pt x="13" y="26"/>
                  </a:lnTo>
                  <a:lnTo>
                    <a:pt x="16" y="25"/>
                  </a:lnTo>
                  <a:lnTo>
                    <a:pt x="18" y="24"/>
                  </a:lnTo>
                  <a:lnTo>
                    <a:pt x="20" y="23"/>
                  </a:lnTo>
                  <a:lnTo>
                    <a:pt x="21" y="21"/>
                  </a:lnTo>
                  <a:lnTo>
                    <a:pt x="22" y="19"/>
                  </a:lnTo>
                  <a:lnTo>
                    <a:pt x="23" y="16"/>
                  </a:lnTo>
                  <a:lnTo>
                    <a:pt x="23" y="14"/>
                  </a:lnTo>
                  <a:lnTo>
                    <a:pt x="23" y="12"/>
                  </a:lnTo>
                  <a:lnTo>
                    <a:pt x="23" y="10"/>
                  </a:lnTo>
                  <a:lnTo>
                    <a:pt x="22" y="7"/>
                  </a:lnTo>
                  <a:lnTo>
                    <a:pt x="20" y="5"/>
                  </a:lnTo>
                  <a:lnTo>
                    <a:pt x="19" y="4"/>
                  </a:lnTo>
                  <a:lnTo>
                    <a:pt x="18" y="3"/>
                  </a:lnTo>
                  <a:lnTo>
                    <a:pt x="15" y="2"/>
                  </a:lnTo>
                  <a:lnTo>
                    <a:pt x="10" y="1"/>
                  </a:lnTo>
                  <a:lnTo>
                    <a:pt x="9" y="1"/>
                  </a:lnTo>
                  <a:lnTo>
                    <a:pt x="8" y="2"/>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396" name="Freeform 504"/>
            <p:cNvSpPr>
              <a:spLocks noChangeAspect="1" noEditPoints="1"/>
            </p:cNvSpPr>
            <p:nvPr/>
          </p:nvSpPr>
          <p:spPr bwMode="auto">
            <a:xfrm>
              <a:off x="3920" y="2534"/>
              <a:ext cx="34" cy="37"/>
            </a:xfrm>
            <a:custGeom>
              <a:avLst/>
              <a:gdLst>
                <a:gd name="T0" fmla="*/ 20 w 34"/>
                <a:gd name="T1" fmla="*/ 1 h 37"/>
                <a:gd name="T2" fmla="*/ 27 w 34"/>
                <a:gd name="T3" fmla="*/ 4 h 37"/>
                <a:gd name="T4" fmla="*/ 31 w 34"/>
                <a:gd name="T5" fmla="*/ 8 h 37"/>
                <a:gd name="T6" fmla="*/ 33 w 34"/>
                <a:gd name="T7" fmla="*/ 15 h 37"/>
                <a:gd name="T8" fmla="*/ 33 w 34"/>
                <a:gd name="T9" fmla="*/ 22 h 37"/>
                <a:gd name="T10" fmla="*/ 31 w 34"/>
                <a:gd name="T11" fmla="*/ 29 h 37"/>
                <a:gd name="T12" fmla="*/ 27 w 34"/>
                <a:gd name="T13" fmla="*/ 34 h 37"/>
                <a:gd name="T14" fmla="*/ 20 w 34"/>
                <a:gd name="T15" fmla="*/ 36 h 37"/>
                <a:gd name="T16" fmla="*/ 13 w 34"/>
                <a:gd name="T17" fmla="*/ 36 h 37"/>
                <a:gd name="T18" fmla="*/ 7 w 34"/>
                <a:gd name="T19" fmla="*/ 34 h 37"/>
                <a:gd name="T20" fmla="*/ 3 w 34"/>
                <a:gd name="T21" fmla="*/ 29 h 37"/>
                <a:gd name="T22" fmla="*/ 0 w 34"/>
                <a:gd name="T23" fmla="*/ 22 h 37"/>
                <a:gd name="T24" fmla="*/ 0 w 34"/>
                <a:gd name="T25" fmla="*/ 15 h 37"/>
                <a:gd name="T26" fmla="*/ 3 w 34"/>
                <a:gd name="T27" fmla="*/ 8 h 37"/>
                <a:gd name="T28" fmla="*/ 9 w 34"/>
                <a:gd name="T29" fmla="*/ 2 h 37"/>
                <a:gd name="T30" fmla="*/ 14 w 34"/>
                <a:gd name="T31" fmla="*/ 1 h 37"/>
                <a:gd name="T32" fmla="*/ 6 w 34"/>
                <a:gd name="T33" fmla="*/ 19 h 37"/>
                <a:gd name="T34" fmla="*/ 7 w 34"/>
                <a:gd name="T35" fmla="*/ 25 h 37"/>
                <a:gd name="T36" fmla="*/ 9 w 34"/>
                <a:gd name="T37" fmla="*/ 30 h 37"/>
                <a:gd name="T38" fmla="*/ 13 w 34"/>
                <a:gd name="T39" fmla="*/ 33 h 37"/>
                <a:gd name="T40" fmla="*/ 17 w 34"/>
                <a:gd name="T41" fmla="*/ 35 h 37"/>
                <a:gd name="T42" fmla="*/ 21 w 34"/>
                <a:gd name="T43" fmla="*/ 33 h 37"/>
                <a:gd name="T44" fmla="*/ 24 w 34"/>
                <a:gd name="T45" fmla="*/ 30 h 37"/>
                <a:gd name="T46" fmla="*/ 27 w 34"/>
                <a:gd name="T47" fmla="*/ 25 h 37"/>
                <a:gd name="T48" fmla="*/ 27 w 34"/>
                <a:gd name="T49" fmla="*/ 18 h 37"/>
                <a:gd name="T50" fmla="*/ 26 w 34"/>
                <a:gd name="T51" fmla="*/ 10 h 37"/>
                <a:gd name="T52" fmla="*/ 23 w 34"/>
                <a:gd name="T53" fmla="*/ 5 h 37"/>
                <a:gd name="T54" fmla="*/ 20 w 34"/>
                <a:gd name="T55" fmla="*/ 3 h 37"/>
                <a:gd name="T56" fmla="*/ 17 w 34"/>
                <a:gd name="T57" fmla="*/ 3 h 37"/>
                <a:gd name="T58" fmla="*/ 12 w 34"/>
                <a:gd name="T59" fmla="*/ 4 h 37"/>
                <a:gd name="T60" fmla="*/ 9 w 34"/>
                <a:gd name="T61" fmla="*/ 8 h 37"/>
                <a:gd name="T62" fmla="*/ 7 w 34"/>
                <a:gd name="T63" fmla="*/ 13 h 37"/>
                <a:gd name="T64" fmla="*/ 6 w 34"/>
                <a:gd name="T65" fmla="*/ 19 h 3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4" h="37">
                  <a:moveTo>
                    <a:pt x="17" y="0"/>
                  </a:moveTo>
                  <a:lnTo>
                    <a:pt x="20" y="1"/>
                  </a:lnTo>
                  <a:lnTo>
                    <a:pt x="24" y="2"/>
                  </a:lnTo>
                  <a:lnTo>
                    <a:pt x="27" y="4"/>
                  </a:lnTo>
                  <a:lnTo>
                    <a:pt x="29" y="6"/>
                  </a:lnTo>
                  <a:lnTo>
                    <a:pt x="31" y="8"/>
                  </a:lnTo>
                  <a:lnTo>
                    <a:pt x="33" y="12"/>
                  </a:lnTo>
                  <a:lnTo>
                    <a:pt x="33" y="15"/>
                  </a:lnTo>
                  <a:lnTo>
                    <a:pt x="34" y="19"/>
                  </a:lnTo>
                  <a:lnTo>
                    <a:pt x="33" y="22"/>
                  </a:lnTo>
                  <a:lnTo>
                    <a:pt x="33" y="26"/>
                  </a:lnTo>
                  <a:lnTo>
                    <a:pt x="31" y="29"/>
                  </a:lnTo>
                  <a:lnTo>
                    <a:pt x="29" y="31"/>
                  </a:lnTo>
                  <a:lnTo>
                    <a:pt x="27" y="34"/>
                  </a:lnTo>
                  <a:lnTo>
                    <a:pt x="24" y="35"/>
                  </a:lnTo>
                  <a:lnTo>
                    <a:pt x="20" y="36"/>
                  </a:lnTo>
                  <a:lnTo>
                    <a:pt x="17" y="37"/>
                  </a:lnTo>
                  <a:lnTo>
                    <a:pt x="13" y="36"/>
                  </a:lnTo>
                  <a:lnTo>
                    <a:pt x="10" y="35"/>
                  </a:lnTo>
                  <a:lnTo>
                    <a:pt x="7" y="34"/>
                  </a:lnTo>
                  <a:lnTo>
                    <a:pt x="4" y="31"/>
                  </a:lnTo>
                  <a:lnTo>
                    <a:pt x="3" y="29"/>
                  </a:lnTo>
                  <a:lnTo>
                    <a:pt x="1" y="26"/>
                  </a:lnTo>
                  <a:lnTo>
                    <a:pt x="0" y="22"/>
                  </a:lnTo>
                  <a:lnTo>
                    <a:pt x="0" y="19"/>
                  </a:lnTo>
                  <a:lnTo>
                    <a:pt x="0" y="15"/>
                  </a:lnTo>
                  <a:lnTo>
                    <a:pt x="1" y="12"/>
                  </a:lnTo>
                  <a:lnTo>
                    <a:pt x="3" y="8"/>
                  </a:lnTo>
                  <a:lnTo>
                    <a:pt x="6" y="4"/>
                  </a:lnTo>
                  <a:lnTo>
                    <a:pt x="9" y="2"/>
                  </a:lnTo>
                  <a:lnTo>
                    <a:pt x="12" y="1"/>
                  </a:lnTo>
                  <a:lnTo>
                    <a:pt x="14" y="1"/>
                  </a:lnTo>
                  <a:lnTo>
                    <a:pt x="17" y="0"/>
                  </a:lnTo>
                  <a:close/>
                  <a:moveTo>
                    <a:pt x="6" y="19"/>
                  </a:moveTo>
                  <a:lnTo>
                    <a:pt x="6" y="22"/>
                  </a:lnTo>
                  <a:lnTo>
                    <a:pt x="7" y="25"/>
                  </a:lnTo>
                  <a:lnTo>
                    <a:pt x="8" y="28"/>
                  </a:lnTo>
                  <a:lnTo>
                    <a:pt x="9" y="30"/>
                  </a:lnTo>
                  <a:lnTo>
                    <a:pt x="11" y="32"/>
                  </a:lnTo>
                  <a:lnTo>
                    <a:pt x="13" y="33"/>
                  </a:lnTo>
                  <a:lnTo>
                    <a:pt x="15" y="34"/>
                  </a:lnTo>
                  <a:lnTo>
                    <a:pt x="17" y="35"/>
                  </a:lnTo>
                  <a:lnTo>
                    <a:pt x="19" y="34"/>
                  </a:lnTo>
                  <a:lnTo>
                    <a:pt x="21" y="33"/>
                  </a:lnTo>
                  <a:lnTo>
                    <a:pt x="23" y="32"/>
                  </a:lnTo>
                  <a:lnTo>
                    <a:pt x="24" y="30"/>
                  </a:lnTo>
                  <a:lnTo>
                    <a:pt x="26" y="28"/>
                  </a:lnTo>
                  <a:lnTo>
                    <a:pt x="27" y="25"/>
                  </a:lnTo>
                  <a:lnTo>
                    <a:pt x="27" y="22"/>
                  </a:lnTo>
                  <a:lnTo>
                    <a:pt x="27" y="18"/>
                  </a:lnTo>
                  <a:lnTo>
                    <a:pt x="27" y="14"/>
                  </a:lnTo>
                  <a:lnTo>
                    <a:pt x="26" y="10"/>
                  </a:lnTo>
                  <a:lnTo>
                    <a:pt x="25" y="7"/>
                  </a:lnTo>
                  <a:lnTo>
                    <a:pt x="23" y="5"/>
                  </a:lnTo>
                  <a:lnTo>
                    <a:pt x="22" y="4"/>
                  </a:lnTo>
                  <a:lnTo>
                    <a:pt x="20" y="3"/>
                  </a:lnTo>
                  <a:lnTo>
                    <a:pt x="18" y="3"/>
                  </a:lnTo>
                  <a:lnTo>
                    <a:pt x="17" y="3"/>
                  </a:lnTo>
                  <a:lnTo>
                    <a:pt x="14" y="3"/>
                  </a:lnTo>
                  <a:lnTo>
                    <a:pt x="12" y="4"/>
                  </a:lnTo>
                  <a:lnTo>
                    <a:pt x="10" y="6"/>
                  </a:lnTo>
                  <a:lnTo>
                    <a:pt x="9" y="8"/>
                  </a:lnTo>
                  <a:lnTo>
                    <a:pt x="7" y="10"/>
                  </a:lnTo>
                  <a:lnTo>
                    <a:pt x="7" y="13"/>
                  </a:lnTo>
                  <a:lnTo>
                    <a:pt x="6" y="16"/>
                  </a:lnTo>
                  <a:lnTo>
                    <a:pt x="6" y="19"/>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397" name="Freeform 505"/>
            <p:cNvSpPr>
              <a:spLocks noChangeAspect="1" noEditPoints="1"/>
            </p:cNvSpPr>
            <p:nvPr/>
          </p:nvSpPr>
          <p:spPr bwMode="auto">
            <a:xfrm>
              <a:off x="3993" y="2535"/>
              <a:ext cx="34" cy="44"/>
            </a:xfrm>
            <a:custGeom>
              <a:avLst/>
              <a:gdLst>
                <a:gd name="T0" fmla="*/ 20 w 34"/>
                <a:gd name="T1" fmla="*/ 0 h 44"/>
                <a:gd name="T2" fmla="*/ 26 w 34"/>
                <a:gd name="T3" fmla="*/ 2 h 44"/>
                <a:gd name="T4" fmla="*/ 32 w 34"/>
                <a:gd name="T5" fmla="*/ 8 h 44"/>
                <a:gd name="T6" fmla="*/ 34 w 34"/>
                <a:gd name="T7" fmla="*/ 15 h 44"/>
                <a:gd name="T8" fmla="*/ 34 w 34"/>
                <a:gd name="T9" fmla="*/ 21 h 44"/>
                <a:gd name="T10" fmla="*/ 33 w 34"/>
                <a:gd name="T11" fmla="*/ 27 h 44"/>
                <a:gd name="T12" fmla="*/ 30 w 34"/>
                <a:gd name="T13" fmla="*/ 31 h 44"/>
                <a:gd name="T14" fmla="*/ 25 w 34"/>
                <a:gd name="T15" fmla="*/ 34 h 44"/>
                <a:gd name="T16" fmla="*/ 25 w 34"/>
                <a:gd name="T17" fmla="*/ 38 h 44"/>
                <a:gd name="T18" fmla="*/ 30 w 34"/>
                <a:gd name="T19" fmla="*/ 42 h 44"/>
                <a:gd name="T20" fmla="*/ 34 w 34"/>
                <a:gd name="T21" fmla="*/ 44 h 44"/>
                <a:gd name="T22" fmla="*/ 26 w 34"/>
                <a:gd name="T23" fmla="*/ 43 h 44"/>
                <a:gd name="T24" fmla="*/ 18 w 34"/>
                <a:gd name="T25" fmla="*/ 40 h 44"/>
                <a:gd name="T26" fmla="*/ 11 w 34"/>
                <a:gd name="T27" fmla="*/ 35 h 44"/>
                <a:gd name="T28" fmla="*/ 6 w 34"/>
                <a:gd name="T29" fmla="*/ 32 h 44"/>
                <a:gd name="T30" fmla="*/ 2 w 34"/>
                <a:gd name="T31" fmla="*/ 27 h 44"/>
                <a:gd name="T32" fmla="*/ 1 w 34"/>
                <a:gd name="T33" fmla="*/ 21 h 44"/>
                <a:gd name="T34" fmla="*/ 1 w 34"/>
                <a:gd name="T35" fmla="*/ 15 h 44"/>
                <a:gd name="T36" fmla="*/ 3 w 34"/>
                <a:gd name="T37" fmla="*/ 8 h 44"/>
                <a:gd name="T38" fmla="*/ 7 w 34"/>
                <a:gd name="T39" fmla="*/ 3 h 44"/>
                <a:gd name="T40" fmla="*/ 14 w 34"/>
                <a:gd name="T41" fmla="*/ 0 h 44"/>
                <a:gd name="T42" fmla="*/ 17 w 34"/>
                <a:gd name="T43" fmla="*/ 2 h 44"/>
                <a:gd name="T44" fmla="*/ 14 w 34"/>
                <a:gd name="T45" fmla="*/ 3 h 44"/>
                <a:gd name="T46" fmla="*/ 10 w 34"/>
                <a:gd name="T47" fmla="*/ 6 h 44"/>
                <a:gd name="T48" fmla="*/ 7 w 34"/>
                <a:gd name="T49" fmla="*/ 13 h 44"/>
                <a:gd name="T50" fmla="*/ 7 w 34"/>
                <a:gd name="T51" fmla="*/ 22 h 44"/>
                <a:gd name="T52" fmla="*/ 9 w 34"/>
                <a:gd name="T53" fmla="*/ 28 h 44"/>
                <a:gd name="T54" fmla="*/ 11 w 34"/>
                <a:gd name="T55" fmla="*/ 32 h 44"/>
                <a:gd name="T56" fmla="*/ 15 w 34"/>
                <a:gd name="T57" fmla="*/ 34 h 44"/>
                <a:gd name="T58" fmla="*/ 19 w 34"/>
                <a:gd name="T59" fmla="*/ 34 h 44"/>
                <a:gd name="T60" fmla="*/ 23 w 34"/>
                <a:gd name="T61" fmla="*/ 32 h 44"/>
                <a:gd name="T62" fmla="*/ 26 w 34"/>
                <a:gd name="T63" fmla="*/ 28 h 44"/>
                <a:gd name="T64" fmla="*/ 28 w 34"/>
                <a:gd name="T65" fmla="*/ 22 h 44"/>
                <a:gd name="T66" fmla="*/ 28 w 34"/>
                <a:gd name="T67" fmla="*/ 14 h 44"/>
                <a:gd name="T68" fmla="*/ 26 w 34"/>
                <a:gd name="T69" fmla="*/ 9 h 44"/>
                <a:gd name="T70" fmla="*/ 23 w 34"/>
                <a:gd name="T71" fmla="*/ 4 h 44"/>
                <a:gd name="T72" fmla="*/ 19 w 34"/>
                <a:gd name="T73" fmla="*/ 2 h 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34" h="44">
                  <a:moveTo>
                    <a:pt x="17" y="0"/>
                  </a:moveTo>
                  <a:lnTo>
                    <a:pt x="20" y="0"/>
                  </a:lnTo>
                  <a:lnTo>
                    <a:pt x="23" y="1"/>
                  </a:lnTo>
                  <a:lnTo>
                    <a:pt x="26" y="2"/>
                  </a:lnTo>
                  <a:lnTo>
                    <a:pt x="29" y="5"/>
                  </a:lnTo>
                  <a:lnTo>
                    <a:pt x="32" y="8"/>
                  </a:lnTo>
                  <a:lnTo>
                    <a:pt x="34" y="12"/>
                  </a:lnTo>
                  <a:lnTo>
                    <a:pt x="34" y="15"/>
                  </a:lnTo>
                  <a:lnTo>
                    <a:pt x="34" y="18"/>
                  </a:lnTo>
                  <a:lnTo>
                    <a:pt x="34" y="21"/>
                  </a:lnTo>
                  <a:lnTo>
                    <a:pt x="34" y="24"/>
                  </a:lnTo>
                  <a:lnTo>
                    <a:pt x="33" y="27"/>
                  </a:lnTo>
                  <a:lnTo>
                    <a:pt x="31" y="29"/>
                  </a:lnTo>
                  <a:lnTo>
                    <a:pt x="30" y="31"/>
                  </a:lnTo>
                  <a:lnTo>
                    <a:pt x="28" y="33"/>
                  </a:lnTo>
                  <a:lnTo>
                    <a:pt x="25" y="34"/>
                  </a:lnTo>
                  <a:lnTo>
                    <a:pt x="23" y="35"/>
                  </a:lnTo>
                  <a:lnTo>
                    <a:pt x="25" y="38"/>
                  </a:lnTo>
                  <a:lnTo>
                    <a:pt x="27" y="41"/>
                  </a:lnTo>
                  <a:lnTo>
                    <a:pt x="30" y="42"/>
                  </a:lnTo>
                  <a:lnTo>
                    <a:pt x="34" y="43"/>
                  </a:lnTo>
                  <a:lnTo>
                    <a:pt x="34" y="44"/>
                  </a:lnTo>
                  <a:lnTo>
                    <a:pt x="29" y="44"/>
                  </a:lnTo>
                  <a:lnTo>
                    <a:pt x="26" y="43"/>
                  </a:lnTo>
                  <a:lnTo>
                    <a:pt x="23" y="42"/>
                  </a:lnTo>
                  <a:lnTo>
                    <a:pt x="18" y="40"/>
                  </a:lnTo>
                  <a:lnTo>
                    <a:pt x="14" y="36"/>
                  </a:lnTo>
                  <a:lnTo>
                    <a:pt x="11" y="35"/>
                  </a:lnTo>
                  <a:lnTo>
                    <a:pt x="8" y="34"/>
                  </a:lnTo>
                  <a:lnTo>
                    <a:pt x="6" y="32"/>
                  </a:lnTo>
                  <a:lnTo>
                    <a:pt x="4" y="30"/>
                  </a:lnTo>
                  <a:lnTo>
                    <a:pt x="2" y="27"/>
                  </a:lnTo>
                  <a:lnTo>
                    <a:pt x="1" y="24"/>
                  </a:lnTo>
                  <a:lnTo>
                    <a:pt x="1" y="21"/>
                  </a:lnTo>
                  <a:lnTo>
                    <a:pt x="0" y="18"/>
                  </a:lnTo>
                  <a:lnTo>
                    <a:pt x="1" y="15"/>
                  </a:lnTo>
                  <a:lnTo>
                    <a:pt x="2" y="11"/>
                  </a:lnTo>
                  <a:lnTo>
                    <a:pt x="3" y="8"/>
                  </a:lnTo>
                  <a:lnTo>
                    <a:pt x="5" y="5"/>
                  </a:lnTo>
                  <a:lnTo>
                    <a:pt x="7" y="3"/>
                  </a:lnTo>
                  <a:lnTo>
                    <a:pt x="10" y="1"/>
                  </a:lnTo>
                  <a:lnTo>
                    <a:pt x="14" y="0"/>
                  </a:lnTo>
                  <a:lnTo>
                    <a:pt x="17" y="0"/>
                  </a:lnTo>
                  <a:close/>
                  <a:moveTo>
                    <a:pt x="17" y="2"/>
                  </a:moveTo>
                  <a:lnTo>
                    <a:pt x="16" y="2"/>
                  </a:lnTo>
                  <a:lnTo>
                    <a:pt x="14" y="3"/>
                  </a:lnTo>
                  <a:lnTo>
                    <a:pt x="12" y="4"/>
                  </a:lnTo>
                  <a:lnTo>
                    <a:pt x="10" y="6"/>
                  </a:lnTo>
                  <a:lnTo>
                    <a:pt x="9" y="9"/>
                  </a:lnTo>
                  <a:lnTo>
                    <a:pt x="7" y="13"/>
                  </a:lnTo>
                  <a:lnTo>
                    <a:pt x="7" y="18"/>
                  </a:lnTo>
                  <a:lnTo>
                    <a:pt x="7" y="22"/>
                  </a:lnTo>
                  <a:lnTo>
                    <a:pt x="8" y="25"/>
                  </a:lnTo>
                  <a:lnTo>
                    <a:pt x="9" y="28"/>
                  </a:lnTo>
                  <a:lnTo>
                    <a:pt x="10" y="30"/>
                  </a:lnTo>
                  <a:lnTo>
                    <a:pt x="11" y="32"/>
                  </a:lnTo>
                  <a:lnTo>
                    <a:pt x="13" y="33"/>
                  </a:lnTo>
                  <a:lnTo>
                    <a:pt x="15" y="34"/>
                  </a:lnTo>
                  <a:lnTo>
                    <a:pt x="17" y="34"/>
                  </a:lnTo>
                  <a:lnTo>
                    <a:pt x="19" y="34"/>
                  </a:lnTo>
                  <a:lnTo>
                    <a:pt x="21" y="33"/>
                  </a:lnTo>
                  <a:lnTo>
                    <a:pt x="23" y="32"/>
                  </a:lnTo>
                  <a:lnTo>
                    <a:pt x="25" y="30"/>
                  </a:lnTo>
                  <a:lnTo>
                    <a:pt x="26" y="28"/>
                  </a:lnTo>
                  <a:lnTo>
                    <a:pt x="27" y="25"/>
                  </a:lnTo>
                  <a:lnTo>
                    <a:pt x="28" y="22"/>
                  </a:lnTo>
                  <a:lnTo>
                    <a:pt x="28" y="18"/>
                  </a:lnTo>
                  <a:lnTo>
                    <a:pt x="28" y="14"/>
                  </a:lnTo>
                  <a:lnTo>
                    <a:pt x="27" y="11"/>
                  </a:lnTo>
                  <a:lnTo>
                    <a:pt x="26" y="9"/>
                  </a:lnTo>
                  <a:lnTo>
                    <a:pt x="25" y="6"/>
                  </a:lnTo>
                  <a:lnTo>
                    <a:pt x="23" y="4"/>
                  </a:lnTo>
                  <a:lnTo>
                    <a:pt x="21" y="3"/>
                  </a:lnTo>
                  <a:lnTo>
                    <a:pt x="19" y="2"/>
                  </a:lnTo>
                  <a:lnTo>
                    <a:pt x="17" y="2"/>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398" name="Freeform 506"/>
            <p:cNvSpPr>
              <a:spLocks noChangeAspect="1" noEditPoints="1"/>
            </p:cNvSpPr>
            <p:nvPr/>
          </p:nvSpPr>
          <p:spPr bwMode="auto">
            <a:xfrm>
              <a:off x="3788" y="2562"/>
              <a:ext cx="116" cy="51"/>
            </a:xfrm>
            <a:custGeom>
              <a:avLst/>
              <a:gdLst>
                <a:gd name="T0" fmla="*/ 96 w 116"/>
                <a:gd name="T1" fmla="*/ 23 h 51"/>
                <a:gd name="T2" fmla="*/ 94 w 116"/>
                <a:gd name="T3" fmla="*/ 20 h 51"/>
                <a:gd name="T4" fmla="*/ 86 w 116"/>
                <a:gd name="T5" fmla="*/ 30 h 51"/>
                <a:gd name="T6" fmla="*/ 86 w 116"/>
                <a:gd name="T7" fmla="*/ 24 h 51"/>
                <a:gd name="T8" fmla="*/ 97 w 116"/>
                <a:gd name="T9" fmla="*/ 23 h 51"/>
                <a:gd name="T10" fmla="*/ 101 w 116"/>
                <a:gd name="T11" fmla="*/ 22 h 51"/>
                <a:gd name="T12" fmla="*/ 101 w 116"/>
                <a:gd name="T13" fmla="*/ 16 h 51"/>
                <a:gd name="T14" fmla="*/ 104 w 116"/>
                <a:gd name="T15" fmla="*/ 18 h 51"/>
                <a:gd name="T16" fmla="*/ 108 w 116"/>
                <a:gd name="T17" fmla="*/ 17 h 51"/>
                <a:gd name="T18" fmla="*/ 107 w 116"/>
                <a:gd name="T19" fmla="*/ 12 h 51"/>
                <a:gd name="T20" fmla="*/ 83 w 116"/>
                <a:gd name="T21" fmla="*/ 33 h 51"/>
                <a:gd name="T22" fmla="*/ 79 w 116"/>
                <a:gd name="T23" fmla="*/ 34 h 51"/>
                <a:gd name="T24" fmla="*/ 109 w 116"/>
                <a:gd name="T25" fmla="*/ 13 h 51"/>
                <a:gd name="T26" fmla="*/ 112 w 116"/>
                <a:gd name="T27" fmla="*/ 8 h 51"/>
                <a:gd name="T28" fmla="*/ 108 w 116"/>
                <a:gd name="T29" fmla="*/ 18 h 51"/>
                <a:gd name="T30" fmla="*/ 77 w 116"/>
                <a:gd name="T31" fmla="*/ 36 h 51"/>
                <a:gd name="T32" fmla="*/ 94 w 116"/>
                <a:gd name="T33" fmla="*/ 19 h 51"/>
                <a:gd name="T34" fmla="*/ 116 w 116"/>
                <a:gd name="T35" fmla="*/ 0 h 51"/>
                <a:gd name="T36" fmla="*/ 95 w 116"/>
                <a:gd name="T37" fmla="*/ 22 h 51"/>
                <a:gd name="T38" fmla="*/ 94 w 116"/>
                <a:gd name="T39" fmla="*/ 24 h 51"/>
                <a:gd name="T40" fmla="*/ 92 w 116"/>
                <a:gd name="T41" fmla="*/ 25 h 51"/>
                <a:gd name="T42" fmla="*/ 99 w 116"/>
                <a:gd name="T43" fmla="*/ 18 h 51"/>
                <a:gd name="T44" fmla="*/ 100 w 116"/>
                <a:gd name="T45" fmla="*/ 22 h 51"/>
                <a:gd name="T46" fmla="*/ 99 w 116"/>
                <a:gd name="T47" fmla="*/ 18 h 51"/>
                <a:gd name="T48" fmla="*/ 106 w 116"/>
                <a:gd name="T49" fmla="*/ 15 h 51"/>
                <a:gd name="T50" fmla="*/ 35 w 116"/>
                <a:gd name="T51" fmla="*/ 34 h 51"/>
                <a:gd name="T52" fmla="*/ 37 w 116"/>
                <a:gd name="T53" fmla="*/ 27 h 51"/>
                <a:gd name="T54" fmla="*/ 4 w 116"/>
                <a:gd name="T55" fmla="*/ 14 h 51"/>
                <a:gd name="T56" fmla="*/ 6 w 116"/>
                <a:gd name="T57" fmla="*/ 11 h 51"/>
                <a:gd name="T58" fmla="*/ 6 w 116"/>
                <a:gd name="T59" fmla="*/ 10 h 51"/>
                <a:gd name="T60" fmla="*/ 3 w 116"/>
                <a:gd name="T61" fmla="*/ 8 h 51"/>
                <a:gd name="T62" fmla="*/ 6 w 116"/>
                <a:gd name="T63" fmla="*/ 14 h 51"/>
                <a:gd name="T64" fmla="*/ 3 w 116"/>
                <a:gd name="T65" fmla="*/ 11 h 51"/>
                <a:gd name="T66" fmla="*/ 9 w 116"/>
                <a:gd name="T67" fmla="*/ 11 h 51"/>
                <a:gd name="T68" fmla="*/ 10 w 116"/>
                <a:gd name="T69" fmla="*/ 19 h 51"/>
                <a:gd name="T70" fmla="*/ 10 w 116"/>
                <a:gd name="T71" fmla="*/ 18 h 51"/>
                <a:gd name="T72" fmla="*/ 10 w 116"/>
                <a:gd name="T73" fmla="*/ 13 h 51"/>
                <a:gd name="T74" fmla="*/ 14 w 116"/>
                <a:gd name="T75" fmla="*/ 22 h 51"/>
                <a:gd name="T76" fmla="*/ 19 w 116"/>
                <a:gd name="T77" fmla="*/ 25 h 51"/>
                <a:gd name="T78" fmla="*/ 19 w 116"/>
                <a:gd name="T79" fmla="*/ 21 h 51"/>
                <a:gd name="T80" fmla="*/ 15 w 116"/>
                <a:gd name="T81" fmla="*/ 16 h 51"/>
                <a:gd name="T82" fmla="*/ 24 w 116"/>
                <a:gd name="T83" fmla="*/ 28 h 51"/>
                <a:gd name="T84" fmla="*/ 21 w 116"/>
                <a:gd name="T85" fmla="*/ 20 h 51"/>
                <a:gd name="T86" fmla="*/ 28 w 116"/>
                <a:gd name="T87" fmla="*/ 30 h 51"/>
                <a:gd name="T88" fmla="*/ 26 w 116"/>
                <a:gd name="T89" fmla="*/ 22 h 51"/>
                <a:gd name="T90" fmla="*/ 32 w 116"/>
                <a:gd name="T91" fmla="*/ 25 h 51"/>
                <a:gd name="T92" fmla="*/ 10 w 116"/>
                <a:gd name="T93" fmla="*/ 10 h 51"/>
                <a:gd name="T94" fmla="*/ 49 w 116"/>
                <a:gd name="T95" fmla="*/ 30 h 51"/>
                <a:gd name="T96" fmla="*/ 17 w 116"/>
                <a:gd name="T97" fmla="*/ 25 h 51"/>
                <a:gd name="T98" fmla="*/ 37 w 116"/>
                <a:gd name="T99" fmla="*/ 28 h 51"/>
                <a:gd name="T100" fmla="*/ 52 w 116"/>
                <a:gd name="T101" fmla="*/ 49 h 51"/>
                <a:gd name="T102" fmla="*/ 55 w 116"/>
                <a:gd name="T103" fmla="*/ 42 h 51"/>
                <a:gd name="T104" fmla="*/ 64 w 116"/>
                <a:gd name="T105" fmla="*/ 43 h 51"/>
                <a:gd name="T106" fmla="*/ 59 w 116"/>
                <a:gd name="T107" fmla="*/ 44 h 51"/>
                <a:gd name="T108" fmla="*/ 62 w 116"/>
                <a:gd name="T109" fmla="*/ 49 h 51"/>
                <a:gd name="T110" fmla="*/ 63 w 116"/>
                <a:gd name="T111" fmla="*/ 48 h 51"/>
                <a:gd name="T112" fmla="*/ 61 w 116"/>
                <a:gd name="T113" fmla="*/ 43 h 51"/>
                <a:gd name="T114" fmla="*/ 40 w 116"/>
                <a:gd name="T115" fmla="*/ 38 h 51"/>
                <a:gd name="T116" fmla="*/ 77 w 116"/>
                <a:gd name="T117" fmla="*/ 47 h 51"/>
                <a:gd name="T118" fmla="*/ 53 w 116"/>
                <a:gd name="T119" fmla="*/ 51 h 51"/>
                <a:gd name="T120" fmla="*/ 55 w 116"/>
                <a:gd name="T121" fmla="*/ 43 h 5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16" h="51">
                  <a:moveTo>
                    <a:pt x="91" y="29"/>
                  </a:moveTo>
                  <a:lnTo>
                    <a:pt x="94" y="27"/>
                  </a:lnTo>
                  <a:lnTo>
                    <a:pt x="96" y="26"/>
                  </a:lnTo>
                  <a:lnTo>
                    <a:pt x="96" y="24"/>
                  </a:lnTo>
                  <a:lnTo>
                    <a:pt x="96" y="23"/>
                  </a:lnTo>
                  <a:lnTo>
                    <a:pt x="95" y="23"/>
                  </a:lnTo>
                  <a:lnTo>
                    <a:pt x="96" y="22"/>
                  </a:lnTo>
                  <a:lnTo>
                    <a:pt x="96" y="21"/>
                  </a:lnTo>
                  <a:lnTo>
                    <a:pt x="96" y="20"/>
                  </a:lnTo>
                  <a:lnTo>
                    <a:pt x="94" y="20"/>
                  </a:lnTo>
                  <a:lnTo>
                    <a:pt x="91" y="22"/>
                  </a:lnTo>
                  <a:lnTo>
                    <a:pt x="91" y="29"/>
                  </a:lnTo>
                  <a:close/>
                  <a:moveTo>
                    <a:pt x="84" y="32"/>
                  </a:moveTo>
                  <a:lnTo>
                    <a:pt x="85" y="32"/>
                  </a:lnTo>
                  <a:lnTo>
                    <a:pt x="86" y="30"/>
                  </a:lnTo>
                  <a:lnTo>
                    <a:pt x="89" y="28"/>
                  </a:lnTo>
                  <a:lnTo>
                    <a:pt x="89" y="30"/>
                  </a:lnTo>
                  <a:lnTo>
                    <a:pt x="91" y="29"/>
                  </a:lnTo>
                  <a:lnTo>
                    <a:pt x="88" y="24"/>
                  </a:lnTo>
                  <a:lnTo>
                    <a:pt x="86" y="24"/>
                  </a:lnTo>
                  <a:lnTo>
                    <a:pt x="84" y="32"/>
                  </a:lnTo>
                  <a:close/>
                  <a:moveTo>
                    <a:pt x="99" y="17"/>
                  </a:moveTo>
                  <a:lnTo>
                    <a:pt x="97" y="20"/>
                  </a:lnTo>
                  <a:lnTo>
                    <a:pt x="97" y="21"/>
                  </a:lnTo>
                  <a:lnTo>
                    <a:pt x="97" y="23"/>
                  </a:lnTo>
                  <a:lnTo>
                    <a:pt x="97" y="24"/>
                  </a:lnTo>
                  <a:lnTo>
                    <a:pt x="98" y="24"/>
                  </a:lnTo>
                  <a:lnTo>
                    <a:pt x="99" y="24"/>
                  </a:lnTo>
                  <a:lnTo>
                    <a:pt x="100" y="23"/>
                  </a:lnTo>
                  <a:lnTo>
                    <a:pt x="101" y="22"/>
                  </a:lnTo>
                  <a:lnTo>
                    <a:pt x="102" y="21"/>
                  </a:lnTo>
                  <a:lnTo>
                    <a:pt x="102" y="19"/>
                  </a:lnTo>
                  <a:lnTo>
                    <a:pt x="102" y="18"/>
                  </a:lnTo>
                  <a:lnTo>
                    <a:pt x="102" y="17"/>
                  </a:lnTo>
                  <a:lnTo>
                    <a:pt x="101" y="16"/>
                  </a:lnTo>
                  <a:lnTo>
                    <a:pt x="100" y="16"/>
                  </a:lnTo>
                  <a:lnTo>
                    <a:pt x="99" y="17"/>
                  </a:lnTo>
                  <a:close/>
                  <a:moveTo>
                    <a:pt x="103" y="21"/>
                  </a:moveTo>
                  <a:lnTo>
                    <a:pt x="104" y="20"/>
                  </a:lnTo>
                  <a:lnTo>
                    <a:pt x="104" y="18"/>
                  </a:lnTo>
                  <a:lnTo>
                    <a:pt x="105" y="16"/>
                  </a:lnTo>
                  <a:lnTo>
                    <a:pt x="106" y="16"/>
                  </a:lnTo>
                  <a:lnTo>
                    <a:pt x="107" y="17"/>
                  </a:lnTo>
                  <a:lnTo>
                    <a:pt x="107" y="18"/>
                  </a:lnTo>
                  <a:lnTo>
                    <a:pt x="108" y="17"/>
                  </a:lnTo>
                  <a:lnTo>
                    <a:pt x="107" y="16"/>
                  </a:lnTo>
                  <a:lnTo>
                    <a:pt x="107" y="15"/>
                  </a:lnTo>
                  <a:lnTo>
                    <a:pt x="107" y="14"/>
                  </a:lnTo>
                  <a:lnTo>
                    <a:pt x="108" y="13"/>
                  </a:lnTo>
                  <a:lnTo>
                    <a:pt x="107" y="12"/>
                  </a:lnTo>
                  <a:lnTo>
                    <a:pt x="106" y="12"/>
                  </a:lnTo>
                  <a:lnTo>
                    <a:pt x="103" y="14"/>
                  </a:lnTo>
                  <a:lnTo>
                    <a:pt x="103" y="21"/>
                  </a:lnTo>
                  <a:close/>
                  <a:moveTo>
                    <a:pt x="79" y="34"/>
                  </a:moveTo>
                  <a:lnTo>
                    <a:pt x="83" y="33"/>
                  </a:lnTo>
                  <a:lnTo>
                    <a:pt x="83" y="31"/>
                  </a:lnTo>
                  <a:lnTo>
                    <a:pt x="80" y="33"/>
                  </a:lnTo>
                  <a:lnTo>
                    <a:pt x="80" y="27"/>
                  </a:lnTo>
                  <a:lnTo>
                    <a:pt x="79" y="27"/>
                  </a:lnTo>
                  <a:lnTo>
                    <a:pt x="79" y="34"/>
                  </a:lnTo>
                  <a:close/>
                  <a:moveTo>
                    <a:pt x="109" y="17"/>
                  </a:moveTo>
                  <a:lnTo>
                    <a:pt x="112" y="13"/>
                  </a:lnTo>
                  <a:lnTo>
                    <a:pt x="112" y="12"/>
                  </a:lnTo>
                  <a:lnTo>
                    <a:pt x="109" y="15"/>
                  </a:lnTo>
                  <a:lnTo>
                    <a:pt x="109" y="13"/>
                  </a:lnTo>
                  <a:lnTo>
                    <a:pt x="112" y="11"/>
                  </a:lnTo>
                  <a:lnTo>
                    <a:pt x="112" y="10"/>
                  </a:lnTo>
                  <a:lnTo>
                    <a:pt x="109" y="12"/>
                  </a:lnTo>
                  <a:lnTo>
                    <a:pt x="109" y="10"/>
                  </a:lnTo>
                  <a:lnTo>
                    <a:pt x="112" y="8"/>
                  </a:lnTo>
                  <a:lnTo>
                    <a:pt x="112" y="7"/>
                  </a:lnTo>
                  <a:lnTo>
                    <a:pt x="109" y="10"/>
                  </a:lnTo>
                  <a:lnTo>
                    <a:pt x="109" y="17"/>
                  </a:lnTo>
                  <a:close/>
                  <a:moveTo>
                    <a:pt x="116" y="11"/>
                  </a:moveTo>
                  <a:lnTo>
                    <a:pt x="108" y="18"/>
                  </a:lnTo>
                  <a:lnTo>
                    <a:pt x="104" y="22"/>
                  </a:lnTo>
                  <a:lnTo>
                    <a:pt x="99" y="25"/>
                  </a:lnTo>
                  <a:lnTo>
                    <a:pt x="89" y="31"/>
                  </a:lnTo>
                  <a:lnTo>
                    <a:pt x="83" y="34"/>
                  </a:lnTo>
                  <a:lnTo>
                    <a:pt x="77" y="36"/>
                  </a:lnTo>
                  <a:lnTo>
                    <a:pt x="67" y="30"/>
                  </a:lnTo>
                  <a:lnTo>
                    <a:pt x="73" y="28"/>
                  </a:lnTo>
                  <a:lnTo>
                    <a:pt x="80" y="26"/>
                  </a:lnTo>
                  <a:lnTo>
                    <a:pt x="87" y="23"/>
                  </a:lnTo>
                  <a:lnTo>
                    <a:pt x="94" y="19"/>
                  </a:lnTo>
                  <a:lnTo>
                    <a:pt x="100" y="15"/>
                  </a:lnTo>
                  <a:lnTo>
                    <a:pt x="106" y="10"/>
                  </a:lnTo>
                  <a:lnTo>
                    <a:pt x="109" y="8"/>
                  </a:lnTo>
                  <a:lnTo>
                    <a:pt x="111" y="6"/>
                  </a:lnTo>
                  <a:lnTo>
                    <a:pt x="116" y="0"/>
                  </a:lnTo>
                  <a:lnTo>
                    <a:pt x="116" y="11"/>
                  </a:lnTo>
                  <a:close/>
                  <a:moveTo>
                    <a:pt x="92" y="22"/>
                  </a:moveTo>
                  <a:lnTo>
                    <a:pt x="94" y="21"/>
                  </a:lnTo>
                  <a:lnTo>
                    <a:pt x="95" y="21"/>
                  </a:lnTo>
                  <a:lnTo>
                    <a:pt x="95" y="22"/>
                  </a:lnTo>
                  <a:lnTo>
                    <a:pt x="94" y="23"/>
                  </a:lnTo>
                  <a:lnTo>
                    <a:pt x="92" y="24"/>
                  </a:lnTo>
                  <a:lnTo>
                    <a:pt x="92" y="22"/>
                  </a:lnTo>
                  <a:close/>
                  <a:moveTo>
                    <a:pt x="92" y="25"/>
                  </a:moveTo>
                  <a:lnTo>
                    <a:pt x="94" y="24"/>
                  </a:lnTo>
                  <a:lnTo>
                    <a:pt x="95" y="24"/>
                  </a:lnTo>
                  <a:lnTo>
                    <a:pt x="95" y="25"/>
                  </a:lnTo>
                  <a:lnTo>
                    <a:pt x="94" y="26"/>
                  </a:lnTo>
                  <a:lnTo>
                    <a:pt x="92" y="27"/>
                  </a:lnTo>
                  <a:lnTo>
                    <a:pt x="92" y="25"/>
                  </a:lnTo>
                  <a:close/>
                  <a:moveTo>
                    <a:pt x="87" y="25"/>
                  </a:moveTo>
                  <a:lnTo>
                    <a:pt x="88" y="28"/>
                  </a:lnTo>
                  <a:lnTo>
                    <a:pt x="86" y="29"/>
                  </a:lnTo>
                  <a:lnTo>
                    <a:pt x="87" y="25"/>
                  </a:lnTo>
                  <a:close/>
                  <a:moveTo>
                    <a:pt x="99" y="18"/>
                  </a:moveTo>
                  <a:lnTo>
                    <a:pt x="100" y="17"/>
                  </a:lnTo>
                  <a:lnTo>
                    <a:pt x="101" y="17"/>
                  </a:lnTo>
                  <a:lnTo>
                    <a:pt x="101" y="19"/>
                  </a:lnTo>
                  <a:lnTo>
                    <a:pt x="101" y="21"/>
                  </a:lnTo>
                  <a:lnTo>
                    <a:pt x="100" y="22"/>
                  </a:lnTo>
                  <a:lnTo>
                    <a:pt x="99" y="23"/>
                  </a:lnTo>
                  <a:lnTo>
                    <a:pt x="98" y="22"/>
                  </a:lnTo>
                  <a:lnTo>
                    <a:pt x="98" y="20"/>
                  </a:lnTo>
                  <a:lnTo>
                    <a:pt x="98" y="19"/>
                  </a:lnTo>
                  <a:lnTo>
                    <a:pt x="99" y="18"/>
                  </a:lnTo>
                  <a:close/>
                  <a:moveTo>
                    <a:pt x="104" y="15"/>
                  </a:moveTo>
                  <a:lnTo>
                    <a:pt x="106" y="14"/>
                  </a:lnTo>
                  <a:lnTo>
                    <a:pt x="106" y="13"/>
                  </a:lnTo>
                  <a:lnTo>
                    <a:pt x="107" y="14"/>
                  </a:lnTo>
                  <a:lnTo>
                    <a:pt x="106" y="15"/>
                  </a:lnTo>
                  <a:lnTo>
                    <a:pt x="106" y="16"/>
                  </a:lnTo>
                  <a:lnTo>
                    <a:pt x="104" y="17"/>
                  </a:lnTo>
                  <a:lnTo>
                    <a:pt x="104" y="15"/>
                  </a:lnTo>
                  <a:close/>
                  <a:moveTo>
                    <a:pt x="33" y="33"/>
                  </a:moveTo>
                  <a:lnTo>
                    <a:pt x="35" y="34"/>
                  </a:lnTo>
                  <a:lnTo>
                    <a:pt x="35" y="32"/>
                  </a:lnTo>
                  <a:lnTo>
                    <a:pt x="38" y="33"/>
                  </a:lnTo>
                  <a:lnTo>
                    <a:pt x="39" y="35"/>
                  </a:lnTo>
                  <a:lnTo>
                    <a:pt x="40" y="35"/>
                  </a:lnTo>
                  <a:lnTo>
                    <a:pt x="37" y="27"/>
                  </a:lnTo>
                  <a:lnTo>
                    <a:pt x="36" y="27"/>
                  </a:lnTo>
                  <a:lnTo>
                    <a:pt x="33" y="33"/>
                  </a:lnTo>
                  <a:close/>
                  <a:moveTo>
                    <a:pt x="3" y="11"/>
                  </a:moveTo>
                  <a:lnTo>
                    <a:pt x="4" y="13"/>
                  </a:lnTo>
                  <a:lnTo>
                    <a:pt x="4" y="14"/>
                  </a:lnTo>
                  <a:lnTo>
                    <a:pt x="5" y="15"/>
                  </a:lnTo>
                  <a:lnTo>
                    <a:pt x="6" y="15"/>
                  </a:lnTo>
                  <a:lnTo>
                    <a:pt x="7" y="14"/>
                  </a:lnTo>
                  <a:lnTo>
                    <a:pt x="7" y="12"/>
                  </a:lnTo>
                  <a:lnTo>
                    <a:pt x="6" y="11"/>
                  </a:lnTo>
                  <a:lnTo>
                    <a:pt x="5" y="10"/>
                  </a:lnTo>
                  <a:lnTo>
                    <a:pt x="4" y="8"/>
                  </a:lnTo>
                  <a:lnTo>
                    <a:pt x="5" y="8"/>
                  </a:lnTo>
                  <a:lnTo>
                    <a:pt x="6" y="9"/>
                  </a:lnTo>
                  <a:lnTo>
                    <a:pt x="6" y="10"/>
                  </a:lnTo>
                  <a:lnTo>
                    <a:pt x="7" y="11"/>
                  </a:lnTo>
                  <a:lnTo>
                    <a:pt x="6" y="9"/>
                  </a:lnTo>
                  <a:lnTo>
                    <a:pt x="5" y="7"/>
                  </a:lnTo>
                  <a:lnTo>
                    <a:pt x="4" y="7"/>
                  </a:lnTo>
                  <a:lnTo>
                    <a:pt x="3" y="8"/>
                  </a:lnTo>
                  <a:lnTo>
                    <a:pt x="3" y="9"/>
                  </a:lnTo>
                  <a:lnTo>
                    <a:pt x="4" y="11"/>
                  </a:lnTo>
                  <a:lnTo>
                    <a:pt x="6" y="12"/>
                  </a:lnTo>
                  <a:lnTo>
                    <a:pt x="6" y="13"/>
                  </a:lnTo>
                  <a:lnTo>
                    <a:pt x="6" y="14"/>
                  </a:lnTo>
                  <a:lnTo>
                    <a:pt x="5" y="14"/>
                  </a:lnTo>
                  <a:lnTo>
                    <a:pt x="5" y="13"/>
                  </a:lnTo>
                  <a:lnTo>
                    <a:pt x="4" y="13"/>
                  </a:lnTo>
                  <a:lnTo>
                    <a:pt x="4" y="11"/>
                  </a:lnTo>
                  <a:lnTo>
                    <a:pt x="3" y="11"/>
                  </a:lnTo>
                  <a:close/>
                  <a:moveTo>
                    <a:pt x="12" y="15"/>
                  </a:moveTo>
                  <a:lnTo>
                    <a:pt x="11" y="13"/>
                  </a:lnTo>
                  <a:lnTo>
                    <a:pt x="11" y="12"/>
                  </a:lnTo>
                  <a:lnTo>
                    <a:pt x="10" y="12"/>
                  </a:lnTo>
                  <a:lnTo>
                    <a:pt x="9" y="11"/>
                  </a:lnTo>
                  <a:lnTo>
                    <a:pt x="8" y="12"/>
                  </a:lnTo>
                  <a:lnTo>
                    <a:pt x="7" y="14"/>
                  </a:lnTo>
                  <a:lnTo>
                    <a:pt x="8" y="17"/>
                  </a:lnTo>
                  <a:lnTo>
                    <a:pt x="9" y="18"/>
                  </a:lnTo>
                  <a:lnTo>
                    <a:pt x="10" y="19"/>
                  </a:lnTo>
                  <a:lnTo>
                    <a:pt x="11" y="19"/>
                  </a:lnTo>
                  <a:lnTo>
                    <a:pt x="12" y="17"/>
                  </a:lnTo>
                  <a:lnTo>
                    <a:pt x="11" y="17"/>
                  </a:lnTo>
                  <a:lnTo>
                    <a:pt x="11" y="18"/>
                  </a:lnTo>
                  <a:lnTo>
                    <a:pt x="10" y="18"/>
                  </a:lnTo>
                  <a:lnTo>
                    <a:pt x="9" y="16"/>
                  </a:lnTo>
                  <a:lnTo>
                    <a:pt x="8" y="14"/>
                  </a:lnTo>
                  <a:lnTo>
                    <a:pt x="9" y="13"/>
                  </a:lnTo>
                  <a:lnTo>
                    <a:pt x="9" y="12"/>
                  </a:lnTo>
                  <a:lnTo>
                    <a:pt x="10" y="13"/>
                  </a:lnTo>
                  <a:lnTo>
                    <a:pt x="11" y="14"/>
                  </a:lnTo>
                  <a:lnTo>
                    <a:pt x="11" y="15"/>
                  </a:lnTo>
                  <a:lnTo>
                    <a:pt x="12" y="15"/>
                  </a:lnTo>
                  <a:close/>
                  <a:moveTo>
                    <a:pt x="13" y="21"/>
                  </a:moveTo>
                  <a:lnTo>
                    <a:pt x="14" y="22"/>
                  </a:lnTo>
                  <a:lnTo>
                    <a:pt x="14" y="15"/>
                  </a:lnTo>
                  <a:lnTo>
                    <a:pt x="13" y="14"/>
                  </a:lnTo>
                  <a:lnTo>
                    <a:pt x="13" y="21"/>
                  </a:lnTo>
                  <a:close/>
                  <a:moveTo>
                    <a:pt x="15" y="23"/>
                  </a:moveTo>
                  <a:lnTo>
                    <a:pt x="19" y="25"/>
                  </a:lnTo>
                  <a:lnTo>
                    <a:pt x="19" y="24"/>
                  </a:lnTo>
                  <a:lnTo>
                    <a:pt x="16" y="22"/>
                  </a:lnTo>
                  <a:lnTo>
                    <a:pt x="16" y="20"/>
                  </a:lnTo>
                  <a:lnTo>
                    <a:pt x="19" y="22"/>
                  </a:lnTo>
                  <a:lnTo>
                    <a:pt x="19" y="21"/>
                  </a:lnTo>
                  <a:lnTo>
                    <a:pt x="16" y="19"/>
                  </a:lnTo>
                  <a:lnTo>
                    <a:pt x="16" y="17"/>
                  </a:lnTo>
                  <a:lnTo>
                    <a:pt x="19" y="19"/>
                  </a:lnTo>
                  <a:lnTo>
                    <a:pt x="19" y="18"/>
                  </a:lnTo>
                  <a:lnTo>
                    <a:pt x="15" y="16"/>
                  </a:lnTo>
                  <a:lnTo>
                    <a:pt x="15" y="23"/>
                  </a:lnTo>
                  <a:close/>
                  <a:moveTo>
                    <a:pt x="20" y="26"/>
                  </a:moveTo>
                  <a:lnTo>
                    <a:pt x="21" y="27"/>
                  </a:lnTo>
                  <a:lnTo>
                    <a:pt x="21" y="22"/>
                  </a:lnTo>
                  <a:lnTo>
                    <a:pt x="24" y="28"/>
                  </a:lnTo>
                  <a:lnTo>
                    <a:pt x="25" y="29"/>
                  </a:lnTo>
                  <a:lnTo>
                    <a:pt x="25" y="22"/>
                  </a:lnTo>
                  <a:lnTo>
                    <a:pt x="24" y="21"/>
                  </a:lnTo>
                  <a:lnTo>
                    <a:pt x="24" y="26"/>
                  </a:lnTo>
                  <a:lnTo>
                    <a:pt x="21" y="20"/>
                  </a:lnTo>
                  <a:lnTo>
                    <a:pt x="20" y="19"/>
                  </a:lnTo>
                  <a:lnTo>
                    <a:pt x="20" y="26"/>
                  </a:lnTo>
                  <a:close/>
                  <a:moveTo>
                    <a:pt x="26" y="23"/>
                  </a:moveTo>
                  <a:lnTo>
                    <a:pt x="28" y="24"/>
                  </a:lnTo>
                  <a:lnTo>
                    <a:pt x="28" y="30"/>
                  </a:lnTo>
                  <a:lnTo>
                    <a:pt x="29" y="31"/>
                  </a:lnTo>
                  <a:lnTo>
                    <a:pt x="29" y="25"/>
                  </a:lnTo>
                  <a:lnTo>
                    <a:pt x="31" y="26"/>
                  </a:lnTo>
                  <a:lnTo>
                    <a:pt x="31" y="25"/>
                  </a:lnTo>
                  <a:lnTo>
                    <a:pt x="26" y="22"/>
                  </a:lnTo>
                  <a:lnTo>
                    <a:pt x="26" y="23"/>
                  </a:lnTo>
                  <a:close/>
                  <a:moveTo>
                    <a:pt x="32" y="32"/>
                  </a:moveTo>
                  <a:lnTo>
                    <a:pt x="33" y="33"/>
                  </a:lnTo>
                  <a:lnTo>
                    <a:pt x="33" y="26"/>
                  </a:lnTo>
                  <a:lnTo>
                    <a:pt x="32" y="25"/>
                  </a:lnTo>
                  <a:lnTo>
                    <a:pt x="32" y="32"/>
                  </a:lnTo>
                  <a:close/>
                  <a:moveTo>
                    <a:pt x="0" y="6"/>
                  </a:moveTo>
                  <a:lnTo>
                    <a:pt x="0" y="0"/>
                  </a:lnTo>
                  <a:lnTo>
                    <a:pt x="5" y="6"/>
                  </a:lnTo>
                  <a:lnTo>
                    <a:pt x="10" y="10"/>
                  </a:lnTo>
                  <a:lnTo>
                    <a:pt x="16" y="15"/>
                  </a:lnTo>
                  <a:lnTo>
                    <a:pt x="23" y="19"/>
                  </a:lnTo>
                  <a:lnTo>
                    <a:pt x="36" y="26"/>
                  </a:lnTo>
                  <a:lnTo>
                    <a:pt x="43" y="28"/>
                  </a:lnTo>
                  <a:lnTo>
                    <a:pt x="49" y="30"/>
                  </a:lnTo>
                  <a:lnTo>
                    <a:pt x="39" y="36"/>
                  </a:lnTo>
                  <a:lnTo>
                    <a:pt x="33" y="34"/>
                  </a:lnTo>
                  <a:lnTo>
                    <a:pt x="28" y="31"/>
                  </a:lnTo>
                  <a:lnTo>
                    <a:pt x="22" y="28"/>
                  </a:lnTo>
                  <a:lnTo>
                    <a:pt x="17" y="25"/>
                  </a:lnTo>
                  <a:lnTo>
                    <a:pt x="8" y="18"/>
                  </a:lnTo>
                  <a:lnTo>
                    <a:pt x="4" y="15"/>
                  </a:lnTo>
                  <a:lnTo>
                    <a:pt x="0" y="11"/>
                  </a:lnTo>
                  <a:lnTo>
                    <a:pt x="0" y="6"/>
                  </a:lnTo>
                  <a:close/>
                  <a:moveTo>
                    <a:pt x="37" y="28"/>
                  </a:moveTo>
                  <a:lnTo>
                    <a:pt x="38" y="32"/>
                  </a:lnTo>
                  <a:lnTo>
                    <a:pt x="36" y="31"/>
                  </a:lnTo>
                  <a:lnTo>
                    <a:pt x="37" y="28"/>
                  </a:lnTo>
                  <a:close/>
                  <a:moveTo>
                    <a:pt x="51" y="49"/>
                  </a:moveTo>
                  <a:lnTo>
                    <a:pt x="52" y="49"/>
                  </a:lnTo>
                  <a:lnTo>
                    <a:pt x="53" y="47"/>
                  </a:lnTo>
                  <a:lnTo>
                    <a:pt x="56" y="48"/>
                  </a:lnTo>
                  <a:lnTo>
                    <a:pt x="57" y="49"/>
                  </a:lnTo>
                  <a:lnTo>
                    <a:pt x="58" y="50"/>
                  </a:lnTo>
                  <a:lnTo>
                    <a:pt x="55" y="42"/>
                  </a:lnTo>
                  <a:lnTo>
                    <a:pt x="54" y="42"/>
                  </a:lnTo>
                  <a:lnTo>
                    <a:pt x="51" y="49"/>
                  </a:lnTo>
                  <a:close/>
                  <a:moveTo>
                    <a:pt x="65" y="44"/>
                  </a:moveTo>
                  <a:lnTo>
                    <a:pt x="65" y="43"/>
                  </a:lnTo>
                  <a:lnTo>
                    <a:pt x="64" y="43"/>
                  </a:lnTo>
                  <a:lnTo>
                    <a:pt x="63" y="42"/>
                  </a:lnTo>
                  <a:lnTo>
                    <a:pt x="62" y="42"/>
                  </a:lnTo>
                  <a:lnTo>
                    <a:pt x="60" y="42"/>
                  </a:lnTo>
                  <a:lnTo>
                    <a:pt x="59" y="43"/>
                  </a:lnTo>
                  <a:lnTo>
                    <a:pt x="59" y="44"/>
                  </a:lnTo>
                  <a:lnTo>
                    <a:pt x="58" y="46"/>
                  </a:lnTo>
                  <a:lnTo>
                    <a:pt x="59" y="47"/>
                  </a:lnTo>
                  <a:lnTo>
                    <a:pt x="59" y="49"/>
                  </a:lnTo>
                  <a:lnTo>
                    <a:pt x="61" y="49"/>
                  </a:lnTo>
                  <a:lnTo>
                    <a:pt x="62" y="49"/>
                  </a:lnTo>
                  <a:lnTo>
                    <a:pt x="63" y="49"/>
                  </a:lnTo>
                  <a:lnTo>
                    <a:pt x="64" y="49"/>
                  </a:lnTo>
                  <a:lnTo>
                    <a:pt x="65" y="46"/>
                  </a:lnTo>
                  <a:lnTo>
                    <a:pt x="64" y="47"/>
                  </a:lnTo>
                  <a:lnTo>
                    <a:pt x="63" y="48"/>
                  </a:lnTo>
                  <a:lnTo>
                    <a:pt x="62" y="48"/>
                  </a:lnTo>
                  <a:lnTo>
                    <a:pt x="60" y="48"/>
                  </a:lnTo>
                  <a:lnTo>
                    <a:pt x="60" y="46"/>
                  </a:lnTo>
                  <a:lnTo>
                    <a:pt x="60" y="44"/>
                  </a:lnTo>
                  <a:lnTo>
                    <a:pt x="61" y="43"/>
                  </a:lnTo>
                  <a:lnTo>
                    <a:pt x="62" y="43"/>
                  </a:lnTo>
                  <a:lnTo>
                    <a:pt x="63" y="43"/>
                  </a:lnTo>
                  <a:lnTo>
                    <a:pt x="64" y="44"/>
                  </a:lnTo>
                  <a:lnTo>
                    <a:pt x="65" y="44"/>
                  </a:lnTo>
                  <a:close/>
                  <a:moveTo>
                    <a:pt x="40" y="38"/>
                  </a:moveTo>
                  <a:lnTo>
                    <a:pt x="49" y="40"/>
                  </a:lnTo>
                  <a:lnTo>
                    <a:pt x="58" y="41"/>
                  </a:lnTo>
                  <a:lnTo>
                    <a:pt x="67" y="40"/>
                  </a:lnTo>
                  <a:lnTo>
                    <a:pt x="77" y="38"/>
                  </a:lnTo>
                  <a:lnTo>
                    <a:pt x="77" y="47"/>
                  </a:lnTo>
                  <a:lnTo>
                    <a:pt x="73" y="49"/>
                  </a:lnTo>
                  <a:lnTo>
                    <a:pt x="68" y="50"/>
                  </a:lnTo>
                  <a:lnTo>
                    <a:pt x="63" y="51"/>
                  </a:lnTo>
                  <a:lnTo>
                    <a:pt x="58" y="51"/>
                  </a:lnTo>
                  <a:lnTo>
                    <a:pt x="53" y="51"/>
                  </a:lnTo>
                  <a:lnTo>
                    <a:pt x="48" y="50"/>
                  </a:lnTo>
                  <a:lnTo>
                    <a:pt x="44" y="49"/>
                  </a:lnTo>
                  <a:lnTo>
                    <a:pt x="40" y="47"/>
                  </a:lnTo>
                  <a:lnTo>
                    <a:pt x="40" y="38"/>
                  </a:lnTo>
                  <a:close/>
                  <a:moveTo>
                    <a:pt x="55" y="43"/>
                  </a:moveTo>
                  <a:lnTo>
                    <a:pt x="56" y="46"/>
                  </a:lnTo>
                  <a:lnTo>
                    <a:pt x="53" y="46"/>
                  </a:lnTo>
                  <a:lnTo>
                    <a:pt x="55" y="43"/>
                  </a:lnTo>
                  <a:close/>
                </a:path>
              </a:pathLst>
            </a:custGeom>
            <a:solidFill>
              <a:srgbClr val="AA823D"/>
            </a:solidFill>
            <a:ln w="9525">
              <a:noFill/>
              <a:round/>
              <a:headEnd/>
              <a:tailEnd/>
            </a:ln>
          </p:spPr>
          <p:txBody>
            <a:bodyPr/>
            <a:lstStyle/>
            <a:p>
              <a:pPr>
                <a:defRPr/>
              </a:pPr>
              <a:endParaRPr lang="en-US">
                <a:ea typeface="ＭＳ Ｐゴシック" pitchFamily="-65" charset="-128"/>
              </a:endParaRPr>
            </a:p>
          </p:txBody>
        </p:sp>
        <p:sp>
          <p:nvSpPr>
            <p:cNvPr id="399" name="Freeform 507"/>
            <p:cNvSpPr>
              <a:spLocks noChangeAspect="1"/>
            </p:cNvSpPr>
            <p:nvPr/>
          </p:nvSpPr>
          <p:spPr bwMode="auto">
            <a:xfrm>
              <a:off x="3879" y="2582"/>
              <a:ext cx="5" cy="9"/>
            </a:xfrm>
            <a:custGeom>
              <a:avLst/>
              <a:gdLst>
                <a:gd name="T0" fmla="*/ 0 w 5"/>
                <a:gd name="T1" fmla="*/ 9 h 9"/>
                <a:gd name="T2" fmla="*/ 3 w 5"/>
                <a:gd name="T3" fmla="*/ 7 h 9"/>
                <a:gd name="T4" fmla="*/ 5 w 5"/>
                <a:gd name="T5" fmla="*/ 6 h 9"/>
                <a:gd name="T6" fmla="*/ 5 w 5"/>
                <a:gd name="T7" fmla="*/ 4 h 9"/>
                <a:gd name="T8" fmla="*/ 5 w 5"/>
                <a:gd name="T9" fmla="*/ 3 h 9"/>
                <a:gd name="T10" fmla="*/ 4 w 5"/>
                <a:gd name="T11" fmla="*/ 3 h 9"/>
                <a:gd name="T12" fmla="*/ 5 w 5"/>
                <a:gd name="T13" fmla="*/ 2 h 9"/>
                <a:gd name="T14" fmla="*/ 5 w 5"/>
                <a:gd name="T15" fmla="*/ 1 h 9"/>
                <a:gd name="T16" fmla="*/ 5 w 5"/>
                <a:gd name="T17" fmla="*/ 0 h 9"/>
                <a:gd name="T18" fmla="*/ 3 w 5"/>
                <a:gd name="T19" fmla="*/ 0 h 9"/>
                <a:gd name="T20" fmla="*/ 0 w 5"/>
                <a:gd name="T21" fmla="*/ 2 h 9"/>
                <a:gd name="T22" fmla="*/ 0 w 5"/>
                <a:gd name="T23" fmla="*/ 9 h 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 h="9">
                  <a:moveTo>
                    <a:pt x="0" y="9"/>
                  </a:moveTo>
                  <a:lnTo>
                    <a:pt x="3" y="7"/>
                  </a:lnTo>
                  <a:lnTo>
                    <a:pt x="5" y="6"/>
                  </a:lnTo>
                  <a:lnTo>
                    <a:pt x="5" y="4"/>
                  </a:lnTo>
                  <a:lnTo>
                    <a:pt x="5" y="3"/>
                  </a:lnTo>
                  <a:lnTo>
                    <a:pt x="4" y="3"/>
                  </a:lnTo>
                  <a:lnTo>
                    <a:pt x="5" y="2"/>
                  </a:lnTo>
                  <a:lnTo>
                    <a:pt x="5" y="1"/>
                  </a:lnTo>
                  <a:lnTo>
                    <a:pt x="5" y="0"/>
                  </a:lnTo>
                  <a:lnTo>
                    <a:pt x="3" y="0"/>
                  </a:lnTo>
                  <a:lnTo>
                    <a:pt x="0" y="2"/>
                  </a:lnTo>
                  <a:lnTo>
                    <a:pt x="0" y="9"/>
                  </a:lnTo>
                </a:path>
              </a:pathLst>
            </a:custGeom>
            <a:noFill/>
            <a:ln w="1588">
              <a:solidFill>
                <a:srgbClr val="AA823D"/>
              </a:solidFill>
              <a:prstDash val="solid"/>
              <a:round/>
              <a:headEnd/>
              <a:tailEnd/>
            </a:ln>
          </p:spPr>
          <p:txBody>
            <a:bodyPr/>
            <a:lstStyle/>
            <a:p>
              <a:pPr>
                <a:defRPr/>
              </a:pPr>
              <a:endParaRPr lang="en-US">
                <a:ea typeface="ＭＳ Ｐゴシック" pitchFamily="-65" charset="-128"/>
              </a:endParaRPr>
            </a:p>
          </p:txBody>
        </p:sp>
        <p:sp>
          <p:nvSpPr>
            <p:cNvPr id="400" name="Freeform 508"/>
            <p:cNvSpPr>
              <a:spLocks noChangeAspect="1"/>
            </p:cNvSpPr>
            <p:nvPr/>
          </p:nvSpPr>
          <p:spPr bwMode="auto">
            <a:xfrm>
              <a:off x="3872" y="2586"/>
              <a:ext cx="7" cy="8"/>
            </a:xfrm>
            <a:custGeom>
              <a:avLst/>
              <a:gdLst>
                <a:gd name="T0" fmla="*/ 0 w 7"/>
                <a:gd name="T1" fmla="*/ 8 h 8"/>
                <a:gd name="T2" fmla="*/ 1 w 7"/>
                <a:gd name="T3" fmla="*/ 8 h 8"/>
                <a:gd name="T4" fmla="*/ 2 w 7"/>
                <a:gd name="T5" fmla="*/ 6 h 8"/>
                <a:gd name="T6" fmla="*/ 5 w 7"/>
                <a:gd name="T7" fmla="*/ 4 h 8"/>
                <a:gd name="T8" fmla="*/ 5 w 7"/>
                <a:gd name="T9" fmla="*/ 6 h 8"/>
                <a:gd name="T10" fmla="*/ 7 w 7"/>
                <a:gd name="T11" fmla="*/ 5 h 8"/>
                <a:gd name="T12" fmla="*/ 4 w 7"/>
                <a:gd name="T13" fmla="*/ 0 h 8"/>
                <a:gd name="T14" fmla="*/ 2 w 7"/>
                <a:gd name="T15" fmla="*/ 0 h 8"/>
                <a:gd name="T16" fmla="*/ 0 w 7"/>
                <a:gd name="T17" fmla="*/ 8 h 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 h="8">
                  <a:moveTo>
                    <a:pt x="0" y="8"/>
                  </a:moveTo>
                  <a:lnTo>
                    <a:pt x="1" y="8"/>
                  </a:lnTo>
                  <a:lnTo>
                    <a:pt x="2" y="6"/>
                  </a:lnTo>
                  <a:lnTo>
                    <a:pt x="5" y="4"/>
                  </a:lnTo>
                  <a:lnTo>
                    <a:pt x="5" y="6"/>
                  </a:lnTo>
                  <a:lnTo>
                    <a:pt x="7" y="5"/>
                  </a:lnTo>
                  <a:lnTo>
                    <a:pt x="4" y="0"/>
                  </a:lnTo>
                  <a:lnTo>
                    <a:pt x="2" y="0"/>
                  </a:lnTo>
                  <a:lnTo>
                    <a:pt x="0" y="8"/>
                  </a:lnTo>
                </a:path>
              </a:pathLst>
            </a:custGeom>
            <a:noFill/>
            <a:ln w="1588">
              <a:solidFill>
                <a:srgbClr val="AA823D"/>
              </a:solidFill>
              <a:prstDash val="solid"/>
              <a:round/>
              <a:headEnd/>
              <a:tailEnd/>
            </a:ln>
          </p:spPr>
          <p:txBody>
            <a:bodyPr/>
            <a:lstStyle/>
            <a:p>
              <a:pPr>
                <a:defRPr/>
              </a:pPr>
              <a:endParaRPr lang="en-US">
                <a:ea typeface="ＭＳ Ｐゴシック" pitchFamily="-65" charset="-128"/>
              </a:endParaRPr>
            </a:p>
          </p:txBody>
        </p:sp>
        <p:sp>
          <p:nvSpPr>
            <p:cNvPr id="401" name="Freeform 509"/>
            <p:cNvSpPr>
              <a:spLocks noChangeAspect="1"/>
            </p:cNvSpPr>
            <p:nvPr/>
          </p:nvSpPr>
          <p:spPr bwMode="auto">
            <a:xfrm>
              <a:off x="3885" y="2578"/>
              <a:ext cx="5" cy="8"/>
            </a:xfrm>
            <a:custGeom>
              <a:avLst/>
              <a:gdLst>
                <a:gd name="T0" fmla="*/ 2 w 5"/>
                <a:gd name="T1" fmla="*/ 1 h 8"/>
                <a:gd name="T2" fmla="*/ 0 w 5"/>
                <a:gd name="T3" fmla="*/ 4 h 8"/>
                <a:gd name="T4" fmla="*/ 0 w 5"/>
                <a:gd name="T5" fmla="*/ 5 h 8"/>
                <a:gd name="T6" fmla="*/ 0 w 5"/>
                <a:gd name="T7" fmla="*/ 7 h 8"/>
                <a:gd name="T8" fmla="*/ 0 w 5"/>
                <a:gd name="T9" fmla="*/ 8 h 8"/>
                <a:gd name="T10" fmla="*/ 1 w 5"/>
                <a:gd name="T11" fmla="*/ 8 h 8"/>
                <a:gd name="T12" fmla="*/ 2 w 5"/>
                <a:gd name="T13" fmla="*/ 8 h 8"/>
                <a:gd name="T14" fmla="*/ 3 w 5"/>
                <a:gd name="T15" fmla="*/ 7 h 8"/>
                <a:gd name="T16" fmla="*/ 4 w 5"/>
                <a:gd name="T17" fmla="*/ 6 h 8"/>
                <a:gd name="T18" fmla="*/ 5 w 5"/>
                <a:gd name="T19" fmla="*/ 5 h 8"/>
                <a:gd name="T20" fmla="*/ 5 w 5"/>
                <a:gd name="T21" fmla="*/ 3 h 8"/>
                <a:gd name="T22" fmla="*/ 5 w 5"/>
                <a:gd name="T23" fmla="*/ 2 h 8"/>
                <a:gd name="T24" fmla="*/ 5 w 5"/>
                <a:gd name="T25" fmla="*/ 1 h 8"/>
                <a:gd name="T26" fmla="*/ 4 w 5"/>
                <a:gd name="T27" fmla="*/ 0 h 8"/>
                <a:gd name="T28" fmla="*/ 3 w 5"/>
                <a:gd name="T29" fmla="*/ 0 h 8"/>
                <a:gd name="T30" fmla="*/ 2 w 5"/>
                <a:gd name="T31" fmla="*/ 1 h 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 h="8">
                  <a:moveTo>
                    <a:pt x="2" y="1"/>
                  </a:moveTo>
                  <a:lnTo>
                    <a:pt x="0" y="4"/>
                  </a:lnTo>
                  <a:lnTo>
                    <a:pt x="0" y="5"/>
                  </a:lnTo>
                  <a:lnTo>
                    <a:pt x="0" y="7"/>
                  </a:lnTo>
                  <a:lnTo>
                    <a:pt x="0" y="8"/>
                  </a:lnTo>
                  <a:lnTo>
                    <a:pt x="1" y="8"/>
                  </a:lnTo>
                  <a:lnTo>
                    <a:pt x="2" y="8"/>
                  </a:lnTo>
                  <a:lnTo>
                    <a:pt x="3" y="7"/>
                  </a:lnTo>
                  <a:lnTo>
                    <a:pt x="4" y="6"/>
                  </a:lnTo>
                  <a:lnTo>
                    <a:pt x="5" y="5"/>
                  </a:lnTo>
                  <a:lnTo>
                    <a:pt x="5" y="3"/>
                  </a:lnTo>
                  <a:lnTo>
                    <a:pt x="5" y="2"/>
                  </a:lnTo>
                  <a:lnTo>
                    <a:pt x="5" y="1"/>
                  </a:lnTo>
                  <a:lnTo>
                    <a:pt x="4" y="0"/>
                  </a:lnTo>
                  <a:lnTo>
                    <a:pt x="3" y="0"/>
                  </a:lnTo>
                  <a:lnTo>
                    <a:pt x="2" y="1"/>
                  </a:lnTo>
                </a:path>
              </a:pathLst>
            </a:custGeom>
            <a:noFill/>
            <a:ln w="1588">
              <a:solidFill>
                <a:srgbClr val="AA823D"/>
              </a:solidFill>
              <a:prstDash val="solid"/>
              <a:round/>
              <a:headEnd/>
              <a:tailEnd/>
            </a:ln>
          </p:spPr>
          <p:txBody>
            <a:bodyPr/>
            <a:lstStyle/>
            <a:p>
              <a:pPr>
                <a:defRPr/>
              </a:pPr>
              <a:endParaRPr lang="en-US">
                <a:ea typeface="ＭＳ Ｐゴシック" pitchFamily="-65" charset="-128"/>
              </a:endParaRPr>
            </a:p>
          </p:txBody>
        </p:sp>
        <p:sp>
          <p:nvSpPr>
            <p:cNvPr id="402" name="Freeform 510"/>
            <p:cNvSpPr>
              <a:spLocks noChangeAspect="1"/>
            </p:cNvSpPr>
            <p:nvPr/>
          </p:nvSpPr>
          <p:spPr bwMode="auto">
            <a:xfrm>
              <a:off x="3891" y="2574"/>
              <a:ext cx="5" cy="9"/>
            </a:xfrm>
            <a:custGeom>
              <a:avLst/>
              <a:gdLst>
                <a:gd name="T0" fmla="*/ 0 w 5"/>
                <a:gd name="T1" fmla="*/ 9 h 9"/>
                <a:gd name="T2" fmla="*/ 1 w 5"/>
                <a:gd name="T3" fmla="*/ 8 h 9"/>
                <a:gd name="T4" fmla="*/ 1 w 5"/>
                <a:gd name="T5" fmla="*/ 6 h 9"/>
                <a:gd name="T6" fmla="*/ 2 w 5"/>
                <a:gd name="T7" fmla="*/ 4 h 9"/>
                <a:gd name="T8" fmla="*/ 3 w 5"/>
                <a:gd name="T9" fmla="*/ 4 h 9"/>
                <a:gd name="T10" fmla="*/ 4 w 5"/>
                <a:gd name="T11" fmla="*/ 5 h 9"/>
                <a:gd name="T12" fmla="*/ 4 w 5"/>
                <a:gd name="T13" fmla="*/ 6 h 9"/>
                <a:gd name="T14" fmla="*/ 5 w 5"/>
                <a:gd name="T15" fmla="*/ 5 h 9"/>
                <a:gd name="T16" fmla="*/ 4 w 5"/>
                <a:gd name="T17" fmla="*/ 4 h 9"/>
                <a:gd name="T18" fmla="*/ 4 w 5"/>
                <a:gd name="T19" fmla="*/ 3 h 9"/>
                <a:gd name="T20" fmla="*/ 4 w 5"/>
                <a:gd name="T21" fmla="*/ 2 h 9"/>
                <a:gd name="T22" fmla="*/ 5 w 5"/>
                <a:gd name="T23" fmla="*/ 1 h 9"/>
                <a:gd name="T24" fmla="*/ 4 w 5"/>
                <a:gd name="T25" fmla="*/ 0 h 9"/>
                <a:gd name="T26" fmla="*/ 3 w 5"/>
                <a:gd name="T27" fmla="*/ 0 h 9"/>
                <a:gd name="T28" fmla="*/ 0 w 5"/>
                <a:gd name="T29" fmla="*/ 2 h 9"/>
                <a:gd name="T30" fmla="*/ 0 w 5"/>
                <a:gd name="T31" fmla="*/ 9 h 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 h="9">
                  <a:moveTo>
                    <a:pt x="0" y="9"/>
                  </a:moveTo>
                  <a:lnTo>
                    <a:pt x="1" y="8"/>
                  </a:lnTo>
                  <a:lnTo>
                    <a:pt x="1" y="6"/>
                  </a:lnTo>
                  <a:lnTo>
                    <a:pt x="2" y="4"/>
                  </a:lnTo>
                  <a:lnTo>
                    <a:pt x="3" y="4"/>
                  </a:lnTo>
                  <a:lnTo>
                    <a:pt x="4" y="5"/>
                  </a:lnTo>
                  <a:lnTo>
                    <a:pt x="4" y="6"/>
                  </a:lnTo>
                  <a:lnTo>
                    <a:pt x="5" y="5"/>
                  </a:lnTo>
                  <a:lnTo>
                    <a:pt x="4" y="4"/>
                  </a:lnTo>
                  <a:lnTo>
                    <a:pt x="4" y="3"/>
                  </a:lnTo>
                  <a:lnTo>
                    <a:pt x="4" y="2"/>
                  </a:lnTo>
                  <a:lnTo>
                    <a:pt x="5" y="1"/>
                  </a:lnTo>
                  <a:lnTo>
                    <a:pt x="4" y="0"/>
                  </a:lnTo>
                  <a:lnTo>
                    <a:pt x="3" y="0"/>
                  </a:lnTo>
                  <a:lnTo>
                    <a:pt x="0" y="2"/>
                  </a:lnTo>
                  <a:lnTo>
                    <a:pt x="0" y="9"/>
                  </a:lnTo>
                </a:path>
              </a:pathLst>
            </a:custGeom>
            <a:noFill/>
            <a:ln w="1588">
              <a:solidFill>
                <a:srgbClr val="AA823D"/>
              </a:solidFill>
              <a:prstDash val="solid"/>
              <a:round/>
              <a:headEnd/>
              <a:tailEnd/>
            </a:ln>
          </p:spPr>
          <p:txBody>
            <a:bodyPr/>
            <a:lstStyle/>
            <a:p>
              <a:pPr>
                <a:defRPr/>
              </a:pPr>
              <a:endParaRPr lang="en-US">
                <a:ea typeface="ＭＳ Ｐゴシック" pitchFamily="-65" charset="-128"/>
              </a:endParaRPr>
            </a:p>
          </p:txBody>
        </p:sp>
        <p:sp>
          <p:nvSpPr>
            <p:cNvPr id="403" name="Freeform 511"/>
            <p:cNvSpPr>
              <a:spLocks noChangeAspect="1"/>
            </p:cNvSpPr>
            <p:nvPr/>
          </p:nvSpPr>
          <p:spPr bwMode="auto">
            <a:xfrm>
              <a:off x="3867" y="2589"/>
              <a:ext cx="4" cy="7"/>
            </a:xfrm>
            <a:custGeom>
              <a:avLst/>
              <a:gdLst>
                <a:gd name="T0" fmla="*/ 0 w 4"/>
                <a:gd name="T1" fmla="*/ 7 h 7"/>
                <a:gd name="T2" fmla="*/ 4 w 4"/>
                <a:gd name="T3" fmla="*/ 6 h 7"/>
                <a:gd name="T4" fmla="*/ 4 w 4"/>
                <a:gd name="T5" fmla="*/ 4 h 7"/>
                <a:gd name="T6" fmla="*/ 1 w 4"/>
                <a:gd name="T7" fmla="*/ 6 h 7"/>
                <a:gd name="T8" fmla="*/ 1 w 4"/>
                <a:gd name="T9" fmla="*/ 0 h 7"/>
                <a:gd name="T10" fmla="*/ 0 w 4"/>
                <a:gd name="T11" fmla="*/ 0 h 7"/>
                <a:gd name="T12" fmla="*/ 0 w 4"/>
                <a:gd name="T13" fmla="*/ 7 h 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7">
                  <a:moveTo>
                    <a:pt x="0" y="7"/>
                  </a:moveTo>
                  <a:lnTo>
                    <a:pt x="4" y="6"/>
                  </a:lnTo>
                  <a:lnTo>
                    <a:pt x="4" y="4"/>
                  </a:lnTo>
                  <a:lnTo>
                    <a:pt x="1" y="6"/>
                  </a:lnTo>
                  <a:lnTo>
                    <a:pt x="1" y="0"/>
                  </a:lnTo>
                  <a:lnTo>
                    <a:pt x="0" y="0"/>
                  </a:lnTo>
                  <a:lnTo>
                    <a:pt x="0" y="7"/>
                  </a:lnTo>
                </a:path>
              </a:pathLst>
            </a:custGeom>
            <a:noFill/>
            <a:ln w="1588">
              <a:solidFill>
                <a:srgbClr val="AA823D"/>
              </a:solidFill>
              <a:prstDash val="solid"/>
              <a:round/>
              <a:headEnd/>
              <a:tailEnd/>
            </a:ln>
          </p:spPr>
          <p:txBody>
            <a:bodyPr/>
            <a:lstStyle/>
            <a:p>
              <a:pPr>
                <a:defRPr/>
              </a:pPr>
              <a:endParaRPr lang="en-US">
                <a:ea typeface="ＭＳ Ｐゴシック" pitchFamily="-65" charset="-128"/>
              </a:endParaRPr>
            </a:p>
          </p:txBody>
        </p:sp>
        <p:sp>
          <p:nvSpPr>
            <p:cNvPr id="404" name="Freeform 512"/>
            <p:cNvSpPr>
              <a:spLocks noChangeAspect="1"/>
            </p:cNvSpPr>
            <p:nvPr/>
          </p:nvSpPr>
          <p:spPr bwMode="auto">
            <a:xfrm>
              <a:off x="3897" y="2569"/>
              <a:ext cx="3" cy="10"/>
            </a:xfrm>
            <a:custGeom>
              <a:avLst/>
              <a:gdLst>
                <a:gd name="T0" fmla="*/ 0 w 3"/>
                <a:gd name="T1" fmla="*/ 10 h 10"/>
                <a:gd name="T2" fmla="*/ 3 w 3"/>
                <a:gd name="T3" fmla="*/ 6 h 10"/>
                <a:gd name="T4" fmla="*/ 3 w 3"/>
                <a:gd name="T5" fmla="*/ 5 h 10"/>
                <a:gd name="T6" fmla="*/ 0 w 3"/>
                <a:gd name="T7" fmla="*/ 8 h 10"/>
                <a:gd name="T8" fmla="*/ 0 w 3"/>
                <a:gd name="T9" fmla="*/ 6 h 10"/>
                <a:gd name="T10" fmla="*/ 3 w 3"/>
                <a:gd name="T11" fmla="*/ 4 h 10"/>
                <a:gd name="T12" fmla="*/ 3 w 3"/>
                <a:gd name="T13" fmla="*/ 3 h 10"/>
                <a:gd name="T14" fmla="*/ 0 w 3"/>
                <a:gd name="T15" fmla="*/ 5 h 10"/>
                <a:gd name="T16" fmla="*/ 0 w 3"/>
                <a:gd name="T17" fmla="*/ 3 h 10"/>
                <a:gd name="T18" fmla="*/ 3 w 3"/>
                <a:gd name="T19" fmla="*/ 1 h 10"/>
                <a:gd name="T20" fmla="*/ 3 w 3"/>
                <a:gd name="T21" fmla="*/ 0 h 10"/>
                <a:gd name="T22" fmla="*/ 0 w 3"/>
                <a:gd name="T23" fmla="*/ 3 h 10"/>
                <a:gd name="T24" fmla="*/ 0 w 3"/>
                <a:gd name="T25" fmla="*/ 10 h 1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 h="10">
                  <a:moveTo>
                    <a:pt x="0" y="10"/>
                  </a:moveTo>
                  <a:lnTo>
                    <a:pt x="3" y="6"/>
                  </a:lnTo>
                  <a:lnTo>
                    <a:pt x="3" y="5"/>
                  </a:lnTo>
                  <a:lnTo>
                    <a:pt x="0" y="8"/>
                  </a:lnTo>
                  <a:lnTo>
                    <a:pt x="0" y="6"/>
                  </a:lnTo>
                  <a:lnTo>
                    <a:pt x="3" y="4"/>
                  </a:lnTo>
                  <a:lnTo>
                    <a:pt x="3" y="3"/>
                  </a:lnTo>
                  <a:lnTo>
                    <a:pt x="0" y="5"/>
                  </a:lnTo>
                  <a:lnTo>
                    <a:pt x="0" y="3"/>
                  </a:lnTo>
                  <a:lnTo>
                    <a:pt x="3" y="1"/>
                  </a:lnTo>
                  <a:lnTo>
                    <a:pt x="3" y="0"/>
                  </a:lnTo>
                  <a:lnTo>
                    <a:pt x="0" y="3"/>
                  </a:lnTo>
                  <a:lnTo>
                    <a:pt x="0" y="10"/>
                  </a:lnTo>
                </a:path>
              </a:pathLst>
            </a:custGeom>
            <a:noFill/>
            <a:ln w="1588">
              <a:solidFill>
                <a:srgbClr val="AA823D"/>
              </a:solidFill>
              <a:prstDash val="solid"/>
              <a:round/>
              <a:headEnd/>
              <a:tailEnd/>
            </a:ln>
          </p:spPr>
          <p:txBody>
            <a:bodyPr/>
            <a:lstStyle/>
            <a:p>
              <a:pPr>
                <a:defRPr/>
              </a:pPr>
              <a:endParaRPr lang="en-US">
                <a:ea typeface="ＭＳ Ｐゴシック" pitchFamily="-65" charset="-128"/>
              </a:endParaRPr>
            </a:p>
          </p:txBody>
        </p:sp>
        <p:sp>
          <p:nvSpPr>
            <p:cNvPr id="405" name="Freeform 513"/>
            <p:cNvSpPr>
              <a:spLocks noChangeAspect="1"/>
            </p:cNvSpPr>
            <p:nvPr/>
          </p:nvSpPr>
          <p:spPr bwMode="auto">
            <a:xfrm>
              <a:off x="3855" y="2562"/>
              <a:ext cx="49" cy="36"/>
            </a:xfrm>
            <a:custGeom>
              <a:avLst/>
              <a:gdLst>
                <a:gd name="T0" fmla="*/ 49 w 49"/>
                <a:gd name="T1" fmla="*/ 11 h 36"/>
                <a:gd name="T2" fmla="*/ 41 w 49"/>
                <a:gd name="T3" fmla="*/ 18 h 36"/>
                <a:gd name="T4" fmla="*/ 37 w 49"/>
                <a:gd name="T5" fmla="*/ 22 h 36"/>
                <a:gd name="T6" fmla="*/ 32 w 49"/>
                <a:gd name="T7" fmla="*/ 25 h 36"/>
                <a:gd name="T8" fmla="*/ 22 w 49"/>
                <a:gd name="T9" fmla="*/ 31 h 36"/>
                <a:gd name="T10" fmla="*/ 16 w 49"/>
                <a:gd name="T11" fmla="*/ 34 h 36"/>
                <a:gd name="T12" fmla="*/ 10 w 49"/>
                <a:gd name="T13" fmla="*/ 36 h 36"/>
                <a:gd name="T14" fmla="*/ 0 w 49"/>
                <a:gd name="T15" fmla="*/ 30 h 36"/>
                <a:gd name="T16" fmla="*/ 6 w 49"/>
                <a:gd name="T17" fmla="*/ 28 h 36"/>
                <a:gd name="T18" fmla="*/ 13 w 49"/>
                <a:gd name="T19" fmla="*/ 26 h 36"/>
                <a:gd name="T20" fmla="*/ 20 w 49"/>
                <a:gd name="T21" fmla="*/ 23 h 36"/>
                <a:gd name="T22" fmla="*/ 27 w 49"/>
                <a:gd name="T23" fmla="*/ 19 h 36"/>
                <a:gd name="T24" fmla="*/ 33 w 49"/>
                <a:gd name="T25" fmla="*/ 15 h 36"/>
                <a:gd name="T26" fmla="*/ 39 w 49"/>
                <a:gd name="T27" fmla="*/ 10 h 36"/>
                <a:gd name="T28" fmla="*/ 42 w 49"/>
                <a:gd name="T29" fmla="*/ 8 h 36"/>
                <a:gd name="T30" fmla="*/ 44 w 49"/>
                <a:gd name="T31" fmla="*/ 6 h 36"/>
                <a:gd name="T32" fmla="*/ 49 w 49"/>
                <a:gd name="T33" fmla="*/ 0 h 36"/>
                <a:gd name="T34" fmla="*/ 49 w 49"/>
                <a:gd name="T35" fmla="*/ 11 h 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9" h="36">
                  <a:moveTo>
                    <a:pt x="49" y="11"/>
                  </a:moveTo>
                  <a:lnTo>
                    <a:pt x="41" y="18"/>
                  </a:lnTo>
                  <a:lnTo>
                    <a:pt x="37" y="22"/>
                  </a:lnTo>
                  <a:lnTo>
                    <a:pt x="32" y="25"/>
                  </a:lnTo>
                  <a:lnTo>
                    <a:pt x="22" y="31"/>
                  </a:lnTo>
                  <a:lnTo>
                    <a:pt x="16" y="34"/>
                  </a:lnTo>
                  <a:lnTo>
                    <a:pt x="10" y="36"/>
                  </a:lnTo>
                  <a:lnTo>
                    <a:pt x="0" y="30"/>
                  </a:lnTo>
                  <a:lnTo>
                    <a:pt x="6" y="28"/>
                  </a:lnTo>
                  <a:lnTo>
                    <a:pt x="13" y="26"/>
                  </a:lnTo>
                  <a:lnTo>
                    <a:pt x="20" y="23"/>
                  </a:lnTo>
                  <a:lnTo>
                    <a:pt x="27" y="19"/>
                  </a:lnTo>
                  <a:lnTo>
                    <a:pt x="33" y="15"/>
                  </a:lnTo>
                  <a:lnTo>
                    <a:pt x="39" y="10"/>
                  </a:lnTo>
                  <a:lnTo>
                    <a:pt x="42" y="8"/>
                  </a:lnTo>
                  <a:lnTo>
                    <a:pt x="44" y="6"/>
                  </a:lnTo>
                  <a:lnTo>
                    <a:pt x="49" y="0"/>
                  </a:lnTo>
                  <a:lnTo>
                    <a:pt x="49" y="11"/>
                  </a:lnTo>
                </a:path>
              </a:pathLst>
            </a:custGeom>
            <a:noFill/>
            <a:ln w="1588">
              <a:solidFill>
                <a:srgbClr val="AA823D"/>
              </a:solidFill>
              <a:prstDash val="solid"/>
              <a:round/>
              <a:headEnd/>
              <a:tailEnd/>
            </a:ln>
          </p:spPr>
          <p:txBody>
            <a:bodyPr/>
            <a:lstStyle/>
            <a:p>
              <a:pPr>
                <a:defRPr/>
              </a:pPr>
              <a:endParaRPr lang="en-US">
                <a:ea typeface="ＭＳ Ｐゴシック" pitchFamily="-65" charset="-128"/>
              </a:endParaRPr>
            </a:p>
          </p:txBody>
        </p:sp>
        <p:sp>
          <p:nvSpPr>
            <p:cNvPr id="406" name="Freeform 514"/>
            <p:cNvSpPr>
              <a:spLocks noChangeAspect="1"/>
            </p:cNvSpPr>
            <p:nvPr/>
          </p:nvSpPr>
          <p:spPr bwMode="auto">
            <a:xfrm>
              <a:off x="3880" y="2583"/>
              <a:ext cx="3" cy="3"/>
            </a:xfrm>
            <a:custGeom>
              <a:avLst/>
              <a:gdLst>
                <a:gd name="T0" fmla="*/ 0 w 3"/>
                <a:gd name="T1" fmla="*/ 1 h 3"/>
                <a:gd name="T2" fmla="*/ 2 w 3"/>
                <a:gd name="T3" fmla="*/ 0 h 3"/>
                <a:gd name="T4" fmla="*/ 3 w 3"/>
                <a:gd name="T5" fmla="*/ 0 h 3"/>
                <a:gd name="T6" fmla="*/ 3 w 3"/>
                <a:gd name="T7" fmla="*/ 1 h 3"/>
                <a:gd name="T8" fmla="*/ 2 w 3"/>
                <a:gd name="T9" fmla="*/ 2 h 3"/>
                <a:gd name="T10" fmla="*/ 0 w 3"/>
                <a:gd name="T11" fmla="*/ 3 h 3"/>
                <a:gd name="T12" fmla="*/ 0 w 3"/>
                <a:gd name="T13" fmla="*/ 1 h 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 h="3">
                  <a:moveTo>
                    <a:pt x="0" y="1"/>
                  </a:moveTo>
                  <a:lnTo>
                    <a:pt x="2" y="0"/>
                  </a:lnTo>
                  <a:lnTo>
                    <a:pt x="3" y="0"/>
                  </a:lnTo>
                  <a:lnTo>
                    <a:pt x="3" y="1"/>
                  </a:lnTo>
                  <a:lnTo>
                    <a:pt x="2" y="2"/>
                  </a:lnTo>
                  <a:lnTo>
                    <a:pt x="0" y="3"/>
                  </a:lnTo>
                  <a:lnTo>
                    <a:pt x="0" y="1"/>
                  </a:lnTo>
                </a:path>
              </a:pathLst>
            </a:custGeom>
            <a:noFill/>
            <a:ln w="1588">
              <a:solidFill>
                <a:srgbClr val="AA823D"/>
              </a:solidFill>
              <a:prstDash val="solid"/>
              <a:round/>
              <a:headEnd/>
              <a:tailEnd/>
            </a:ln>
          </p:spPr>
          <p:txBody>
            <a:bodyPr/>
            <a:lstStyle/>
            <a:p>
              <a:pPr>
                <a:defRPr/>
              </a:pPr>
              <a:endParaRPr lang="en-US">
                <a:ea typeface="ＭＳ Ｐゴシック" pitchFamily="-65" charset="-128"/>
              </a:endParaRPr>
            </a:p>
          </p:txBody>
        </p:sp>
        <p:sp>
          <p:nvSpPr>
            <p:cNvPr id="407" name="Freeform 515"/>
            <p:cNvSpPr>
              <a:spLocks noChangeAspect="1"/>
            </p:cNvSpPr>
            <p:nvPr/>
          </p:nvSpPr>
          <p:spPr bwMode="auto">
            <a:xfrm>
              <a:off x="3880" y="2586"/>
              <a:ext cx="3" cy="3"/>
            </a:xfrm>
            <a:custGeom>
              <a:avLst/>
              <a:gdLst>
                <a:gd name="T0" fmla="*/ 0 w 3"/>
                <a:gd name="T1" fmla="*/ 1 h 3"/>
                <a:gd name="T2" fmla="*/ 2 w 3"/>
                <a:gd name="T3" fmla="*/ 0 h 3"/>
                <a:gd name="T4" fmla="*/ 3 w 3"/>
                <a:gd name="T5" fmla="*/ 0 h 3"/>
                <a:gd name="T6" fmla="*/ 3 w 3"/>
                <a:gd name="T7" fmla="*/ 1 h 3"/>
                <a:gd name="T8" fmla="*/ 2 w 3"/>
                <a:gd name="T9" fmla="*/ 2 h 3"/>
                <a:gd name="T10" fmla="*/ 0 w 3"/>
                <a:gd name="T11" fmla="*/ 3 h 3"/>
                <a:gd name="T12" fmla="*/ 0 w 3"/>
                <a:gd name="T13" fmla="*/ 1 h 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 h="3">
                  <a:moveTo>
                    <a:pt x="0" y="1"/>
                  </a:moveTo>
                  <a:lnTo>
                    <a:pt x="2" y="0"/>
                  </a:lnTo>
                  <a:lnTo>
                    <a:pt x="3" y="0"/>
                  </a:lnTo>
                  <a:lnTo>
                    <a:pt x="3" y="1"/>
                  </a:lnTo>
                  <a:lnTo>
                    <a:pt x="2" y="2"/>
                  </a:lnTo>
                  <a:lnTo>
                    <a:pt x="0" y="3"/>
                  </a:lnTo>
                  <a:lnTo>
                    <a:pt x="0" y="1"/>
                  </a:lnTo>
                </a:path>
              </a:pathLst>
            </a:custGeom>
            <a:noFill/>
            <a:ln w="1588">
              <a:solidFill>
                <a:srgbClr val="AA823D"/>
              </a:solidFill>
              <a:prstDash val="solid"/>
              <a:round/>
              <a:headEnd/>
              <a:tailEnd/>
            </a:ln>
          </p:spPr>
          <p:txBody>
            <a:bodyPr/>
            <a:lstStyle/>
            <a:p>
              <a:pPr>
                <a:defRPr/>
              </a:pPr>
              <a:endParaRPr lang="en-US">
                <a:ea typeface="ＭＳ Ｐゴシック" pitchFamily="-65" charset="-128"/>
              </a:endParaRPr>
            </a:p>
          </p:txBody>
        </p:sp>
        <p:sp>
          <p:nvSpPr>
            <p:cNvPr id="408" name="Freeform 516"/>
            <p:cNvSpPr>
              <a:spLocks noChangeAspect="1"/>
            </p:cNvSpPr>
            <p:nvPr/>
          </p:nvSpPr>
          <p:spPr bwMode="auto">
            <a:xfrm>
              <a:off x="3874" y="2587"/>
              <a:ext cx="2" cy="4"/>
            </a:xfrm>
            <a:custGeom>
              <a:avLst/>
              <a:gdLst>
                <a:gd name="T0" fmla="*/ 1 w 2"/>
                <a:gd name="T1" fmla="*/ 0 h 4"/>
                <a:gd name="T2" fmla="*/ 2 w 2"/>
                <a:gd name="T3" fmla="*/ 3 h 4"/>
                <a:gd name="T4" fmla="*/ 0 w 2"/>
                <a:gd name="T5" fmla="*/ 4 h 4"/>
                <a:gd name="T6" fmla="*/ 1 w 2"/>
                <a:gd name="T7" fmla="*/ 0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4">
                  <a:moveTo>
                    <a:pt x="1" y="0"/>
                  </a:moveTo>
                  <a:lnTo>
                    <a:pt x="2" y="3"/>
                  </a:lnTo>
                  <a:lnTo>
                    <a:pt x="0" y="4"/>
                  </a:lnTo>
                  <a:lnTo>
                    <a:pt x="1" y="0"/>
                  </a:lnTo>
                </a:path>
              </a:pathLst>
            </a:custGeom>
            <a:noFill/>
            <a:ln w="1588">
              <a:solidFill>
                <a:srgbClr val="AA823D"/>
              </a:solidFill>
              <a:prstDash val="solid"/>
              <a:round/>
              <a:headEnd/>
              <a:tailEnd/>
            </a:ln>
          </p:spPr>
          <p:txBody>
            <a:bodyPr/>
            <a:lstStyle/>
            <a:p>
              <a:pPr>
                <a:defRPr/>
              </a:pPr>
              <a:endParaRPr lang="en-US">
                <a:ea typeface="ＭＳ Ｐゴシック" pitchFamily="-65" charset="-128"/>
              </a:endParaRPr>
            </a:p>
          </p:txBody>
        </p:sp>
        <p:sp>
          <p:nvSpPr>
            <p:cNvPr id="409" name="Freeform 517"/>
            <p:cNvSpPr>
              <a:spLocks noChangeAspect="1"/>
            </p:cNvSpPr>
            <p:nvPr/>
          </p:nvSpPr>
          <p:spPr bwMode="auto">
            <a:xfrm>
              <a:off x="3886" y="2579"/>
              <a:ext cx="3" cy="6"/>
            </a:xfrm>
            <a:custGeom>
              <a:avLst/>
              <a:gdLst>
                <a:gd name="T0" fmla="*/ 1 w 3"/>
                <a:gd name="T1" fmla="*/ 1 h 6"/>
                <a:gd name="T2" fmla="*/ 2 w 3"/>
                <a:gd name="T3" fmla="*/ 0 h 6"/>
                <a:gd name="T4" fmla="*/ 3 w 3"/>
                <a:gd name="T5" fmla="*/ 0 h 6"/>
                <a:gd name="T6" fmla="*/ 3 w 3"/>
                <a:gd name="T7" fmla="*/ 2 h 6"/>
                <a:gd name="T8" fmla="*/ 3 w 3"/>
                <a:gd name="T9" fmla="*/ 4 h 6"/>
                <a:gd name="T10" fmla="*/ 2 w 3"/>
                <a:gd name="T11" fmla="*/ 5 h 6"/>
                <a:gd name="T12" fmla="*/ 1 w 3"/>
                <a:gd name="T13" fmla="*/ 6 h 6"/>
                <a:gd name="T14" fmla="*/ 0 w 3"/>
                <a:gd name="T15" fmla="*/ 5 h 6"/>
                <a:gd name="T16" fmla="*/ 0 w 3"/>
                <a:gd name="T17" fmla="*/ 3 h 6"/>
                <a:gd name="T18" fmla="*/ 0 w 3"/>
                <a:gd name="T19" fmla="*/ 2 h 6"/>
                <a:gd name="T20" fmla="*/ 1 w 3"/>
                <a:gd name="T21" fmla="*/ 1 h 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 h="6">
                  <a:moveTo>
                    <a:pt x="1" y="1"/>
                  </a:moveTo>
                  <a:lnTo>
                    <a:pt x="2" y="0"/>
                  </a:lnTo>
                  <a:lnTo>
                    <a:pt x="3" y="0"/>
                  </a:lnTo>
                  <a:lnTo>
                    <a:pt x="3" y="2"/>
                  </a:lnTo>
                  <a:lnTo>
                    <a:pt x="3" y="4"/>
                  </a:lnTo>
                  <a:lnTo>
                    <a:pt x="2" y="5"/>
                  </a:lnTo>
                  <a:lnTo>
                    <a:pt x="1" y="6"/>
                  </a:lnTo>
                  <a:lnTo>
                    <a:pt x="0" y="5"/>
                  </a:lnTo>
                  <a:lnTo>
                    <a:pt x="0" y="3"/>
                  </a:lnTo>
                  <a:lnTo>
                    <a:pt x="0" y="2"/>
                  </a:lnTo>
                  <a:lnTo>
                    <a:pt x="1" y="1"/>
                  </a:lnTo>
                </a:path>
              </a:pathLst>
            </a:custGeom>
            <a:noFill/>
            <a:ln w="1588">
              <a:solidFill>
                <a:srgbClr val="AA823D"/>
              </a:solidFill>
              <a:prstDash val="solid"/>
              <a:round/>
              <a:headEnd/>
              <a:tailEnd/>
            </a:ln>
          </p:spPr>
          <p:txBody>
            <a:bodyPr/>
            <a:lstStyle/>
            <a:p>
              <a:pPr>
                <a:defRPr/>
              </a:pPr>
              <a:endParaRPr lang="en-US">
                <a:ea typeface="ＭＳ Ｐゴシック" pitchFamily="-65" charset="-128"/>
              </a:endParaRPr>
            </a:p>
          </p:txBody>
        </p:sp>
        <p:sp>
          <p:nvSpPr>
            <p:cNvPr id="410" name="Freeform 518"/>
            <p:cNvSpPr>
              <a:spLocks noChangeAspect="1"/>
            </p:cNvSpPr>
            <p:nvPr/>
          </p:nvSpPr>
          <p:spPr bwMode="auto">
            <a:xfrm>
              <a:off x="3892" y="2575"/>
              <a:ext cx="3" cy="4"/>
            </a:xfrm>
            <a:custGeom>
              <a:avLst/>
              <a:gdLst>
                <a:gd name="T0" fmla="*/ 0 w 3"/>
                <a:gd name="T1" fmla="*/ 2 h 4"/>
                <a:gd name="T2" fmla="*/ 2 w 3"/>
                <a:gd name="T3" fmla="*/ 1 h 4"/>
                <a:gd name="T4" fmla="*/ 2 w 3"/>
                <a:gd name="T5" fmla="*/ 0 h 4"/>
                <a:gd name="T6" fmla="*/ 3 w 3"/>
                <a:gd name="T7" fmla="*/ 1 h 4"/>
                <a:gd name="T8" fmla="*/ 2 w 3"/>
                <a:gd name="T9" fmla="*/ 2 h 4"/>
                <a:gd name="T10" fmla="*/ 2 w 3"/>
                <a:gd name="T11" fmla="*/ 3 h 4"/>
                <a:gd name="T12" fmla="*/ 0 w 3"/>
                <a:gd name="T13" fmla="*/ 4 h 4"/>
                <a:gd name="T14" fmla="*/ 0 w 3"/>
                <a:gd name="T15" fmla="*/ 2 h 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 h="4">
                  <a:moveTo>
                    <a:pt x="0" y="2"/>
                  </a:moveTo>
                  <a:lnTo>
                    <a:pt x="2" y="1"/>
                  </a:lnTo>
                  <a:lnTo>
                    <a:pt x="2" y="0"/>
                  </a:lnTo>
                  <a:lnTo>
                    <a:pt x="3" y="1"/>
                  </a:lnTo>
                  <a:lnTo>
                    <a:pt x="2" y="2"/>
                  </a:lnTo>
                  <a:lnTo>
                    <a:pt x="2" y="3"/>
                  </a:lnTo>
                  <a:lnTo>
                    <a:pt x="0" y="4"/>
                  </a:lnTo>
                  <a:lnTo>
                    <a:pt x="0" y="2"/>
                  </a:lnTo>
                </a:path>
              </a:pathLst>
            </a:custGeom>
            <a:noFill/>
            <a:ln w="1588">
              <a:solidFill>
                <a:srgbClr val="AA823D"/>
              </a:solidFill>
              <a:prstDash val="solid"/>
              <a:round/>
              <a:headEnd/>
              <a:tailEnd/>
            </a:ln>
          </p:spPr>
          <p:txBody>
            <a:bodyPr/>
            <a:lstStyle/>
            <a:p>
              <a:pPr>
                <a:defRPr/>
              </a:pPr>
              <a:endParaRPr lang="en-US">
                <a:ea typeface="ＭＳ Ｐゴシック" pitchFamily="-65" charset="-128"/>
              </a:endParaRPr>
            </a:p>
          </p:txBody>
        </p:sp>
        <p:sp>
          <p:nvSpPr>
            <p:cNvPr id="411" name="Freeform 519"/>
            <p:cNvSpPr>
              <a:spLocks noChangeAspect="1"/>
            </p:cNvSpPr>
            <p:nvPr/>
          </p:nvSpPr>
          <p:spPr bwMode="auto">
            <a:xfrm>
              <a:off x="3821" y="2589"/>
              <a:ext cx="7" cy="8"/>
            </a:xfrm>
            <a:custGeom>
              <a:avLst/>
              <a:gdLst>
                <a:gd name="T0" fmla="*/ 0 w 7"/>
                <a:gd name="T1" fmla="*/ 6 h 8"/>
                <a:gd name="T2" fmla="*/ 2 w 7"/>
                <a:gd name="T3" fmla="*/ 7 h 8"/>
                <a:gd name="T4" fmla="*/ 2 w 7"/>
                <a:gd name="T5" fmla="*/ 5 h 8"/>
                <a:gd name="T6" fmla="*/ 5 w 7"/>
                <a:gd name="T7" fmla="*/ 6 h 8"/>
                <a:gd name="T8" fmla="*/ 6 w 7"/>
                <a:gd name="T9" fmla="*/ 8 h 8"/>
                <a:gd name="T10" fmla="*/ 7 w 7"/>
                <a:gd name="T11" fmla="*/ 8 h 8"/>
                <a:gd name="T12" fmla="*/ 4 w 7"/>
                <a:gd name="T13" fmla="*/ 0 h 8"/>
                <a:gd name="T14" fmla="*/ 3 w 7"/>
                <a:gd name="T15" fmla="*/ 0 h 8"/>
                <a:gd name="T16" fmla="*/ 0 w 7"/>
                <a:gd name="T17" fmla="*/ 6 h 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 h="8">
                  <a:moveTo>
                    <a:pt x="0" y="6"/>
                  </a:moveTo>
                  <a:lnTo>
                    <a:pt x="2" y="7"/>
                  </a:lnTo>
                  <a:lnTo>
                    <a:pt x="2" y="5"/>
                  </a:lnTo>
                  <a:lnTo>
                    <a:pt x="5" y="6"/>
                  </a:lnTo>
                  <a:lnTo>
                    <a:pt x="6" y="8"/>
                  </a:lnTo>
                  <a:lnTo>
                    <a:pt x="7" y="8"/>
                  </a:lnTo>
                  <a:lnTo>
                    <a:pt x="4" y="0"/>
                  </a:lnTo>
                  <a:lnTo>
                    <a:pt x="3" y="0"/>
                  </a:lnTo>
                  <a:lnTo>
                    <a:pt x="0" y="6"/>
                  </a:lnTo>
                </a:path>
              </a:pathLst>
            </a:custGeom>
            <a:noFill/>
            <a:ln w="1588">
              <a:solidFill>
                <a:srgbClr val="AA823D"/>
              </a:solidFill>
              <a:prstDash val="solid"/>
              <a:round/>
              <a:headEnd/>
              <a:tailEnd/>
            </a:ln>
          </p:spPr>
          <p:txBody>
            <a:bodyPr/>
            <a:lstStyle/>
            <a:p>
              <a:pPr>
                <a:defRPr/>
              </a:pPr>
              <a:endParaRPr lang="en-US">
                <a:ea typeface="ＭＳ Ｐゴシック" pitchFamily="-65" charset="-128"/>
              </a:endParaRPr>
            </a:p>
          </p:txBody>
        </p:sp>
        <p:sp>
          <p:nvSpPr>
            <p:cNvPr id="412" name="Freeform 520"/>
            <p:cNvSpPr>
              <a:spLocks noChangeAspect="1"/>
            </p:cNvSpPr>
            <p:nvPr/>
          </p:nvSpPr>
          <p:spPr bwMode="auto">
            <a:xfrm>
              <a:off x="3791" y="2569"/>
              <a:ext cx="4" cy="8"/>
            </a:xfrm>
            <a:custGeom>
              <a:avLst/>
              <a:gdLst>
                <a:gd name="T0" fmla="*/ 0 w 4"/>
                <a:gd name="T1" fmla="*/ 4 h 8"/>
                <a:gd name="T2" fmla="*/ 1 w 4"/>
                <a:gd name="T3" fmla="*/ 6 h 8"/>
                <a:gd name="T4" fmla="*/ 1 w 4"/>
                <a:gd name="T5" fmla="*/ 7 h 8"/>
                <a:gd name="T6" fmla="*/ 2 w 4"/>
                <a:gd name="T7" fmla="*/ 8 h 8"/>
                <a:gd name="T8" fmla="*/ 3 w 4"/>
                <a:gd name="T9" fmla="*/ 8 h 8"/>
                <a:gd name="T10" fmla="*/ 4 w 4"/>
                <a:gd name="T11" fmla="*/ 7 h 8"/>
                <a:gd name="T12" fmla="*/ 4 w 4"/>
                <a:gd name="T13" fmla="*/ 5 h 8"/>
                <a:gd name="T14" fmla="*/ 3 w 4"/>
                <a:gd name="T15" fmla="*/ 4 h 8"/>
                <a:gd name="T16" fmla="*/ 2 w 4"/>
                <a:gd name="T17" fmla="*/ 3 h 8"/>
                <a:gd name="T18" fmla="*/ 1 w 4"/>
                <a:gd name="T19" fmla="*/ 1 h 8"/>
                <a:gd name="T20" fmla="*/ 2 w 4"/>
                <a:gd name="T21" fmla="*/ 1 h 8"/>
                <a:gd name="T22" fmla="*/ 3 w 4"/>
                <a:gd name="T23" fmla="*/ 2 h 8"/>
                <a:gd name="T24" fmla="*/ 3 w 4"/>
                <a:gd name="T25" fmla="*/ 3 h 8"/>
                <a:gd name="T26" fmla="*/ 4 w 4"/>
                <a:gd name="T27" fmla="*/ 4 h 8"/>
                <a:gd name="T28" fmla="*/ 3 w 4"/>
                <a:gd name="T29" fmla="*/ 2 h 8"/>
                <a:gd name="T30" fmla="*/ 2 w 4"/>
                <a:gd name="T31" fmla="*/ 0 h 8"/>
                <a:gd name="T32" fmla="*/ 1 w 4"/>
                <a:gd name="T33" fmla="*/ 0 h 8"/>
                <a:gd name="T34" fmla="*/ 0 w 4"/>
                <a:gd name="T35" fmla="*/ 1 h 8"/>
                <a:gd name="T36" fmla="*/ 0 w 4"/>
                <a:gd name="T37" fmla="*/ 2 h 8"/>
                <a:gd name="T38" fmla="*/ 1 w 4"/>
                <a:gd name="T39" fmla="*/ 4 h 8"/>
                <a:gd name="T40" fmla="*/ 3 w 4"/>
                <a:gd name="T41" fmla="*/ 5 h 8"/>
                <a:gd name="T42" fmla="*/ 3 w 4"/>
                <a:gd name="T43" fmla="*/ 6 h 8"/>
                <a:gd name="T44" fmla="*/ 3 w 4"/>
                <a:gd name="T45" fmla="*/ 7 h 8"/>
                <a:gd name="T46" fmla="*/ 2 w 4"/>
                <a:gd name="T47" fmla="*/ 7 h 8"/>
                <a:gd name="T48" fmla="*/ 2 w 4"/>
                <a:gd name="T49" fmla="*/ 6 h 8"/>
                <a:gd name="T50" fmla="*/ 1 w 4"/>
                <a:gd name="T51" fmla="*/ 6 h 8"/>
                <a:gd name="T52" fmla="*/ 1 w 4"/>
                <a:gd name="T53" fmla="*/ 4 h 8"/>
                <a:gd name="T54" fmla="*/ 0 w 4"/>
                <a:gd name="T55" fmla="*/ 4 h 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 h="8">
                  <a:moveTo>
                    <a:pt x="0" y="4"/>
                  </a:moveTo>
                  <a:lnTo>
                    <a:pt x="1" y="6"/>
                  </a:lnTo>
                  <a:lnTo>
                    <a:pt x="1" y="7"/>
                  </a:lnTo>
                  <a:lnTo>
                    <a:pt x="2" y="8"/>
                  </a:lnTo>
                  <a:lnTo>
                    <a:pt x="3" y="8"/>
                  </a:lnTo>
                  <a:lnTo>
                    <a:pt x="4" y="7"/>
                  </a:lnTo>
                  <a:lnTo>
                    <a:pt x="4" y="5"/>
                  </a:lnTo>
                  <a:lnTo>
                    <a:pt x="3" y="4"/>
                  </a:lnTo>
                  <a:lnTo>
                    <a:pt x="2" y="3"/>
                  </a:lnTo>
                  <a:lnTo>
                    <a:pt x="1" y="1"/>
                  </a:lnTo>
                  <a:lnTo>
                    <a:pt x="2" y="1"/>
                  </a:lnTo>
                  <a:lnTo>
                    <a:pt x="3" y="2"/>
                  </a:lnTo>
                  <a:lnTo>
                    <a:pt x="3" y="3"/>
                  </a:lnTo>
                  <a:lnTo>
                    <a:pt x="4" y="4"/>
                  </a:lnTo>
                  <a:lnTo>
                    <a:pt x="3" y="2"/>
                  </a:lnTo>
                  <a:lnTo>
                    <a:pt x="2" y="0"/>
                  </a:lnTo>
                  <a:lnTo>
                    <a:pt x="1" y="0"/>
                  </a:lnTo>
                  <a:lnTo>
                    <a:pt x="0" y="1"/>
                  </a:lnTo>
                  <a:lnTo>
                    <a:pt x="0" y="2"/>
                  </a:lnTo>
                  <a:lnTo>
                    <a:pt x="1" y="4"/>
                  </a:lnTo>
                  <a:lnTo>
                    <a:pt x="3" y="5"/>
                  </a:lnTo>
                  <a:lnTo>
                    <a:pt x="3" y="6"/>
                  </a:lnTo>
                  <a:lnTo>
                    <a:pt x="3" y="7"/>
                  </a:lnTo>
                  <a:lnTo>
                    <a:pt x="2" y="7"/>
                  </a:lnTo>
                  <a:lnTo>
                    <a:pt x="2" y="6"/>
                  </a:lnTo>
                  <a:lnTo>
                    <a:pt x="1" y="6"/>
                  </a:lnTo>
                  <a:lnTo>
                    <a:pt x="1" y="4"/>
                  </a:lnTo>
                  <a:lnTo>
                    <a:pt x="0" y="4"/>
                  </a:lnTo>
                </a:path>
              </a:pathLst>
            </a:custGeom>
            <a:noFill/>
            <a:ln w="1588">
              <a:solidFill>
                <a:srgbClr val="AA823D"/>
              </a:solidFill>
              <a:prstDash val="solid"/>
              <a:round/>
              <a:headEnd/>
              <a:tailEnd/>
            </a:ln>
          </p:spPr>
          <p:txBody>
            <a:bodyPr/>
            <a:lstStyle/>
            <a:p>
              <a:pPr>
                <a:defRPr/>
              </a:pPr>
              <a:endParaRPr lang="en-US">
                <a:ea typeface="ＭＳ Ｐゴシック" pitchFamily="-65" charset="-128"/>
              </a:endParaRPr>
            </a:p>
          </p:txBody>
        </p:sp>
        <p:sp>
          <p:nvSpPr>
            <p:cNvPr id="413" name="Freeform 521"/>
            <p:cNvSpPr>
              <a:spLocks noChangeAspect="1"/>
            </p:cNvSpPr>
            <p:nvPr/>
          </p:nvSpPr>
          <p:spPr bwMode="auto">
            <a:xfrm>
              <a:off x="3795" y="2573"/>
              <a:ext cx="5" cy="8"/>
            </a:xfrm>
            <a:custGeom>
              <a:avLst/>
              <a:gdLst>
                <a:gd name="T0" fmla="*/ 5 w 5"/>
                <a:gd name="T1" fmla="*/ 4 h 8"/>
                <a:gd name="T2" fmla="*/ 4 w 5"/>
                <a:gd name="T3" fmla="*/ 2 h 8"/>
                <a:gd name="T4" fmla="*/ 4 w 5"/>
                <a:gd name="T5" fmla="*/ 1 h 8"/>
                <a:gd name="T6" fmla="*/ 3 w 5"/>
                <a:gd name="T7" fmla="*/ 1 h 8"/>
                <a:gd name="T8" fmla="*/ 2 w 5"/>
                <a:gd name="T9" fmla="*/ 0 h 8"/>
                <a:gd name="T10" fmla="*/ 1 w 5"/>
                <a:gd name="T11" fmla="*/ 1 h 8"/>
                <a:gd name="T12" fmla="*/ 0 w 5"/>
                <a:gd name="T13" fmla="*/ 3 h 8"/>
                <a:gd name="T14" fmla="*/ 1 w 5"/>
                <a:gd name="T15" fmla="*/ 6 h 8"/>
                <a:gd name="T16" fmla="*/ 2 w 5"/>
                <a:gd name="T17" fmla="*/ 7 h 8"/>
                <a:gd name="T18" fmla="*/ 3 w 5"/>
                <a:gd name="T19" fmla="*/ 8 h 8"/>
                <a:gd name="T20" fmla="*/ 4 w 5"/>
                <a:gd name="T21" fmla="*/ 8 h 8"/>
                <a:gd name="T22" fmla="*/ 5 w 5"/>
                <a:gd name="T23" fmla="*/ 6 h 8"/>
                <a:gd name="T24" fmla="*/ 4 w 5"/>
                <a:gd name="T25" fmla="*/ 6 h 8"/>
                <a:gd name="T26" fmla="*/ 4 w 5"/>
                <a:gd name="T27" fmla="*/ 7 h 8"/>
                <a:gd name="T28" fmla="*/ 3 w 5"/>
                <a:gd name="T29" fmla="*/ 7 h 8"/>
                <a:gd name="T30" fmla="*/ 2 w 5"/>
                <a:gd name="T31" fmla="*/ 5 h 8"/>
                <a:gd name="T32" fmla="*/ 1 w 5"/>
                <a:gd name="T33" fmla="*/ 3 h 8"/>
                <a:gd name="T34" fmla="*/ 2 w 5"/>
                <a:gd name="T35" fmla="*/ 2 h 8"/>
                <a:gd name="T36" fmla="*/ 2 w 5"/>
                <a:gd name="T37" fmla="*/ 1 h 8"/>
                <a:gd name="T38" fmla="*/ 3 w 5"/>
                <a:gd name="T39" fmla="*/ 2 h 8"/>
                <a:gd name="T40" fmla="*/ 4 w 5"/>
                <a:gd name="T41" fmla="*/ 3 h 8"/>
                <a:gd name="T42" fmla="*/ 4 w 5"/>
                <a:gd name="T43" fmla="*/ 4 h 8"/>
                <a:gd name="T44" fmla="*/ 5 w 5"/>
                <a:gd name="T45" fmla="*/ 4 h 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5" h="8">
                  <a:moveTo>
                    <a:pt x="5" y="4"/>
                  </a:moveTo>
                  <a:lnTo>
                    <a:pt x="4" y="2"/>
                  </a:lnTo>
                  <a:lnTo>
                    <a:pt x="4" y="1"/>
                  </a:lnTo>
                  <a:lnTo>
                    <a:pt x="3" y="1"/>
                  </a:lnTo>
                  <a:lnTo>
                    <a:pt x="2" y="0"/>
                  </a:lnTo>
                  <a:lnTo>
                    <a:pt x="1" y="1"/>
                  </a:lnTo>
                  <a:lnTo>
                    <a:pt x="0" y="3"/>
                  </a:lnTo>
                  <a:lnTo>
                    <a:pt x="1" y="6"/>
                  </a:lnTo>
                  <a:lnTo>
                    <a:pt x="2" y="7"/>
                  </a:lnTo>
                  <a:lnTo>
                    <a:pt x="3" y="8"/>
                  </a:lnTo>
                  <a:lnTo>
                    <a:pt x="4" y="8"/>
                  </a:lnTo>
                  <a:lnTo>
                    <a:pt x="5" y="6"/>
                  </a:lnTo>
                  <a:lnTo>
                    <a:pt x="4" y="6"/>
                  </a:lnTo>
                  <a:lnTo>
                    <a:pt x="4" y="7"/>
                  </a:lnTo>
                  <a:lnTo>
                    <a:pt x="3" y="7"/>
                  </a:lnTo>
                  <a:lnTo>
                    <a:pt x="2" y="5"/>
                  </a:lnTo>
                  <a:lnTo>
                    <a:pt x="1" y="3"/>
                  </a:lnTo>
                  <a:lnTo>
                    <a:pt x="2" y="2"/>
                  </a:lnTo>
                  <a:lnTo>
                    <a:pt x="2" y="1"/>
                  </a:lnTo>
                  <a:lnTo>
                    <a:pt x="3" y="2"/>
                  </a:lnTo>
                  <a:lnTo>
                    <a:pt x="4" y="3"/>
                  </a:lnTo>
                  <a:lnTo>
                    <a:pt x="4" y="4"/>
                  </a:lnTo>
                  <a:lnTo>
                    <a:pt x="5" y="4"/>
                  </a:lnTo>
                </a:path>
              </a:pathLst>
            </a:custGeom>
            <a:noFill/>
            <a:ln w="1588">
              <a:solidFill>
                <a:srgbClr val="AA823D"/>
              </a:solidFill>
              <a:prstDash val="solid"/>
              <a:round/>
              <a:headEnd/>
              <a:tailEnd/>
            </a:ln>
          </p:spPr>
          <p:txBody>
            <a:bodyPr/>
            <a:lstStyle/>
            <a:p>
              <a:pPr>
                <a:defRPr/>
              </a:pPr>
              <a:endParaRPr lang="en-US">
                <a:ea typeface="ＭＳ Ｐゴシック" pitchFamily="-65" charset="-128"/>
              </a:endParaRPr>
            </a:p>
          </p:txBody>
        </p:sp>
        <p:sp>
          <p:nvSpPr>
            <p:cNvPr id="414" name="Freeform 522"/>
            <p:cNvSpPr>
              <a:spLocks noChangeAspect="1"/>
            </p:cNvSpPr>
            <p:nvPr/>
          </p:nvSpPr>
          <p:spPr bwMode="auto">
            <a:xfrm>
              <a:off x="3801" y="2576"/>
              <a:ext cx="1" cy="8"/>
            </a:xfrm>
            <a:custGeom>
              <a:avLst/>
              <a:gdLst>
                <a:gd name="T0" fmla="*/ 0 w 1"/>
                <a:gd name="T1" fmla="*/ 7 h 8"/>
                <a:gd name="T2" fmla="*/ 1 w 1"/>
                <a:gd name="T3" fmla="*/ 8 h 8"/>
                <a:gd name="T4" fmla="*/ 1 w 1"/>
                <a:gd name="T5" fmla="*/ 1 h 8"/>
                <a:gd name="T6" fmla="*/ 0 w 1"/>
                <a:gd name="T7" fmla="*/ 0 h 8"/>
                <a:gd name="T8" fmla="*/ 0 w 1"/>
                <a:gd name="T9" fmla="*/ 7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8">
                  <a:moveTo>
                    <a:pt x="0" y="7"/>
                  </a:moveTo>
                  <a:lnTo>
                    <a:pt x="1" y="8"/>
                  </a:lnTo>
                  <a:lnTo>
                    <a:pt x="1" y="1"/>
                  </a:lnTo>
                  <a:lnTo>
                    <a:pt x="0" y="0"/>
                  </a:lnTo>
                  <a:lnTo>
                    <a:pt x="0" y="7"/>
                  </a:lnTo>
                </a:path>
              </a:pathLst>
            </a:custGeom>
            <a:noFill/>
            <a:ln w="1588">
              <a:solidFill>
                <a:srgbClr val="AA823D"/>
              </a:solidFill>
              <a:prstDash val="solid"/>
              <a:round/>
              <a:headEnd/>
              <a:tailEnd/>
            </a:ln>
          </p:spPr>
          <p:txBody>
            <a:bodyPr/>
            <a:lstStyle/>
            <a:p>
              <a:pPr>
                <a:defRPr/>
              </a:pPr>
              <a:endParaRPr lang="en-US">
                <a:ea typeface="ＭＳ Ｐゴシック" pitchFamily="-65" charset="-128"/>
              </a:endParaRPr>
            </a:p>
          </p:txBody>
        </p:sp>
        <p:sp>
          <p:nvSpPr>
            <p:cNvPr id="415" name="Freeform 523"/>
            <p:cNvSpPr>
              <a:spLocks noChangeAspect="1"/>
            </p:cNvSpPr>
            <p:nvPr/>
          </p:nvSpPr>
          <p:spPr bwMode="auto">
            <a:xfrm>
              <a:off x="3803" y="2578"/>
              <a:ext cx="4" cy="9"/>
            </a:xfrm>
            <a:custGeom>
              <a:avLst/>
              <a:gdLst>
                <a:gd name="T0" fmla="*/ 0 w 4"/>
                <a:gd name="T1" fmla="*/ 7 h 9"/>
                <a:gd name="T2" fmla="*/ 4 w 4"/>
                <a:gd name="T3" fmla="*/ 9 h 9"/>
                <a:gd name="T4" fmla="*/ 4 w 4"/>
                <a:gd name="T5" fmla="*/ 8 h 9"/>
                <a:gd name="T6" fmla="*/ 1 w 4"/>
                <a:gd name="T7" fmla="*/ 6 h 9"/>
                <a:gd name="T8" fmla="*/ 1 w 4"/>
                <a:gd name="T9" fmla="*/ 4 h 9"/>
                <a:gd name="T10" fmla="*/ 4 w 4"/>
                <a:gd name="T11" fmla="*/ 6 h 9"/>
                <a:gd name="T12" fmla="*/ 4 w 4"/>
                <a:gd name="T13" fmla="*/ 5 h 9"/>
                <a:gd name="T14" fmla="*/ 1 w 4"/>
                <a:gd name="T15" fmla="*/ 3 h 9"/>
                <a:gd name="T16" fmla="*/ 1 w 4"/>
                <a:gd name="T17" fmla="*/ 1 h 9"/>
                <a:gd name="T18" fmla="*/ 4 w 4"/>
                <a:gd name="T19" fmla="*/ 3 h 9"/>
                <a:gd name="T20" fmla="*/ 4 w 4"/>
                <a:gd name="T21" fmla="*/ 2 h 9"/>
                <a:gd name="T22" fmla="*/ 0 w 4"/>
                <a:gd name="T23" fmla="*/ 0 h 9"/>
                <a:gd name="T24" fmla="*/ 0 w 4"/>
                <a:gd name="T25" fmla="*/ 7 h 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 h="9">
                  <a:moveTo>
                    <a:pt x="0" y="7"/>
                  </a:moveTo>
                  <a:lnTo>
                    <a:pt x="4" y="9"/>
                  </a:lnTo>
                  <a:lnTo>
                    <a:pt x="4" y="8"/>
                  </a:lnTo>
                  <a:lnTo>
                    <a:pt x="1" y="6"/>
                  </a:lnTo>
                  <a:lnTo>
                    <a:pt x="1" y="4"/>
                  </a:lnTo>
                  <a:lnTo>
                    <a:pt x="4" y="6"/>
                  </a:lnTo>
                  <a:lnTo>
                    <a:pt x="4" y="5"/>
                  </a:lnTo>
                  <a:lnTo>
                    <a:pt x="1" y="3"/>
                  </a:lnTo>
                  <a:lnTo>
                    <a:pt x="1" y="1"/>
                  </a:lnTo>
                  <a:lnTo>
                    <a:pt x="4" y="3"/>
                  </a:lnTo>
                  <a:lnTo>
                    <a:pt x="4" y="2"/>
                  </a:lnTo>
                  <a:lnTo>
                    <a:pt x="0" y="0"/>
                  </a:lnTo>
                  <a:lnTo>
                    <a:pt x="0" y="7"/>
                  </a:lnTo>
                </a:path>
              </a:pathLst>
            </a:custGeom>
            <a:noFill/>
            <a:ln w="1588">
              <a:solidFill>
                <a:srgbClr val="AA823D"/>
              </a:solidFill>
              <a:prstDash val="solid"/>
              <a:round/>
              <a:headEnd/>
              <a:tailEnd/>
            </a:ln>
          </p:spPr>
          <p:txBody>
            <a:bodyPr/>
            <a:lstStyle/>
            <a:p>
              <a:pPr>
                <a:defRPr/>
              </a:pPr>
              <a:endParaRPr lang="en-US">
                <a:ea typeface="ＭＳ Ｐゴシック" pitchFamily="-65" charset="-128"/>
              </a:endParaRPr>
            </a:p>
          </p:txBody>
        </p:sp>
        <p:sp>
          <p:nvSpPr>
            <p:cNvPr id="416" name="Freeform 524"/>
            <p:cNvSpPr>
              <a:spLocks noChangeAspect="1"/>
            </p:cNvSpPr>
            <p:nvPr/>
          </p:nvSpPr>
          <p:spPr bwMode="auto">
            <a:xfrm>
              <a:off x="3808" y="2581"/>
              <a:ext cx="5" cy="10"/>
            </a:xfrm>
            <a:custGeom>
              <a:avLst/>
              <a:gdLst>
                <a:gd name="T0" fmla="*/ 0 w 5"/>
                <a:gd name="T1" fmla="*/ 7 h 10"/>
                <a:gd name="T2" fmla="*/ 1 w 5"/>
                <a:gd name="T3" fmla="*/ 8 h 10"/>
                <a:gd name="T4" fmla="*/ 1 w 5"/>
                <a:gd name="T5" fmla="*/ 3 h 10"/>
                <a:gd name="T6" fmla="*/ 4 w 5"/>
                <a:gd name="T7" fmla="*/ 9 h 10"/>
                <a:gd name="T8" fmla="*/ 5 w 5"/>
                <a:gd name="T9" fmla="*/ 10 h 10"/>
                <a:gd name="T10" fmla="*/ 5 w 5"/>
                <a:gd name="T11" fmla="*/ 3 h 10"/>
                <a:gd name="T12" fmla="*/ 4 w 5"/>
                <a:gd name="T13" fmla="*/ 2 h 10"/>
                <a:gd name="T14" fmla="*/ 4 w 5"/>
                <a:gd name="T15" fmla="*/ 7 h 10"/>
                <a:gd name="T16" fmla="*/ 1 w 5"/>
                <a:gd name="T17" fmla="*/ 1 h 10"/>
                <a:gd name="T18" fmla="*/ 0 w 5"/>
                <a:gd name="T19" fmla="*/ 0 h 10"/>
                <a:gd name="T20" fmla="*/ 0 w 5"/>
                <a:gd name="T21" fmla="*/ 7 h 1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 h="10">
                  <a:moveTo>
                    <a:pt x="0" y="7"/>
                  </a:moveTo>
                  <a:lnTo>
                    <a:pt x="1" y="8"/>
                  </a:lnTo>
                  <a:lnTo>
                    <a:pt x="1" y="3"/>
                  </a:lnTo>
                  <a:lnTo>
                    <a:pt x="4" y="9"/>
                  </a:lnTo>
                  <a:lnTo>
                    <a:pt x="5" y="10"/>
                  </a:lnTo>
                  <a:lnTo>
                    <a:pt x="5" y="3"/>
                  </a:lnTo>
                  <a:lnTo>
                    <a:pt x="4" y="2"/>
                  </a:lnTo>
                  <a:lnTo>
                    <a:pt x="4" y="7"/>
                  </a:lnTo>
                  <a:lnTo>
                    <a:pt x="1" y="1"/>
                  </a:lnTo>
                  <a:lnTo>
                    <a:pt x="0" y="0"/>
                  </a:lnTo>
                  <a:lnTo>
                    <a:pt x="0" y="7"/>
                  </a:lnTo>
                </a:path>
              </a:pathLst>
            </a:custGeom>
            <a:noFill/>
            <a:ln w="1588">
              <a:solidFill>
                <a:srgbClr val="AA823D"/>
              </a:solidFill>
              <a:prstDash val="solid"/>
              <a:round/>
              <a:headEnd/>
              <a:tailEnd/>
            </a:ln>
          </p:spPr>
          <p:txBody>
            <a:bodyPr/>
            <a:lstStyle/>
            <a:p>
              <a:pPr>
                <a:defRPr/>
              </a:pPr>
              <a:endParaRPr lang="en-US">
                <a:ea typeface="ＭＳ Ｐゴシック" pitchFamily="-65" charset="-128"/>
              </a:endParaRPr>
            </a:p>
          </p:txBody>
        </p:sp>
        <p:sp>
          <p:nvSpPr>
            <p:cNvPr id="417" name="Freeform 525"/>
            <p:cNvSpPr>
              <a:spLocks noChangeAspect="1"/>
            </p:cNvSpPr>
            <p:nvPr/>
          </p:nvSpPr>
          <p:spPr bwMode="auto">
            <a:xfrm>
              <a:off x="3814" y="2584"/>
              <a:ext cx="5" cy="9"/>
            </a:xfrm>
            <a:custGeom>
              <a:avLst/>
              <a:gdLst>
                <a:gd name="T0" fmla="*/ 0 w 5"/>
                <a:gd name="T1" fmla="*/ 1 h 9"/>
                <a:gd name="T2" fmla="*/ 2 w 5"/>
                <a:gd name="T3" fmla="*/ 2 h 9"/>
                <a:gd name="T4" fmla="*/ 2 w 5"/>
                <a:gd name="T5" fmla="*/ 8 h 9"/>
                <a:gd name="T6" fmla="*/ 3 w 5"/>
                <a:gd name="T7" fmla="*/ 9 h 9"/>
                <a:gd name="T8" fmla="*/ 3 w 5"/>
                <a:gd name="T9" fmla="*/ 3 h 9"/>
                <a:gd name="T10" fmla="*/ 5 w 5"/>
                <a:gd name="T11" fmla="*/ 4 h 9"/>
                <a:gd name="T12" fmla="*/ 5 w 5"/>
                <a:gd name="T13" fmla="*/ 3 h 9"/>
                <a:gd name="T14" fmla="*/ 0 w 5"/>
                <a:gd name="T15" fmla="*/ 0 h 9"/>
                <a:gd name="T16" fmla="*/ 0 w 5"/>
                <a:gd name="T17" fmla="*/ 1 h 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 h="9">
                  <a:moveTo>
                    <a:pt x="0" y="1"/>
                  </a:moveTo>
                  <a:lnTo>
                    <a:pt x="2" y="2"/>
                  </a:lnTo>
                  <a:lnTo>
                    <a:pt x="2" y="8"/>
                  </a:lnTo>
                  <a:lnTo>
                    <a:pt x="3" y="9"/>
                  </a:lnTo>
                  <a:lnTo>
                    <a:pt x="3" y="3"/>
                  </a:lnTo>
                  <a:lnTo>
                    <a:pt x="5" y="4"/>
                  </a:lnTo>
                  <a:lnTo>
                    <a:pt x="5" y="3"/>
                  </a:lnTo>
                  <a:lnTo>
                    <a:pt x="0" y="0"/>
                  </a:lnTo>
                  <a:lnTo>
                    <a:pt x="0" y="1"/>
                  </a:lnTo>
                </a:path>
              </a:pathLst>
            </a:custGeom>
            <a:noFill/>
            <a:ln w="1588">
              <a:solidFill>
                <a:srgbClr val="AA823D"/>
              </a:solidFill>
              <a:prstDash val="solid"/>
              <a:round/>
              <a:headEnd/>
              <a:tailEnd/>
            </a:ln>
          </p:spPr>
          <p:txBody>
            <a:bodyPr/>
            <a:lstStyle/>
            <a:p>
              <a:pPr>
                <a:defRPr/>
              </a:pPr>
              <a:endParaRPr lang="en-US">
                <a:ea typeface="ＭＳ Ｐゴシック" pitchFamily="-65" charset="-128"/>
              </a:endParaRPr>
            </a:p>
          </p:txBody>
        </p:sp>
        <p:sp>
          <p:nvSpPr>
            <p:cNvPr id="418" name="Freeform 526"/>
            <p:cNvSpPr>
              <a:spLocks noChangeAspect="1"/>
            </p:cNvSpPr>
            <p:nvPr/>
          </p:nvSpPr>
          <p:spPr bwMode="auto">
            <a:xfrm>
              <a:off x="3820" y="2587"/>
              <a:ext cx="1" cy="8"/>
            </a:xfrm>
            <a:custGeom>
              <a:avLst/>
              <a:gdLst>
                <a:gd name="T0" fmla="*/ 0 w 1"/>
                <a:gd name="T1" fmla="*/ 7 h 8"/>
                <a:gd name="T2" fmla="*/ 1 w 1"/>
                <a:gd name="T3" fmla="*/ 8 h 8"/>
                <a:gd name="T4" fmla="*/ 1 w 1"/>
                <a:gd name="T5" fmla="*/ 1 h 8"/>
                <a:gd name="T6" fmla="*/ 0 w 1"/>
                <a:gd name="T7" fmla="*/ 0 h 8"/>
                <a:gd name="T8" fmla="*/ 0 w 1"/>
                <a:gd name="T9" fmla="*/ 7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8">
                  <a:moveTo>
                    <a:pt x="0" y="7"/>
                  </a:moveTo>
                  <a:lnTo>
                    <a:pt x="1" y="8"/>
                  </a:lnTo>
                  <a:lnTo>
                    <a:pt x="1" y="1"/>
                  </a:lnTo>
                  <a:lnTo>
                    <a:pt x="0" y="0"/>
                  </a:lnTo>
                  <a:lnTo>
                    <a:pt x="0" y="7"/>
                  </a:lnTo>
                </a:path>
              </a:pathLst>
            </a:custGeom>
            <a:noFill/>
            <a:ln w="1588">
              <a:solidFill>
                <a:srgbClr val="AA823D"/>
              </a:solidFill>
              <a:prstDash val="solid"/>
              <a:round/>
              <a:headEnd/>
              <a:tailEnd/>
            </a:ln>
          </p:spPr>
          <p:txBody>
            <a:bodyPr/>
            <a:lstStyle/>
            <a:p>
              <a:pPr>
                <a:defRPr/>
              </a:pPr>
              <a:endParaRPr lang="en-US">
                <a:ea typeface="ＭＳ Ｐゴシック" pitchFamily="-65" charset="-128"/>
              </a:endParaRPr>
            </a:p>
          </p:txBody>
        </p:sp>
        <p:sp>
          <p:nvSpPr>
            <p:cNvPr id="419" name="Freeform 527"/>
            <p:cNvSpPr>
              <a:spLocks noChangeAspect="1"/>
            </p:cNvSpPr>
            <p:nvPr/>
          </p:nvSpPr>
          <p:spPr bwMode="auto">
            <a:xfrm>
              <a:off x="3788" y="2562"/>
              <a:ext cx="49" cy="36"/>
            </a:xfrm>
            <a:custGeom>
              <a:avLst/>
              <a:gdLst>
                <a:gd name="T0" fmla="*/ 0 w 49"/>
                <a:gd name="T1" fmla="*/ 6 h 36"/>
                <a:gd name="T2" fmla="*/ 0 w 49"/>
                <a:gd name="T3" fmla="*/ 0 h 36"/>
                <a:gd name="T4" fmla="*/ 5 w 49"/>
                <a:gd name="T5" fmla="*/ 6 h 36"/>
                <a:gd name="T6" fmla="*/ 10 w 49"/>
                <a:gd name="T7" fmla="*/ 10 h 36"/>
                <a:gd name="T8" fmla="*/ 16 w 49"/>
                <a:gd name="T9" fmla="*/ 15 h 36"/>
                <a:gd name="T10" fmla="*/ 23 w 49"/>
                <a:gd name="T11" fmla="*/ 19 h 36"/>
                <a:gd name="T12" fmla="*/ 36 w 49"/>
                <a:gd name="T13" fmla="*/ 26 h 36"/>
                <a:gd name="T14" fmla="*/ 43 w 49"/>
                <a:gd name="T15" fmla="*/ 28 h 36"/>
                <a:gd name="T16" fmla="*/ 49 w 49"/>
                <a:gd name="T17" fmla="*/ 30 h 36"/>
                <a:gd name="T18" fmla="*/ 39 w 49"/>
                <a:gd name="T19" fmla="*/ 36 h 36"/>
                <a:gd name="T20" fmla="*/ 33 w 49"/>
                <a:gd name="T21" fmla="*/ 34 h 36"/>
                <a:gd name="T22" fmla="*/ 28 w 49"/>
                <a:gd name="T23" fmla="*/ 31 h 36"/>
                <a:gd name="T24" fmla="*/ 22 w 49"/>
                <a:gd name="T25" fmla="*/ 28 h 36"/>
                <a:gd name="T26" fmla="*/ 17 w 49"/>
                <a:gd name="T27" fmla="*/ 25 h 36"/>
                <a:gd name="T28" fmla="*/ 8 w 49"/>
                <a:gd name="T29" fmla="*/ 18 h 36"/>
                <a:gd name="T30" fmla="*/ 4 w 49"/>
                <a:gd name="T31" fmla="*/ 15 h 36"/>
                <a:gd name="T32" fmla="*/ 0 w 49"/>
                <a:gd name="T33" fmla="*/ 11 h 36"/>
                <a:gd name="T34" fmla="*/ 0 w 49"/>
                <a:gd name="T35" fmla="*/ 6 h 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9" h="36">
                  <a:moveTo>
                    <a:pt x="0" y="6"/>
                  </a:moveTo>
                  <a:lnTo>
                    <a:pt x="0" y="0"/>
                  </a:lnTo>
                  <a:lnTo>
                    <a:pt x="5" y="6"/>
                  </a:lnTo>
                  <a:lnTo>
                    <a:pt x="10" y="10"/>
                  </a:lnTo>
                  <a:lnTo>
                    <a:pt x="16" y="15"/>
                  </a:lnTo>
                  <a:lnTo>
                    <a:pt x="23" y="19"/>
                  </a:lnTo>
                  <a:lnTo>
                    <a:pt x="36" y="26"/>
                  </a:lnTo>
                  <a:lnTo>
                    <a:pt x="43" y="28"/>
                  </a:lnTo>
                  <a:lnTo>
                    <a:pt x="49" y="30"/>
                  </a:lnTo>
                  <a:lnTo>
                    <a:pt x="39" y="36"/>
                  </a:lnTo>
                  <a:lnTo>
                    <a:pt x="33" y="34"/>
                  </a:lnTo>
                  <a:lnTo>
                    <a:pt x="28" y="31"/>
                  </a:lnTo>
                  <a:lnTo>
                    <a:pt x="22" y="28"/>
                  </a:lnTo>
                  <a:lnTo>
                    <a:pt x="17" y="25"/>
                  </a:lnTo>
                  <a:lnTo>
                    <a:pt x="8" y="18"/>
                  </a:lnTo>
                  <a:lnTo>
                    <a:pt x="4" y="15"/>
                  </a:lnTo>
                  <a:lnTo>
                    <a:pt x="0" y="11"/>
                  </a:lnTo>
                  <a:lnTo>
                    <a:pt x="0" y="6"/>
                  </a:lnTo>
                </a:path>
              </a:pathLst>
            </a:custGeom>
            <a:noFill/>
            <a:ln w="1588">
              <a:solidFill>
                <a:srgbClr val="AA823D"/>
              </a:solidFill>
              <a:prstDash val="solid"/>
              <a:round/>
              <a:headEnd/>
              <a:tailEnd/>
            </a:ln>
          </p:spPr>
          <p:txBody>
            <a:bodyPr/>
            <a:lstStyle/>
            <a:p>
              <a:pPr>
                <a:defRPr/>
              </a:pPr>
              <a:endParaRPr lang="en-US">
                <a:ea typeface="ＭＳ Ｐゴシック" pitchFamily="-65" charset="-128"/>
              </a:endParaRPr>
            </a:p>
          </p:txBody>
        </p:sp>
        <p:sp>
          <p:nvSpPr>
            <p:cNvPr id="420" name="Freeform 528"/>
            <p:cNvSpPr>
              <a:spLocks noChangeAspect="1"/>
            </p:cNvSpPr>
            <p:nvPr/>
          </p:nvSpPr>
          <p:spPr bwMode="auto">
            <a:xfrm>
              <a:off x="3824" y="2590"/>
              <a:ext cx="2" cy="4"/>
            </a:xfrm>
            <a:custGeom>
              <a:avLst/>
              <a:gdLst>
                <a:gd name="T0" fmla="*/ 1 w 2"/>
                <a:gd name="T1" fmla="*/ 0 h 4"/>
                <a:gd name="T2" fmla="*/ 2 w 2"/>
                <a:gd name="T3" fmla="*/ 4 h 4"/>
                <a:gd name="T4" fmla="*/ 0 w 2"/>
                <a:gd name="T5" fmla="*/ 3 h 4"/>
                <a:gd name="T6" fmla="*/ 1 w 2"/>
                <a:gd name="T7" fmla="*/ 0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4">
                  <a:moveTo>
                    <a:pt x="1" y="0"/>
                  </a:moveTo>
                  <a:lnTo>
                    <a:pt x="2" y="4"/>
                  </a:lnTo>
                  <a:lnTo>
                    <a:pt x="0" y="3"/>
                  </a:lnTo>
                  <a:lnTo>
                    <a:pt x="1" y="0"/>
                  </a:lnTo>
                </a:path>
              </a:pathLst>
            </a:custGeom>
            <a:noFill/>
            <a:ln w="1588">
              <a:solidFill>
                <a:srgbClr val="AA823D"/>
              </a:solidFill>
              <a:prstDash val="solid"/>
              <a:round/>
              <a:headEnd/>
              <a:tailEnd/>
            </a:ln>
          </p:spPr>
          <p:txBody>
            <a:bodyPr/>
            <a:lstStyle/>
            <a:p>
              <a:pPr>
                <a:defRPr/>
              </a:pPr>
              <a:endParaRPr lang="en-US">
                <a:ea typeface="ＭＳ Ｐゴシック" pitchFamily="-65" charset="-128"/>
              </a:endParaRPr>
            </a:p>
          </p:txBody>
        </p:sp>
        <p:sp>
          <p:nvSpPr>
            <p:cNvPr id="421" name="Freeform 529"/>
            <p:cNvSpPr>
              <a:spLocks noChangeAspect="1"/>
            </p:cNvSpPr>
            <p:nvPr/>
          </p:nvSpPr>
          <p:spPr bwMode="auto">
            <a:xfrm>
              <a:off x="3839" y="2604"/>
              <a:ext cx="7" cy="8"/>
            </a:xfrm>
            <a:custGeom>
              <a:avLst/>
              <a:gdLst>
                <a:gd name="T0" fmla="*/ 0 w 7"/>
                <a:gd name="T1" fmla="*/ 7 h 8"/>
                <a:gd name="T2" fmla="*/ 1 w 7"/>
                <a:gd name="T3" fmla="*/ 7 h 8"/>
                <a:gd name="T4" fmla="*/ 2 w 7"/>
                <a:gd name="T5" fmla="*/ 5 h 8"/>
                <a:gd name="T6" fmla="*/ 5 w 7"/>
                <a:gd name="T7" fmla="*/ 6 h 8"/>
                <a:gd name="T8" fmla="*/ 6 w 7"/>
                <a:gd name="T9" fmla="*/ 7 h 8"/>
                <a:gd name="T10" fmla="*/ 7 w 7"/>
                <a:gd name="T11" fmla="*/ 8 h 8"/>
                <a:gd name="T12" fmla="*/ 4 w 7"/>
                <a:gd name="T13" fmla="*/ 0 h 8"/>
                <a:gd name="T14" fmla="*/ 3 w 7"/>
                <a:gd name="T15" fmla="*/ 0 h 8"/>
                <a:gd name="T16" fmla="*/ 0 w 7"/>
                <a:gd name="T17" fmla="*/ 7 h 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 h="8">
                  <a:moveTo>
                    <a:pt x="0" y="7"/>
                  </a:moveTo>
                  <a:lnTo>
                    <a:pt x="1" y="7"/>
                  </a:lnTo>
                  <a:lnTo>
                    <a:pt x="2" y="5"/>
                  </a:lnTo>
                  <a:lnTo>
                    <a:pt x="5" y="6"/>
                  </a:lnTo>
                  <a:lnTo>
                    <a:pt x="6" y="7"/>
                  </a:lnTo>
                  <a:lnTo>
                    <a:pt x="7" y="8"/>
                  </a:lnTo>
                  <a:lnTo>
                    <a:pt x="4" y="0"/>
                  </a:lnTo>
                  <a:lnTo>
                    <a:pt x="3" y="0"/>
                  </a:lnTo>
                  <a:lnTo>
                    <a:pt x="0" y="7"/>
                  </a:lnTo>
                </a:path>
              </a:pathLst>
            </a:custGeom>
            <a:noFill/>
            <a:ln w="1588">
              <a:solidFill>
                <a:srgbClr val="AA823D"/>
              </a:solidFill>
              <a:prstDash val="solid"/>
              <a:round/>
              <a:headEnd/>
              <a:tailEnd/>
            </a:ln>
          </p:spPr>
          <p:txBody>
            <a:bodyPr/>
            <a:lstStyle/>
            <a:p>
              <a:pPr>
                <a:defRPr/>
              </a:pPr>
              <a:endParaRPr lang="en-US">
                <a:ea typeface="ＭＳ Ｐゴシック" pitchFamily="-65" charset="-128"/>
              </a:endParaRPr>
            </a:p>
          </p:txBody>
        </p:sp>
        <p:sp>
          <p:nvSpPr>
            <p:cNvPr id="422" name="Freeform 530"/>
            <p:cNvSpPr>
              <a:spLocks noChangeAspect="1"/>
            </p:cNvSpPr>
            <p:nvPr/>
          </p:nvSpPr>
          <p:spPr bwMode="auto">
            <a:xfrm>
              <a:off x="3846" y="2604"/>
              <a:ext cx="7" cy="7"/>
            </a:xfrm>
            <a:custGeom>
              <a:avLst/>
              <a:gdLst>
                <a:gd name="T0" fmla="*/ 7 w 7"/>
                <a:gd name="T1" fmla="*/ 2 h 7"/>
                <a:gd name="T2" fmla="*/ 7 w 7"/>
                <a:gd name="T3" fmla="*/ 1 h 7"/>
                <a:gd name="T4" fmla="*/ 6 w 7"/>
                <a:gd name="T5" fmla="*/ 1 h 7"/>
                <a:gd name="T6" fmla="*/ 5 w 7"/>
                <a:gd name="T7" fmla="*/ 0 h 7"/>
                <a:gd name="T8" fmla="*/ 4 w 7"/>
                <a:gd name="T9" fmla="*/ 0 h 7"/>
                <a:gd name="T10" fmla="*/ 2 w 7"/>
                <a:gd name="T11" fmla="*/ 0 h 7"/>
                <a:gd name="T12" fmla="*/ 1 w 7"/>
                <a:gd name="T13" fmla="*/ 1 h 7"/>
                <a:gd name="T14" fmla="*/ 1 w 7"/>
                <a:gd name="T15" fmla="*/ 2 h 7"/>
                <a:gd name="T16" fmla="*/ 0 w 7"/>
                <a:gd name="T17" fmla="*/ 4 h 7"/>
                <a:gd name="T18" fmla="*/ 1 w 7"/>
                <a:gd name="T19" fmla="*/ 5 h 7"/>
                <a:gd name="T20" fmla="*/ 1 w 7"/>
                <a:gd name="T21" fmla="*/ 7 h 7"/>
                <a:gd name="T22" fmla="*/ 3 w 7"/>
                <a:gd name="T23" fmla="*/ 7 h 7"/>
                <a:gd name="T24" fmla="*/ 4 w 7"/>
                <a:gd name="T25" fmla="*/ 7 h 7"/>
                <a:gd name="T26" fmla="*/ 5 w 7"/>
                <a:gd name="T27" fmla="*/ 7 h 7"/>
                <a:gd name="T28" fmla="*/ 6 w 7"/>
                <a:gd name="T29" fmla="*/ 7 h 7"/>
                <a:gd name="T30" fmla="*/ 7 w 7"/>
                <a:gd name="T31" fmla="*/ 4 h 7"/>
                <a:gd name="T32" fmla="*/ 6 w 7"/>
                <a:gd name="T33" fmla="*/ 5 h 7"/>
                <a:gd name="T34" fmla="*/ 5 w 7"/>
                <a:gd name="T35" fmla="*/ 6 h 7"/>
                <a:gd name="T36" fmla="*/ 4 w 7"/>
                <a:gd name="T37" fmla="*/ 6 h 7"/>
                <a:gd name="T38" fmla="*/ 2 w 7"/>
                <a:gd name="T39" fmla="*/ 6 h 7"/>
                <a:gd name="T40" fmla="*/ 2 w 7"/>
                <a:gd name="T41" fmla="*/ 4 h 7"/>
                <a:gd name="T42" fmla="*/ 2 w 7"/>
                <a:gd name="T43" fmla="*/ 2 h 7"/>
                <a:gd name="T44" fmla="*/ 3 w 7"/>
                <a:gd name="T45" fmla="*/ 1 h 7"/>
                <a:gd name="T46" fmla="*/ 4 w 7"/>
                <a:gd name="T47" fmla="*/ 1 h 7"/>
                <a:gd name="T48" fmla="*/ 5 w 7"/>
                <a:gd name="T49" fmla="*/ 1 h 7"/>
                <a:gd name="T50" fmla="*/ 6 w 7"/>
                <a:gd name="T51" fmla="*/ 2 h 7"/>
                <a:gd name="T52" fmla="*/ 7 w 7"/>
                <a:gd name="T53" fmla="*/ 2 h 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7" h="7">
                  <a:moveTo>
                    <a:pt x="7" y="2"/>
                  </a:moveTo>
                  <a:lnTo>
                    <a:pt x="7" y="1"/>
                  </a:lnTo>
                  <a:lnTo>
                    <a:pt x="6" y="1"/>
                  </a:lnTo>
                  <a:lnTo>
                    <a:pt x="5" y="0"/>
                  </a:lnTo>
                  <a:lnTo>
                    <a:pt x="4" y="0"/>
                  </a:lnTo>
                  <a:lnTo>
                    <a:pt x="2" y="0"/>
                  </a:lnTo>
                  <a:lnTo>
                    <a:pt x="1" y="1"/>
                  </a:lnTo>
                  <a:lnTo>
                    <a:pt x="1" y="2"/>
                  </a:lnTo>
                  <a:lnTo>
                    <a:pt x="0" y="4"/>
                  </a:lnTo>
                  <a:lnTo>
                    <a:pt x="1" y="5"/>
                  </a:lnTo>
                  <a:lnTo>
                    <a:pt x="1" y="7"/>
                  </a:lnTo>
                  <a:lnTo>
                    <a:pt x="3" y="7"/>
                  </a:lnTo>
                  <a:lnTo>
                    <a:pt x="4" y="7"/>
                  </a:lnTo>
                  <a:lnTo>
                    <a:pt x="5" y="7"/>
                  </a:lnTo>
                  <a:lnTo>
                    <a:pt x="6" y="7"/>
                  </a:lnTo>
                  <a:lnTo>
                    <a:pt x="7" y="4"/>
                  </a:lnTo>
                  <a:lnTo>
                    <a:pt x="6" y="5"/>
                  </a:lnTo>
                  <a:lnTo>
                    <a:pt x="5" y="6"/>
                  </a:lnTo>
                  <a:lnTo>
                    <a:pt x="4" y="6"/>
                  </a:lnTo>
                  <a:lnTo>
                    <a:pt x="2" y="6"/>
                  </a:lnTo>
                  <a:lnTo>
                    <a:pt x="2" y="4"/>
                  </a:lnTo>
                  <a:lnTo>
                    <a:pt x="2" y="2"/>
                  </a:lnTo>
                  <a:lnTo>
                    <a:pt x="3" y="1"/>
                  </a:lnTo>
                  <a:lnTo>
                    <a:pt x="4" y="1"/>
                  </a:lnTo>
                  <a:lnTo>
                    <a:pt x="5" y="1"/>
                  </a:lnTo>
                  <a:lnTo>
                    <a:pt x="6" y="2"/>
                  </a:lnTo>
                  <a:lnTo>
                    <a:pt x="7" y="2"/>
                  </a:lnTo>
                </a:path>
              </a:pathLst>
            </a:custGeom>
            <a:noFill/>
            <a:ln w="1588">
              <a:solidFill>
                <a:srgbClr val="AA823D"/>
              </a:solidFill>
              <a:prstDash val="solid"/>
              <a:round/>
              <a:headEnd/>
              <a:tailEnd/>
            </a:ln>
          </p:spPr>
          <p:txBody>
            <a:bodyPr/>
            <a:lstStyle/>
            <a:p>
              <a:pPr>
                <a:defRPr/>
              </a:pPr>
              <a:endParaRPr lang="en-US">
                <a:ea typeface="ＭＳ Ｐゴシック" pitchFamily="-65" charset="-128"/>
              </a:endParaRPr>
            </a:p>
          </p:txBody>
        </p:sp>
        <p:sp>
          <p:nvSpPr>
            <p:cNvPr id="423" name="Freeform 531"/>
            <p:cNvSpPr>
              <a:spLocks noChangeAspect="1"/>
            </p:cNvSpPr>
            <p:nvPr/>
          </p:nvSpPr>
          <p:spPr bwMode="auto">
            <a:xfrm>
              <a:off x="3828" y="2600"/>
              <a:ext cx="37" cy="13"/>
            </a:xfrm>
            <a:custGeom>
              <a:avLst/>
              <a:gdLst>
                <a:gd name="T0" fmla="*/ 0 w 37"/>
                <a:gd name="T1" fmla="*/ 0 h 13"/>
                <a:gd name="T2" fmla="*/ 9 w 37"/>
                <a:gd name="T3" fmla="*/ 2 h 13"/>
                <a:gd name="T4" fmla="*/ 18 w 37"/>
                <a:gd name="T5" fmla="*/ 3 h 13"/>
                <a:gd name="T6" fmla="*/ 27 w 37"/>
                <a:gd name="T7" fmla="*/ 2 h 13"/>
                <a:gd name="T8" fmla="*/ 37 w 37"/>
                <a:gd name="T9" fmla="*/ 0 h 13"/>
                <a:gd name="T10" fmla="*/ 37 w 37"/>
                <a:gd name="T11" fmla="*/ 9 h 13"/>
                <a:gd name="T12" fmla="*/ 33 w 37"/>
                <a:gd name="T13" fmla="*/ 11 h 13"/>
                <a:gd name="T14" fmla="*/ 28 w 37"/>
                <a:gd name="T15" fmla="*/ 12 h 13"/>
                <a:gd name="T16" fmla="*/ 23 w 37"/>
                <a:gd name="T17" fmla="*/ 13 h 13"/>
                <a:gd name="T18" fmla="*/ 18 w 37"/>
                <a:gd name="T19" fmla="*/ 13 h 13"/>
                <a:gd name="T20" fmla="*/ 13 w 37"/>
                <a:gd name="T21" fmla="*/ 13 h 13"/>
                <a:gd name="T22" fmla="*/ 8 w 37"/>
                <a:gd name="T23" fmla="*/ 12 h 13"/>
                <a:gd name="T24" fmla="*/ 4 w 37"/>
                <a:gd name="T25" fmla="*/ 11 h 13"/>
                <a:gd name="T26" fmla="*/ 0 w 37"/>
                <a:gd name="T27" fmla="*/ 9 h 13"/>
                <a:gd name="T28" fmla="*/ 0 w 37"/>
                <a:gd name="T29" fmla="*/ 0 h 1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7" h="13">
                  <a:moveTo>
                    <a:pt x="0" y="0"/>
                  </a:moveTo>
                  <a:lnTo>
                    <a:pt x="9" y="2"/>
                  </a:lnTo>
                  <a:lnTo>
                    <a:pt x="18" y="3"/>
                  </a:lnTo>
                  <a:lnTo>
                    <a:pt x="27" y="2"/>
                  </a:lnTo>
                  <a:lnTo>
                    <a:pt x="37" y="0"/>
                  </a:lnTo>
                  <a:lnTo>
                    <a:pt x="37" y="9"/>
                  </a:lnTo>
                  <a:lnTo>
                    <a:pt x="33" y="11"/>
                  </a:lnTo>
                  <a:lnTo>
                    <a:pt x="28" y="12"/>
                  </a:lnTo>
                  <a:lnTo>
                    <a:pt x="23" y="13"/>
                  </a:lnTo>
                  <a:lnTo>
                    <a:pt x="18" y="13"/>
                  </a:lnTo>
                  <a:lnTo>
                    <a:pt x="13" y="13"/>
                  </a:lnTo>
                  <a:lnTo>
                    <a:pt x="8" y="12"/>
                  </a:lnTo>
                  <a:lnTo>
                    <a:pt x="4" y="11"/>
                  </a:lnTo>
                  <a:lnTo>
                    <a:pt x="0" y="9"/>
                  </a:lnTo>
                  <a:lnTo>
                    <a:pt x="0" y="0"/>
                  </a:lnTo>
                </a:path>
              </a:pathLst>
            </a:custGeom>
            <a:noFill/>
            <a:ln w="1588">
              <a:solidFill>
                <a:srgbClr val="AA823D"/>
              </a:solidFill>
              <a:prstDash val="solid"/>
              <a:round/>
              <a:headEnd/>
              <a:tailEnd/>
            </a:ln>
          </p:spPr>
          <p:txBody>
            <a:bodyPr/>
            <a:lstStyle/>
            <a:p>
              <a:pPr>
                <a:defRPr/>
              </a:pPr>
              <a:endParaRPr lang="en-US">
                <a:ea typeface="ＭＳ Ｐゴシック" pitchFamily="-65" charset="-128"/>
              </a:endParaRPr>
            </a:p>
          </p:txBody>
        </p:sp>
        <p:sp>
          <p:nvSpPr>
            <p:cNvPr id="424" name="Freeform 532"/>
            <p:cNvSpPr>
              <a:spLocks noChangeAspect="1"/>
            </p:cNvSpPr>
            <p:nvPr/>
          </p:nvSpPr>
          <p:spPr bwMode="auto">
            <a:xfrm>
              <a:off x="3841" y="2605"/>
              <a:ext cx="3" cy="3"/>
            </a:xfrm>
            <a:custGeom>
              <a:avLst/>
              <a:gdLst>
                <a:gd name="T0" fmla="*/ 2 w 3"/>
                <a:gd name="T1" fmla="*/ 0 h 3"/>
                <a:gd name="T2" fmla="*/ 3 w 3"/>
                <a:gd name="T3" fmla="*/ 3 h 3"/>
                <a:gd name="T4" fmla="*/ 0 w 3"/>
                <a:gd name="T5" fmla="*/ 3 h 3"/>
                <a:gd name="T6" fmla="*/ 2 w 3"/>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 h="3">
                  <a:moveTo>
                    <a:pt x="2" y="0"/>
                  </a:moveTo>
                  <a:lnTo>
                    <a:pt x="3" y="3"/>
                  </a:lnTo>
                  <a:lnTo>
                    <a:pt x="0" y="3"/>
                  </a:lnTo>
                  <a:lnTo>
                    <a:pt x="2" y="0"/>
                  </a:lnTo>
                </a:path>
              </a:pathLst>
            </a:custGeom>
            <a:noFill/>
            <a:ln w="1588">
              <a:solidFill>
                <a:srgbClr val="AA823D"/>
              </a:solidFill>
              <a:prstDash val="solid"/>
              <a:round/>
              <a:headEnd/>
              <a:tailEnd/>
            </a:ln>
          </p:spPr>
          <p:txBody>
            <a:bodyPr/>
            <a:lstStyle/>
            <a:p>
              <a:pPr>
                <a:defRPr/>
              </a:pPr>
              <a:endParaRPr lang="en-US">
                <a:ea typeface="ＭＳ Ｐゴシック" pitchFamily="-65" charset="-128"/>
              </a:endParaRPr>
            </a:p>
          </p:txBody>
        </p:sp>
        <p:sp>
          <p:nvSpPr>
            <p:cNvPr id="425" name="Freeform 533"/>
            <p:cNvSpPr>
              <a:spLocks noChangeAspect="1"/>
            </p:cNvSpPr>
            <p:nvPr/>
          </p:nvSpPr>
          <p:spPr bwMode="auto">
            <a:xfrm>
              <a:off x="3881" y="2563"/>
              <a:ext cx="10" cy="17"/>
            </a:xfrm>
            <a:custGeom>
              <a:avLst/>
              <a:gdLst>
                <a:gd name="T0" fmla="*/ 10 w 10"/>
                <a:gd name="T1" fmla="*/ 10 h 17"/>
                <a:gd name="T2" fmla="*/ 10 w 10"/>
                <a:gd name="T3" fmla="*/ 0 h 17"/>
                <a:gd name="T4" fmla="*/ 1 w 10"/>
                <a:gd name="T5" fmla="*/ 14 h 17"/>
                <a:gd name="T6" fmla="*/ 0 w 10"/>
                <a:gd name="T7" fmla="*/ 17 h 17"/>
                <a:gd name="T8" fmla="*/ 5 w 10"/>
                <a:gd name="T9" fmla="*/ 14 h 17"/>
                <a:gd name="T10" fmla="*/ 10 w 10"/>
                <a:gd name="T11" fmla="*/ 10 h 1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 h="17">
                  <a:moveTo>
                    <a:pt x="10" y="10"/>
                  </a:moveTo>
                  <a:lnTo>
                    <a:pt x="10" y="0"/>
                  </a:lnTo>
                  <a:lnTo>
                    <a:pt x="1" y="14"/>
                  </a:lnTo>
                  <a:lnTo>
                    <a:pt x="0" y="17"/>
                  </a:lnTo>
                  <a:lnTo>
                    <a:pt x="5" y="14"/>
                  </a:lnTo>
                  <a:lnTo>
                    <a:pt x="10" y="10"/>
                  </a:lnTo>
                  <a:close/>
                </a:path>
              </a:pathLst>
            </a:custGeom>
            <a:solidFill>
              <a:srgbClr val="003273"/>
            </a:solidFill>
            <a:ln w="9525">
              <a:noFill/>
              <a:round/>
              <a:headEnd/>
              <a:tailEnd/>
            </a:ln>
          </p:spPr>
          <p:txBody>
            <a:bodyPr/>
            <a:lstStyle/>
            <a:p>
              <a:pPr>
                <a:defRPr/>
              </a:pPr>
              <a:endParaRPr lang="en-US">
                <a:ea typeface="ＭＳ Ｐゴシック" pitchFamily="-65" charset="-128"/>
              </a:endParaRPr>
            </a:p>
          </p:txBody>
        </p:sp>
        <p:sp>
          <p:nvSpPr>
            <p:cNvPr id="426" name="Freeform 534"/>
            <p:cNvSpPr>
              <a:spLocks noChangeAspect="1"/>
            </p:cNvSpPr>
            <p:nvPr/>
          </p:nvSpPr>
          <p:spPr bwMode="auto">
            <a:xfrm>
              <a:off x="3881" y="2563"/>
              <a:ext cx="10" cy="17"/>
            </a:xfrm>
            <a:custGeom>
              <a:avLst/>
              <a:gdLst>
                <a:gd name="T0" fmla="*/ 10 w 10"/>
                <a:gd name="T1" fmla="*/ 10 h 17"/>
                <a:gd name="T2" fmla="*/ 10 w 10"/>
                <a:gd name="T3" fmla="*/ 0 h 17"/>
                <a:gd name="T4" fmla="*/ 1 w 10"/>
                <a:gd name="T5" fmla="*/ 14 h 17"/>
                <a:gd name="T6" fmla="*/ 0 w 10"/>
                <a:gd name="T7" fmla="*/ 17 h 17"/>
                <a:gd name="T8" fmla="*/ 5 w 10"/>
                <a:gd name="T9" fmla="*/ 14 h 17"/>
                <a:gd name="T10" fmla="*/ 10 w 10"/>
                <a:gd name="T11" fmla="*/ 10 h 1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 h="17">
                  <a:moveTo>
                    <a:pt x="10" y="10"/>
                  </a:moveTo>
                  <a:lnTo>
                    <a:pt x="10" y="0"/>
                  </a:lnTo>
                  <a:lnTo>
                    <a:pt x="1" y="14"/>
                  </a:lnTo>
                  <a:lnTo>
                    <a:pt x="0" y="17"/>
                  </a:lnTo>
                  <a:lnTo>
                    <a:pt x="5" y="14"/>
                  </a:lnTo>
                  <a:lnTo>
                    <a:pt x="10" y="10"/>
                  </a:lnTo>
                </a:path>
              </a:pathLst>
            </a:custGeom>
            <a:noFill/>
            <a:ln w="1588">
              <a:solidFill>
                <a:srgbClr val="003273"/>
              </a:solidFill>
              <a:prstDash val="solid"/>
              <a:round/>
              <a:headEnd/>
              <a:tailEnd/>
            </a:ln>
          </p:spPr>
          <p:txBody>
            <a:bodyPr/>
            <a:lstStyle/>
            <a:p>
              <a:pPr>
                <a:defRPr/>
              </a:pPr>
              <a:endParaRPr lang="en-US">
                <a:ea typeface="ＭＳ Ｐゴシック" pitchFamily="-65" charset="-128"/>
              </a:endParaRPr>
            </a:p>
          </p:txBody>
        </p:sp>
        <p:sp>
          <p:nvSpPr>
            <p:cNvPr id="427" name="Freeform 535"/>
            <p:cNvSpPr>
              <a:spLocks noChangeAspect="1"/>
            </p:cNvSpPr>
            <p:nvPr/>
          </p:nvSpPr>
          <p:spPr bwMode="auto">
            <a:xfrm>
              <a:off x="3854" y="2593"/>
              <a:ext cx="9" cy="8"/>
            </a:xfrm>
            <a:custGeom>
              <a:avLst/>
              <a:gdLst>
                <a:gd name="T0" fmla="*/ 0 w 9"/>
                <a:gd name="T1" fmla="*/ 8 h 8"/>
                <a:gd name="T2" fmla="*/ 4 w 9"/>
                <a:gd name="T3" fmla="*/ 7 h 8"/>
                <a:gd name="T4" fmla="*/ 9 w 9"/>
                <a:gd name="T5" fmla="*/ 6 h 8"/>
                <a:gd name="T6" fmla="*/ 0 w 9"/>
                <a:gd name="T7" fmla="*/ 0 h 8"/>
                <a:gd name="T8" fmla="*/ 0 w 9"/>
                <a:gd name="T9" fmla="*/ 8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8">
                  <a:moveTo>
                    <a:pt x="0" y="8"/>
                  </a:moveTo>
                  <a:lnTo>
                    <a:pt x="4" y="7"/>
                  </a:lnTo>
                  <a:lnTo>
                    <a:pt x="9" y="6"/>
                  </a:lnTo>
                  <a:lnTo>
                    <a:pt x="0" y="0"/>
                  </a:lnTo>
                  <a:lnTo>
                    <a:pt x="0" y="8"/>
                  </a:lnTo>
                  <a:close/>
                </a:path>
              </a:pathLst>
            </a:custGeom>
            <a:solidFill>
              <a:srgbClr val="003273"/>
            </a:solidFill>
            <a:ln w="9525">
              <a:noFill/>
              <a:round/>
              <a:headEnd/>
              <a:tailEnd/>
            </a:ln>
          </p:spPr>
          <p:txBody>
            <a:bodyPr/>
            <a:lstStyle/>
            <a:p>
              <a:pPr>
                <a:defRPr/>
              </a:pPr>
              <a:endParaRPr lang="en-US">
                <a:ea typeface="ＭＳ Ｐゴシック" pitchFamily="-65" charset="-128"/>
              </a:endParaRPr>
            </a:p>
          </p:txBody>
        </p:sp>
        <p:sp>
          <p:nvSpPr>
            <p:cNvPr id="428" name="Freeform 536"/>
            <p:cNvSpPr>
              <a:spLocks noChangeAspect="1"/>
            </p:cNvSpPr>
            <p:nvPr/>
          </p:nvSpPr>
          <p:spPr bwMode="auto">
            <a:xfrm>
              <a:off x="3854" y="2593"/>
              <a:ext cx="9" cy="8"/>
            </a:xfrm>
            <a:custGeom>
              <a:avLst/>
              <a:gdLst>
                <a:gd name="T0" fmla="*/ 0 w 9"/>
                <a:gd name="T1" fmla="*/ 8 h 8"/>
                <a:gd name="T2" fmla="*/ 4 w 9"/>
                <a:gd name="T3" fmla="*/ 7 h 8"/>
                <a:gd name="T4" fmla="*/ 9 w 9"/>
                <a:gd name="T5" fmla="*/ 6 h 8"/>
                <a:gd name="T6" fmla="*/ 0 w 9"/>
                <a:gd name="T7" fmla="*/ 0 h 8"/>
                <a:gd name="T8" fmla="*/ 0 w 9"/>
                <a:gd name="T9" fmla="*/ 8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8">
                  <a:moveTo>
                    <a:pt x="0" y="8"/>
                  </a:moveTo>
                  <a:lnTo>
                    <a:pt x="4" y="7"/>
                  </a:lnTo>
                  <a:lnTo>
                    <a:pt x="9" y="6"/>
                  </a:lnTo>
                  <a:lnTo>
                    <a:pt x="0" y="0"/>
                  </a:lnTo>
                  <a:lnTo>
                    <a:pt x="0" y="8"/>
                  </a:lnTo>
                </a:path>
              </a:pathLst>
            </a:custGeom>
            <a:noFill/>
            <a:ln w="1588">
              <a:solidFill>
                <a:srgbClr val="003273"/>
              </a:solidFill>
              <a:prstDash val="solid"/>
              <a:round/>
              <a:headEnd/>
              <a:tailEnd/>
            </a:ln>
          </p:spPr>
          <p:txBody>
            <a:bodyPr/>
            <a:lstStyle/>
            <a:p>
              <a:pPr>
                <a:defRPr/>
              </a:pPr>
              <a:endParaRPr lang="en-US">
                <a:ea typeface="ＭＳ Ｐゴシック" pitchFamily="-65" charset="-128"/>
              </a:endParaRPr>
            </a:p>
          </p:txBody>
        </p:sp>
        <p:sp>
          <p:nvSpPr>
            <p:cNvPr id="429" name="Freeform 537"/>
            <p:cNvSpPr>
              <a:spLocks noChangeAspect="1"/>
            </p:cNvSpPr>
            <p:nvPr/>
          </p:nvSpPr>
          <p:spPr bwMode="auto">
            <a:xfrm>
              <a:off x="3829" y="2593"/>
              <a:ext cx="9" cy="8"/>
            </a:xfrm>
            <a:custGeom>
              <a:avLst/>
              <a:gdLst>
                <a:gd name="T0" fmla="*/ 9 w 9"/>
                <a:gd name="T1" fmla="*/ 0 h 8"/>
                <a:gd name="T2" fmla="*/ 0 w 9"/>
                <a:gd name="T3" fmla="*/ 6 h 8"/>
                <a:gd name="T4" fmla="*/ 5 w 9"/>
                <a:gd name="T5" fmla="*/ 7 h 8"/>
                <a:gd name="T6" fmla="*/ 9 w 9"/>
                <a:gd name="T7" fmla="*/ 8 h 8"/>
                <a:gd name="T8" fmla="*/ 9 w 9"/>
                <a:gd name="T9" fmla="*/ 0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8">
                  <a:moveTo>
                    <a:pt x="9" y="0"/>
                  </a:moveTo>
                  <a:lnTo>
                    <a:pt x="0" y="6"/>
                  </a:lnTo>
                  <a:lnTo>
                    <a:pt x="5" y="7"/>
                  </a:lnTo>
                  <a:lnTo>
                    <a:pt x="9" y="8"/>
                  </a:lnTo>
                  <a:lnTo>
                    <a:pt x="9" y="0"/>
                  </a:lnTo>
                  <a:close/>
                </a:path>
              </a:pathLst>
            </a:custGeom>
            <a:solidFill>
              <a:srgbClr val="003273"/>
            </a:solidFill>
            <a:ln w="9525">
              <a:noFill/>
              <a:round/>
              <a:headEnd/>
              <a:tailEnd/>
            </a:ln>
          </p:spPr>
          <p:txBody>
            <a:bodyPr/>
            <a:lstStyle/>
            <a:p>
              <a:pPr>
                <a:defRPr/>
              </a:pPr>
              <a:endParaRPr lang="en-US">
                <a:ea typeface="ＭＳ Ｐゴシック" pitchFamily="-65" charset="-128"/>
              </a:endParaRPr>
            </a:p>
          </p:txBody>
        </p:sp>
        <p:sp>
          <p:nvSpPr>
            <p:cNvPr id="430" name="Freeform 538"/>
            <p:cNvSpPr>
              <a:spLocks noChangeAspect="1"/>
            </p:cNvSpPr>
            <p:nvPr/>
          </p:nvSpPr>
          <p:spPr bwMode="auto">
            <a:xfrm>
              <a:off x="3829" y="2593"/>
              <a:ext cx="9" cy="8"/>
            </a:xfrm>
            <a:custGeom>
              <a:avLst/>
              <a:gdLst>
                <a:gd name="T0" fmla="*/ 9 w 9"/>
                <a:gd name="T1" fmla="*/ 0 h 8"/>
                <a:gd name="T2" fmla="*/ 0 w 9"/>
                <a:gd name="T3" fmla="*/ 6 h 8"/>
                <a:gd name="T4" fmla="*/ 5 w 9"/>
                <a:gd name="T5" fmla="*/ 7 h 8"/>
                <a:gd name="T6" fmla="*/ 9 w 9"/>
                <a:gd name="T7" fmla="*/ 8 h 8"/>
                <a:gd name="T8" fmla="*/ 9 w 9"/>
                <a:gd name="T9" fmla="*/ 0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8">
                  <a:moveTo>
                    <a:pt x="9" y="0"/>
                  </a:moveTo>
                  <a:lnTo>
                    <a:pt x="0" y="6"/>
                  </a:lnTo>
                  <a:lnTo>
                    <a:pt x="5" y="7"/>
                  </a:lnTo>
                  <a:lnTo>
                    <a:pt x="9" y="8"/>
                  </a:lnTo>
                  <a:lnTo>
                    <a:pt x="9" y="0"/>
                  </a:lnTo>
                </a:path>
              </a:pathLst>
            </a:custGeom>
            <a:noFill/>
            <a:ln w="1588">
              <a:solidFill>
                <a:srgbClr val="003273"/>
              </a:solidFill>
              <a:prstDash val="solid"/>
              <a:round/>
              <a:headEnd/>
              <a:tailEnd/>
            </a:ln>
          </p:spPr>
          <p:txBody>
            <a:bodyPr/>
            <a:lstStyle/>
            <a:p>
              <a:pPr>
                <a:defRPr/>
              </a:pPr>
              <a:endParaRPr lang="en-US">
                <a:ea typeface="ＭＳ Ｐゴシック" pitchFamily="-65" charset="-128"/>
              </a:endParaRPr>
            </a:p>
          </p:txBody>
        </p:sp>
        <p:sp>
          <p:nvSpPr>
            <p:cNvPr id="431" name="Freeform 539"/>
            <p:cNvSpPr>
              <a:spLocks noChangeAspect="1"/>
            </p:cNvSpPr>
            <p:nvPr/>
          </p:nvSpPr>
          <p:spPr bwMode="auto">
            <a:xfrm>
              <a:off x="3880" y="2586"/>
              <a:ext cx="11" cy="11"/>
            </a:xfrm>
            <a:custGeom>
              <a:avLst/>
              <a:gdLst>
                <a:gd name="T0" fmla="*/ 11 w 11"/>
                <a:gd name="T1" fmla="*/ 0 h 11"/>
                <a:gd name="T2" fmla="*/ 10 w 11"/>
                <a:gd name="T3" fmla="*/ 1 h 11"/>
                <a:gd name="T4" fmla="*/ 5 w 11"/>
                <a:gd name="T5" fmla="*/ 4 h 11"/>
                <a:gd name="T6" fmla="*/ 0 w 11"/>
                <a:gd name="T7" fmla="*/ 7 h 11"/>
                <a:gd name="T8" fmla="*/ 0 w 11"/>
                <a:gd name="T9" fmla="*/ 11 h 11"/>
                <a:gd name="T10" fmla="*/ 9 w 11"/>
                <a:gd name="T11" fmla="*/ 5 h 11"/>
                <a:gd name="T12" fmla="*/ 11 w 11"/>
                <a:gd name="T13" fmla="*/ 3 h 11"/>
                <a:gd name="T14" fmla="*/ 11 w 11"/>
                <a:gd name="T15" fmla="*/ 1 h 11"/>
                <a:gd name="T16" fmla="*/ 11 w 11"/>
                <a:gd name="T17" fmla="*/ 0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1" h="11">
                  <a:moveTo>
                    <a:pt x="11" y="0"/>
                  </a:moveTo>
                  <a:lnTo>
                    <a:pt x="10" y="1"/>
                  </a:lnTo>
                  <a:lnTo>
                    <a:pt x="5" y="4"/>
                  </a:lnTo>
                  <a:lnTo>
                    <a:pt x="0" y="7"/>
                  </a:lnTo>
                  <a:lnTo>
                    <a:pt x="0" y="11"/>
                  </a:lnTo>
                  <a:lnTo>
                    <a:pt x="9" y="5"/>
                  </a:lnTo>
                  <a:lnTo>
                    <a:pt x="11" y="3"/>
                  </a:lnTo>
                  <a:lnTo>
                    <a:pt x="11" y="1"/>
                  </a:lnTo>
                  <a:lnTo>
                    <a:pt x="11" y="0"/>
                  </a:lnTo>
                  <a:close/>
                </a:path>
              </a:pathLst>
            </a:custGeom>
            <a:solidFill>
              <a:srgbClr val="003273"/>
            </a:solidFill>
            <a:ln w="9525">
              <a:noFill/>
              <a:round/>
              <a:headEnd/>
              <a:tailEnd/>
            </a:ln>
          </p:spPr>
          <p:txBody>
            <a:bodyPr/>
            <a:lstStyle/>
            <a:p>
              <a:pPr>
                <a:defRPr/>
              </a:pPr>
              <a:endParaRPr lang="en-US">
                <a:ea typeface="ＭＳ Ｐゴシック" pitchFamily="-65" charset="-128"/>
              </a:endParaRPr>
            </a:p>
          </p:txBody>
        </p:sp>
        <p:sp>
          <p:nvSpPr>
            <p:cNvPr id="432" name="Freeform 540"/>
            <p:cNvSpPr>
              <a:spLocks noChangeAspect="1"/>
            </p:cNvSpPr>
            <p:nvPr/>
          </p:nvSpPr>
          <p:spPr bwMode="auto">
            <a:xfrm>
              <a:off x="3880" y="2586"/>
              <a:ext cx="11" cy="11"/>
            </a:xfrm>
            <a:custGeom>
              <a:avLst/>
              <a:gdLst>
                <a:gd name="T0" fmla="*/ 11 w 11"/>
                <a:gd name="T1" fmla="*/ 0 h 11"/>
                <a:gd name="T2" fmla="*/ 10 w 11"/>
                <a:gd name="T3" fmla="*/ 1 h 11"/>
                <a:gd name="T4" fmla="*/ 5 w 11"/>
                <a:gd name="T5" fmla="*/ 4 h 11"/>
                <a:gd name="T6" fmla="*/ 0 w 11"/>
                <a:gd name="T7" fmla="*/ 7 h 11"/>
                <a:gd name="T8" fmla="*/ 0 w 11"/>
                <a:gd name="T9" fmla="*/ 11 h 11"/>
                <a:gd name="T10" fmla="*/ 9 w 11"/>
                <a:gd name="T11" fmla="*/ 5 h 11"/>
                <a:gd name="T12" fmla="*/ 11 w 11"/>
                <a:gd name="T13" fmla="*/ 3 h 11"/>
                <a:gd name="T14" fmla="*/ 11 w 11"/>
                <a:gd name="T15" fmla="*/ 1 h 11"/>
                <a:gd name="T16" fmla="*/ 11 w 11"/>
                <a:gd name="T17" fmla="*/ 0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1" h="11">
                  <a:moveTo>
                    <a:pt x="11" y="0"/>
                  </a:moveTo>
                  <a:lnTo>
                    <a:pt x="10" y="1"/>
                  </a:lnTo>
                  <a:lnTo>
                    <a:pt x="5" y="4"/>
                  </a:lnTo>
                  <a:lnTo>
                    <a:pt x="0" y="7"/>
                  </a:lnTo>
                  <a:lnTo>
                    <a:pt x="0" y="11"/>
                  </a:lnTo>
                  <a:lnTo>
                    <a:pt x="9" y="5"/>
                  </a:lnTo>
                  <a:lnTo>
                    <a:pt x="11" y="3"/>
                  </a:lnTo>
                  <a:lnTo>
                    <a:pt x="11" y="1"/>
                  </a:lnTo>
                  <a:lnTo>
                    <a:pt x="11" y="0"/>
                  </a:lnTo>
                </a:path>
              </a:pathLst>
            </a:custGeom>
            <a:noFill/>
            <a:ln w="1588">
              <a:solidFill>
                <a:srgbClr val="003273"/>
              </a:solidFill>
              <a:prstDash val="solid"/>
              <a:round/>
              <a:headEnd/>
              <a:tailEnd/>
            </a:ln>
          </p:spPr>
          <p:txBody>
            <a:bodyPr/>
            <a:lstStyle/>
            <a:p>
              <a:pPr>
                <a:defRPr/>
              </a:pPr>
              <a:endParaRPr lang="en-US">
                <a:ea typeface="ＭＳ Ｐゴシック" pitchFamily="-65" charset="-128"/>
              </a:endParaRPr>
            </a:p>
          </p:txBody>
        </p:sp>
        <p:sp>
          <p:nvSpPr>
            <p:cNvPr id="433" name="Freeform 541"/>
            <p:cNvSpPr>
              <a:spLocks noChangeAspect="1"/>
            </p:cNvSpPr>
            <p:nvPr/>
          </p:nvSpPr>
          <p:spPr bwMode="auto">
            <a:xfrm>
              <a:off x="3790" y="2561"/>
              <a:ext cx="10" cy="11"/>
            </a:xfrm>
            <a:custGeom>
              <a:avLst/>
              <a:gdLst>
                <a:gd name="T0" fmla="*/ 10 w 10"/>
                <a:gd name="T1" fmla="*/ 11 h 11"/>
                <a:gd name="T2" fmla="*/ 10 w 10"/>
                <a:gd name="T3" fmla="*/ 0 h 11"/>
                <a:gd name="T4" fmla="*/ 0 w 10"/>
                <a:gd name="T5" fmla="*/ 0 h 11"/>
                <a:gd name="T6" fmla="*/ 4 w 10"/>
                <a:gd name="T7" fmla="*/ 6 h 11"/>
                <a:gd name="T8" fmla="*/ 10 w 10"/>
                <a:gd name="T9" fmla="*/ 11 h 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1">
                  <a:moveTo>
                    <a:pt x="10" y="11"/>
                  </a:moveTo>
                  <a:lnTo>
                    <a:pt x="10" y="0"/>
                  </a:lnTo>
                  <a:lnTo>
                    <a:pt x="0" y="0"/>
                  </a:lnTo>
                  <a:lnTo>
                    <a:pt x="4" y="6"/>
                  </a:lnTo>
                  <a:lnTo>
                    <a:pt x="10" y="11"/>
                  </a:lnTo>
                  <a:close/>
                </a:path>
              </a:pathLst>
            </a:custGeom>
            <a:solidFill>
              <a:srgbClr val="003273"/>
            </a:solidFill>
            <a:ln w="9525">
              <a:noFill/>
              <a:round/>
              <a:headEnd/>
              <a:tailEnd/>
            </a:ln>
          </p:spPr>
          <p:txBody>
            <a:bodyPr/>
            <a:lstStyle/>
            <a:p>
              <a:pPr>
                <a:defRPr/>
              </a:pPr>
              <a:endParaRPr lang="en-US">
                <a:ea typeface="ＭＳ Ｐゴシック" pitchFamily="-65" charset="-128"/>
              </a:endParaRPr>
            </a:p>
          </p:txBody>
        </p:sp>
        <p:sp>
          <p:nvSpPr>
            <p:cNvPr id="434" name="Freeform 542"/>
            <p:cNvSpPr>
              <a:spLocks noChangeAspect="1"/>
            </p:cNvSpPr>
            <p:nvPr/>
          </p:nvSpPr>
          <p:spPr bwMode="auto">
            <a:xfrm>
              <a:off x="3790" y="2561"/>
              <a:ext cx="10" cy="11"/>
            </a:xfrm>
            <a:custGeom>
              <a:avLst/>
              <a:gdLst>
                <a:gd name="T0" fmla="*/ 10 w 10"/>
                <a:gd name="T1" fmla="*/ 11 h 11"/>
                <a:gd name="T2" fmla="*/ 10 w 10"/>
                <a:gd name="T3" fmla="*/ 0 h 11"/>
                <a:gd name="T4" fmla="*/ 0 w 10"/>
                <a:gd name="T5" fmla="*/ 0 h 11"/>
                <a:gd name="T6" fmla="*/ 4 w 10"/>
                <a:gd name="T7" fmla="*/ 6 h 11"/>
                <a:gd name="T8" fmla="*/ 10 w 10"/>
                <a:gd name="T9" fmla="*/ 11 h 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1">
                  <a:moveTo>
                    <a:pt x="10" y="11"/>
                  </a:moveTo>
                  <a:lnTo>
                    <a:pt x="10" y="0"/>
                  </a:lnTo>
                  <a:lnTo>
                    <a:pt x="0" y="0"/>
                  </a:lnTo>
                  <a:lnTo>
                    <a:pt x="4" y="6"/>
                  </a:lnTo>
                  <a:lnTo>
                    <a:pt x="10" y="11"/>
                  </a:lnTo>
                </a:path>
              </a:pathLst>
            </a:custGeom>
            <a:noFill/>
            <a:ln w="1588">
              <a:solidFill>
                <a:srgbClr val="003273"/>
              </a:solidFill>
              <a:prstDash val="solid"/>
              <a:round/>
              <a:headEnd/>
              <a:tailEnd/>
            </a:ln>
          </p:spPr>
          <p:txBody>
            <a:bodyPr/>
            <a:lstStyle/>
            <a:p>
              <a:pPr>
                <a:defRPr/>
              </a:pPr>
              <a:endParaRPr lang="en-US">
                <a:ea typeface="ＭＳ Ｐゴシック" pitchFamily="-65" charset="-128"/>
              </a:endParaRPr>
            </a:p>
          </p:txBody>
        </p:sp>
        <p:sp>
          <p:nvSpPr>
            <p:cNvPr id="435" name="Freeform 543"/>
            <p:cNvSpPr>
              <a:spLocks noChangeAspect="1"/>
            </p:cNvSpPr>
            <p:nvPr/>
          </p:nvSpPr>
          <p:spPr bwMode="auto">
            <a:xfrm>
              <a:off x="3801" y="2563"/>
              <a:ext cx="11" cy="17"/>
            </a:xfrm>
            <a:custGeom>
              <a:avLst/>
              <a:gdLst>
                <a:gd name="T0" fmla="*/ 11 w 11"/>
                <a:gd name="T1" fmla="*/ 17 h 17"/>
                <a:gd name="T2" fmla="*/ 9 w 11"/>
                <a:gd name="T3" fmla="*/ 14 h 17"/>
                <a:gd name="T4" fmla="*/ 0 w 11"/>
                <a:gd name="T5" fmla="*/ 0 h 17"/>
                <a:gd name="T6" fmla="*/ 0 w 11"/>
                <a:gd name="T7" fmla="*/ 10 h 17"/>
                <a:gd name="T8" fmla="*/ 5 w 11"/>
                <a:gd name="T9" fmla="*/ 14 h 17"/>
                <a:gd name="T10" fmla="*/ 11 w 11"/>
                <a:gd name="T11" fmla="*/ 17 h 1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1" h="17">
                  <a:moveTo>
                    <a:pt x="11" y="17"/>
                  </a:moveTo>
                  <a:lnTo>
                    <a:pt x="9" y="14"/>
                  </a:lnTo>
                  <a:lnTo>
                    <a:pt x="0" y="0"/>
                  </a:lnTo>
                  <a:lnTo>
                    <a:pt x="0" y="10"/>
                  </a:lnTo>
                  <a:lnTo>
                    <a:pt x="5" y="14"/>
                  </a:lnTo>
                  <a:lnTo>
                    <a:pt x="11" y="17"/>
                  </a:lnTo>
                  <a:close/>
                </a:path>
              </a:pathLst>
            </a:custGeom>
            <a:solidFill>
              <a:srgbClr val="003273"/>
            </a:solidFill>
            <a:ln w="9525">
              <a:noFill/>
              <a:round/>
              <a:headEnd/>
              <a:tailEnd/>
            </a:ln>
          </p:spPr>
          <p:txBody>
            <a:bodyPr/>
            <a:lstStyle/>
            <a:p>
              <a:pPr>
                <a:defRPr/>
              </a:pPr>
              <a:endParaRPr lang="en-US">
                <a:ea typeface="ＭＳ Ｐゴシック" pitchFamily="-65" charset="-128"/>
              </a:endParaRPr>
            </a:p>
          </p:txBody>
        </p:sp>
        <p:sp>
          <p:nvSpPr>
            <p:cNvPr id="436" name="Freeform 544"/>
            <p:cNvSpPr>
              <a:spLocks noChangeAspect="1"/>
            </p:cNvSpPr>
            <p:nvPr/>
          </p:nvSpPr>
          <p:spPr bwMode="auto">
            <a:xfrm>
              <a:off x="3801" y="2563"/>
              <a:ext cx="11" cy="17"/>
            </a:xfrm>
            <a:custGeom>
              <a:avLst/>
              <a:gdLst>
                <a:gd name="T0" fmla="*/ 11 w 11"/>
                <a:gd name="T1" fmla="*/ 17 h 17"/>
                <a:gd name="T2" fmla="*/ 9 w 11"/>
                <a:gd name="T3" fmla="*/ 14 h 17"/>
                <a:gd name="T4" fmla="*/ 0 w 11"/>
                <a:gd name="T5" fmla="*/ 0 h 17"/>
                <a:gd name="T6" fmla="*/ 0 w 11"/>
                <a:gd name="T7" fmla="*/ 10 h 17"/>
                <a:gd name="T8" fmla="*/ 5 w 11"/>
                <a:gd name="T9" fmla="*/ 14 h 17"/>
                <a:gd name="T10" fmla="*/ 11 w 11"/>
                <a:gd name="T11" fmla="*/ 17 h 1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1" h="17">
                  <a:moveTo>
                    <a:pt x="11" y="17"/>
                  </a:moveTo>
                  <a:lnTo>
                    <a:pt x="9" y="14"/>
                  </a:lnTo>
                  <a:lnTo>
                    <a:pt x="0" y="0"/>
                  </a:lnTo>
                  <a:lnTo>
                    <a:pt x="0" y="10"/>
                  </a:lnTo>
                  <a:lnTo>
                    <a:pt x="5" y="14"/>
                  </a:lnTo>
                  <a:lnTo>
                    <a:pt x="11" y="17"/>
                  </a:lnTo>
                </a:path>
              </a:pathLst>
            </a:custGeom>
            <a:noFill/>
            <a:ln w="1588">
              <a:solidFill>
                <a:srgbClr val="003273"/>
              </a:solidFill>
              <a:prstDash val="solid"/>
              <a:round/>
              <a:headEnd/>
              <a:tailEnd/>
            </a:ln>
          </p:spPr>
          <p:txBody>
            <a:bodyPr/>
            <a:lstStyle/>
            <a:p>
              <a:pPr>
                <a:defRPr/>
              </a:pPr>
              <a:endParaRPr lang="en-US">
                <a:ea typeface="ＭＳ Ｐゴシック" pitchFamily="-65" charset="-128"/>
              </a:endParaRPr>
            </a:p>
          </p:txBody>
        </p:sp>
        <p:sp>
          <p:nvSpPr>
            <p:cNvPr id="437" name="Freeform 545"/>
            <p:cNvSpPr>
              <a:spLocks noChangeAspect="1"/>
            </p:cNvSpPr>
            <p:nvPr/>
          </p:nvSpPr>
          <p:spPr bwMode="auto">
            <a:xfrm>
              <a:off x="3801" y="2586"/>
              <a:ext cx="11" cy="11"/>
            </a:xfrm>
            <a:custGeom>
              <a:avLst/>
              <a:gdLst>
                <a:gd name="T0" fmla="*/ 0 w 11"/>
                <a:gd name="T1" fmla="*/ 0 h 11"/>
                <a:gd name="T2" fmla="*/ 0 w 11"/>
                <a:gd name="T3" fmla="*/ 1 h 11"/>
                <a:gd name="T4" fmla="*/ 0 w 11"/>
                <a:gd name="T5" fmla="*/ 3 h 11"/>
                <a:gd name="T6" fmla="*/ 1 w 11"/>
                <a:gd name="T7" fmla="*/ 4 h 11"/>
                <a:gd name="T8" fmla="*/ 2 w 11"/>
                <a:gd name="T9" fmla="*/ 5 h 11"/>
                <a:gd name="T10" fmla="*/ 11 w 11"/>
                <a:gd name="T11" fmla="*/ 11 h 11"/>
                <a:gd name="T12" fmla="*/ 11 w 11"/>
                <a:gd name="T13" fmla="*/ 7 h 11"/>
                <a:gd name="T14" fmla="*/ 6 w 11"/>
                <a:gd name="T15" fmla="*/ 4 h 11"/>
                <a:gd name="T16" fmla="*/ 1 w 11"/>
                <a:gd name="T17" fmla="*/ 1 h 11"/>
                <a:gd name="T18" fmla="*/ 0 w 11"/>
                <a:gd name="T19" fmla="*/ 0 h 1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1" h="11">
                  <a:moveTo>
                    <a:pt x="0" y="0"/>
                  </a:moveTo>
                  <a:lnTo>
                    <a:pt x="0" y="1"/>
                  </a:lnTo>
                  <a:lnTo>
                    <a:pt x="0" y="3"/>
                  </a:lnTo>
                  <a:lnTo>
                    <a:pt x="1" y="4"/>
                  </a:lnTo>
                  <a:lnTo>
                    <a:pt x="2" y="5"/>
                  </a:lnTo>
                  <a:lnTo>
                    <a:pt x="11" y="11"/>
                  </a:lnTo>
                  <a:lnTo>
                    <a:pt x="11" y="7"/>
                  </a:lnTo>
                  <a:lnTo>
                    <a:pt x="6" y="4"/>
                  </a:lnTo>
                  <a:lnTo>
                    <a:pt x="1" y="1"/>
                  </a:lnTo>
                  <a:lnTo>
                    <a:pt x="0" y="0"/>
                  </a:lnTo>
                  <a:close/>
                </a:path>
              </a:pathLst>
            </a:custGeom>
            <a:solidFill>
              <a:srgbClr val="003273"/>
            </a:solidFill>
            <a:ln w="9525">
              <a:noFill/>
              <a:round/>
              <a:headEnd/>
              <a:tailEnd/>
            </a:ln>
          </p:spPr>
          <p:txBody>
            <a:bodyPr/>
            <a:lstStyle/>
            <a:p>
              <a:pPr>
                <a:defRPr/>
              </a:pPr>
              <a:endParaRPr lang="en-US">
                <a:ea typeface="ＭＳ Ｐゴシック" pitchFamily="-65" charset="-128"/>
              </a:endParaRPr>
            </a:p>
          </p:txBody>
        </p:sp>
        <p:sp>
          <p:nvSpPr>
            <p:cNvPr id="438" name="Freeform 546"/>
            <p:cNvSpPr>
              <a:spLocks noChangeAspect="1"/>
            </p:cNvSpPr>
            <p:nvPr/>
          </p:nvSpPr>
          <p:spPr bwMode="auto">
            <a:xfrm>
              <a:off x="3801" y="2586"/>
              <a:ext cx="11" cy="11"/>
            </a:xfrm>
            <a:custGeom>
              <a:avLst/>
              <a:gdLst>
                <a:gd name="T0" fmla="*/ 0 w 11"/>
                <a:gd name="T1" fmla="*/ 0 h 11"/>
                <a:gd name="T2" fmla="*/ 0 w 11"/>
                <a:gd name="T3" fmla="*/ 1 h 11"/>
                <a:gd name="T4" fmla="*/ 0 w 11"/>
                <a:gd name="T5" fmla="*/ 3 h 11"/>
                <a:gd name="T6" fmla="*/ 1 w 11"/>
                <a:gd name="T7" fmla="*/ 4 h 11"/>
                <a:gd name="T8" fmla="*/ 2 w 11"/>
                <a:gd name="T9" fmla="*/ 5 h 11"/>
                <a:gd name="T10" fmla="*/ 11 w 11"/>
                <a:gd name="T11" fmla="*/ 11 h 11"/>
                <a:gd name="T12" fmla="*/ 11 w 11"/>
                <a:gd name="T13" fmla="*/ 7 h 11"/>
                <a:gd name="T14" fmla="*/ 6 w 11"/>
                <a:gd name="T15" fmla="*/ 4 h 11"/>
                <a:gd name="T16" fmla="*/ 1 w 11"/>
                <a:gd name="T17" fmla="*/ 1 h 11"/>
                <a:gd name="T18" fmla="*/ 0 w 11"/>
                <a:gd name="T19" fmla="*/ 0 h 1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1" h="11">
                  <a:moveTo>
                    <a:pt x="0" y="0"/>
                  </a:moveTo>
                  <a:lnTo>
                    <a:pt x="0" y="1"/>
                  </a:lnTo>
                  <a:lnTo>
                    <a:pt x="0" y="3"/>
                  </a:lnTo>
                  <a:lnTo>
                    <a:pt x="1" y="4"/>
                  </a:lnTo>
                  <a:lnTo>
                    <a:pt x="2" y="5"/>
                  </a:lnTo>
                  <a:lnTo>
                    <a:pt x="11" y="11"/>
                  </a:lnTo>
                  <a:lnTo>
                    <a:pt x="11" y="7"/>
                  </a:lnTo>
                  <a:lnTo>
                    <a:pt x="6" y="4"/>
                  </a:lnTo>
                  <a:lnTo>
                    <a:pt x="1" y="1"/>
                  </a:lnTo>
                  <a:lnTo>
                    <a:pt x="0" y="0"/>
                  </a:lnTo>
                </a:path>
              </a:pathLst>
            </a:custGeom>
            <a:noFill/>
            <a:ln w="1588">
              <a:solidFill>
                <a:srgbClr val="003273"/>
              </a:solidFill>
              <a:prstDash val="solid"/>
              <a:round/>
              <a:headEnd/>
              <a:tailEnd/>
            </a:ln>
          </p:spPr>
          <p:txBody>
            <a:bodyPr/>
            <a:lstStyle/>
            <a:p>
              <a:pPr>
                <a:defRPr/>
              </a:pPr>
              <a:endParaRPr lang="en-US">
                <a:ea typeface="ＭＳ Ｐゴシック" pitchFamily="-65" charset="-128"/>
              </a:endParaRPr>
            </a:p>
          </p:txBody>
        </p:sp>
        <p:sp>
          <p:nvSpPr>
            <p:cNvPr id="439" name="Freeform 547"/>
            <p:cNvSpPr>
              <a:spLocks noChangeAspect="1"/>
            </p:cNvSpPr>
            <p:nvPr/>
          </p:nvSpPr>
          <p:spPr bwMode="auto">
            <a:xfrm>
              <a:off x="3893" y="2561"/>
              <a:ext cx="10" cy="11"/>
            </a:xfrm>
            <a:custGeom>
              <a:avLst/>
              <a:gdLst>
                <a:gd name="T0" fmla="*/ 0 w 10"/>
                <a:gd name="T1" fmla="*/ 0 h 11"/>
                <a:gd name="T2" fmla="*/ 0 w 10"/>
                <a:gd name="T3" fmla="*/ 11 h 11"/>
                <a:gd name="T4" fmla="*/ 5 w 10"/>
                <a:gd name="T5" fmla="*/ 6 h 11"/>
                <a:gd name="T6" fmla="*/ 10 w 10"/>
                <a:gd name="T7" fmla="*/ 0 h 11"/>
                <a:gd name="T8" fmla="*/ 0 w 10"/>
                <a:gd name="T9" fmla="*/ 0 h 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1">
                  <a:moveTo>
                    <a:pt x="0" y="0"/>
                  </a:moveTo>
                  <a:lnTo>
                    <a:pt x="0" y="11"/>
                  </a:lnTo>
                  <a:lnTo>
                    <a:pt x="5" y="6"/>
                  </a:lnTo>
                  <a:lnTo>
                    <a:pt x="10" y="0"/>
                  </a:lnTo>
                  <a:lnTo>
                    <a:pt x="0" y="0"/>
                  </a:lnTo>
                  <a:close/>
                </a:path>
              </a:pathLst>
            </a:custGeom>
            <a:solidFill>
              <a:srgbClr val="003273"/>
            </a:solidFill>
            <a:ln w="9525">
              <a:noFill/>
              <a:round/>
              <a:headEnd/>
              <a:tailEnd/>
            </a:ln>
          </p:spPr>
          <p:txBody>
            <a:bodyPr/>
            <a:lstStyle/>
            <a:p>
              <a:pPr>
                <a:defRPr/>
              </a:pPr>
              <a:endParaRPr lang="en-US">
                <a:ea typeface="ＭＳ Ｐゴシック" pitchFamily="-65" charset="-128"/>
              </a:endParaRPr>
            </a:p>
          </p:txBody>
        </p:sp>
        <p:sp>
          <p:nvSpPr>
            <p:cNvPr id="440" name="Freeform 548"/>
            <p:cNvSpPr>
              <a:spLocks noChangeAspect="1"/>
            </p:cNvSpPr>
            <p:nvPr/>
          </p:nvSpPr>
          <p:spPr bwMode="auto">
            <a:xfrm>
              <a:off x="3893" y="2561"/>
              <a:ext cx="10" cy="11"/>
            </a:xfrm>
            <a:custGeom>
              <a:avLst/>
              <a:gdLst>
                <a:gd name="T0" fmla="*/ 0 w 10"/>
                <a:gd name="T1" fmla="*/ 0 h 11"/>
                <a:gd name="T2" fmla="*/ 0 w 10"/>
                <a:gd name="T3" fmla="*/ 11 h 11"/>
                <a:gd name="T4" fmla="*/ 5 w 10"/>
                <a:gd name="T5" fmla="*/ 6 h 11"/>
                <a:gd name="T6" fmla="*/ 10 w 10"/>
                <a:gd name="T7" fmla="*/ 0 h 11"/>
                <a:gd name="T8" fmla="*/ 0 w 10"/>
                <a:gd name="T9" fmla="*/ 0 h 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1">
                  <a:moveTo>
                    <a:pt x="0" y="0"/>
                  </a:moveTo>
                  <a:lnTo>
                    <a:pt x="0" y="11"/>
                  </a:lnTo>
                  <a:lnTo>
                    <a:pt x="5" y="6"/>
                  </a:lnTo>
                  <a:lnTo>
                    <a:pt x="10" y="0"/>
                  </a:lnTo>
                  <a:lnTo>
                    <a:pt x="0" y="0"/>
                  </a:lnTo>
                </a:path>
              </a:pathLst>
            </a:custGeom>
            <a:noFill/>
            <a:ln w="1588">
              <a:solidFill>
                <a:srgbClr val="003273"/>
              </a:solidFill>
              <a:prstDash val="solid"/>
              <a:round/>
              <a:headEnd/>
              <a:tailEnd/>
            </a:ln>
          </p:spPr>
          <p:txBody>
            <a:bodyPr/>
            <a:lstStyle/>
            <a:p>
              <a:pPr>
                <a:defRPr/>
              </a:pPr>
              <a:endParaRPr lang="en-US">
                <a:ea typeface="ＭＳ Ｐゴシック" pitchFamily="-65" charset="-128"/>
              </a:endParaRPr>
            </a:p>
          </p:txBody>
        </p:sp>
        <p:sp>
          <p:nvSpPr>
            <p:cNvPr id="441" name="Freeform 549"/>
            <p:cNvSpPr>
              <a:spLocks noChangeAspect="1"/>
            </p:cNvSpPr>
            <p:nvPr/>
          </p:nvSpPr>
          <p:spPr bwMode="auto">
            <a:xfrm>
              <a:off x="3823" y="2493"/>
              <a:ext cx="46" cy="23"/>
            </a:xfrm>
            <a:custGeom>
              <a:avLst/>
              <a:gdLst>
                <a:gd name="T0" fmla="*/ 33 w 46"/>
                <a:gd name="T1" fmla="*/ 21 h 23"/>
                <a:gd name="T2" fmla="*/ 35 w 46"/>
                <a:gd name="T3" fmla="*/ 14 h 23"/>
                <a:gd name="T4" fmla="*/ 36 w 46"/>
                <a:gd name="T5" fmla="*/ 11 h 23"/>
                <a:gd name="T6" fmla="*/ 37 w 46"/>
                <a:gd name="T7" fmla="*/ 9 h 23"/>
                <a:gd name="T8" fmla="*/ 39 w 46"/>
                <a:gd name="T9" fmla="*/ 6 h 23"/>
                <a:gd name="T10" fmla="*/ 41 w 46"/>
                <a:gd name="T11" fmla="*/ 4 h 23"/>
                <a:gd name="T12" fmla="*/ 43 w 46"/>
                <a:gd name="T13" fmla="*/ 2 h 23"/>
                <a:gd name="T14" fmla="*/ 46 w 46"/>
                <a:gd name="T15" fmla="*/ 0 h 23"/>
                <a:gd name="T16" fmla="*/ 0 w 46"/>
                <a:gd name="T17" fmla="*/ 0 h 23"/>
                <a:gd name="T18" fmla="*/ 3 w 46"/>
                <a:gd name="T19" fmla="*/ 2 h 23"/>
                <a:gd name="T20" fmla="*/ 5 w 46"/>
                <a:gd name="T21" fmla="*/ 4 h 23"/>
                <a:gd name="T22" fmla="*/ 7 w 46"/>
                <a:gd name="T23" fmla="*/ 6 h 23"/>
                <a:gd name="T24" fmla="*/ 9 w 46"/>
                <a:gd name="T25" fmla="*/ 9 h 23"/>
                <a:gd name="T26" fmla="*/ 12 w 46"/>
                <a:gd name="T27" fmla="*/ 14 h 23"/>
                <a:gd name="T28" fmla="*/ 12 w 46"/>
                <a:gd name="T29" fmla="*/ 17 h 23"/>
                <a:gd name="T30" fmla="*/ 13 w 46"/>
                <a:gd name="T31" fmla="*/ 21 h 23"/>
                <a:gd name="T32" fmla="*/ 15 w 46"/>
                <a:gd name="T33" fmla="*/ 20 h 23"/>
                <a:gd name="T34" fmla="*/ 18 w 46"/>
                <a:gd name="T35" fmla="*/ 20 h 23"/>
                <a:gd name="T36" fmla="*/ 21 w 46"/>
                <a:gd name="T37" fmla="*/ 21 h 23"/>
                <a:gd name="T38" fmla="*/ 23 w 46"/>
                <a:gd name="T39" fmla="*/ 23 h 23"/>
                <a:gd name="T40" fmla="*/ 24 w 46"/>
                <a:gd name="T41" fmla="*/ 22 h 23"/>
                <a:gd name="T42" fmla="*/ 25 w 46"/>
                <a:gd name="T43" fmla="*/ 21 h 23"/>
                <a:gd name="T44" fmla="*/ 26 w 46"/>
                <a:gd name="T45" fmla="*/ 20 h 23"/>
                <a:gd name="T46" fmla="*/ 28 w 46"/>
                <a:gd name="T47" fmla="*/ 20 h 23"/>
                <a:gd name="T48" fmla="*/ 31 w 46"/>
                <a:gd name="T49" fmla="*/ 20 h 23"/>
                <a:gd name="T50" fmla="*/ 33 w 46"/>
                <a:gd name="T51" fmla="*/ 21 h 2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46" h="23">
                  <a:moveTo>
                    <a:pt x="33" y="21"/>
                  </a:moveTo>
                  <a:lnTo>
                    <a:pt x="35" y="14"/>
                  </a:lnTo>
                  <a:lnTo>
                    <a:pt x="36" y="11"/>
                  </a:lnTo>
                  <a:lnTo>
                    <a:pt x="37" y="9"/>
                  </a:lnTo>
                  <a:lnTo>
                    <a:pt x="39" y="6"/>
                  </a:lnTo>
                  <a:lnTo>
                    <a:pt x="41" y="4"/>
                  </a:lnTo>
                  <a:lnTo>
                    <a:pt x="43" y="2"/>
                  </a:lnTo>
                  <a:lnTo>
                    <a:pt x="46" y="0"/>
                  </a:lnTo>
                  <a:lnTo>
                    <a:pt x="0" y="0"/>
                  </a:lnTo>
                  <a:lnTo>
                    <a:pt x="3" y="2"/>
                  </a:lnTo>
                  <a:lnTo>
                    <a:pt x="5" y="4"/>
                  </a:lnTo>
                  <a:lnTo>
                    <a:pt x="7" y="6"/>
                  </a:lnTo>
                  <a:lnTo>
                    <a:pt x="9" y="9"/>
                  </a:lnTo>
                  <a:lnTo>
                    <a:pt x="12" y="14"/>
                  </a:lnTo>
                  <a:lnTo>
                    <a:pt x="12" y="17"/>
                  </a:lnTo>
                  <a:lnTo>
                    <a:pt x="13" y="21"/>
                  </a:lnTo>
                  <a:lnTo>
                    <a:pt x="15" y="20"/>
                  </a:lnTo>
                  <a:lnTo>
                    <a:pt x="18" y="20"/>
                  </a:lnTo>
                  <a:lnTo>
                    <a:pt x="21" y="21"/>
                  </a:lnTo>
                  <a:lnTo>
                    <a:pt x="23" y="23"/>
                  </a:lnTo>
                  <a:lnTo>
                    <a:pt x="24" y="22"/>
                  </a:lnTo>
                  <a:lnTo>
                    <a:pt x="25" y="21"/>
                  </a:lnTo>
                  <a:lnTo>
                    <a:pt x="26" y="20"/>
                  </a:lnTo>
                  <a:lnTo>
                    <a:pt x="28" y="20"/>
                  </a:lnTo>
                  <a:lnTo>
                    <a:pt x="31" y="20"/>
                  </a:lnTo>
                  <a:lnTo>
                    <a:pt x="33" y="21"/>
                  </a:lnTo>
                  <a:close/>
                </a:path>
              </a:pathLst>
            </a:custGeom>
            <a:solidFill>
              <a:srgbClr val="003273"/>
            </a:solidFill>
            <a:ln w="9525">
              <a:noFill/>
              <a:round/>
              <a:headEnd/>
              <a:tailEnd/>
            </a:ln>
          </p:spPr>
          <p:txBody>
            <a:bodyPr/>
            <a:lstStyle/>
            <a:p>
              <a:pPr>
                <a:defRPr/>
              </a:pPr>
              <a:endParaRPr lang="en-US">
                <a:ea typeface="ＭＳ Ｐゴシック" pitchFamily="-65" charset="-128"/>
              </a:endParaRPr>
            </a:p>
          </p:txBody>
        </p:sp>
        <p:sp>
          <p:nvSpPr>
            <p:cNvPr id="442" name="Freeform 550"/>
            <p:cNvSpPr>
              <a:spLocks noChangeAspect="1"/>
            </p:cNvSpPr>
            <p:nvPr/>
          </p:nvSpPr>
          <p:spPr bwMode="auto">
            <a:xfrm>
              <a:off x="3823" y="2493"/>
              <a:ext cx="46" cy="23"/>
            </a:xfrm>
            <a:custGeom>
              <a:avLst/>
              <a:gdLst>
                <a:gd name="T0" fmla="*/ 33 w 46"/>
                <a:gd name="T1" fmla="*/ 21 h 23"/>
                <a:gd name="T2" fmla="*/ 35 w 46"/>
                <a:gd name="T3" fmla="*/ 14 h 23"/>
                <a:gd name="T4" fmla="*/ 36 w 46"/>
                <a:gd name="T5" fmla="*/ 11 h 23"/>
                <a:gd name="T6" fmla="*/ 37 w 46"/>
                <a:gd name="T7" fmla="*/ 9 h 23"/>
                <a:gd name="T8" fmla="*/ 39 w 46"/>
                <a:gd name="T9" fmla="*/ 6 h 23"/>
                <a:gd name="T10" fmla="*/ 41 w 46"/>
                <a:gd name="T11" fmla="*/ 4 h 23"/>
                <a:gd name="T12" fmla="*/ 43 w 46"/>
                <a:gd name="T13" fmla="*/ 2 h 23"/>
                <a:gd name="T14" fmla="*/ 46 w 46"/>
                <a:gd name="T15" fmla="*/ 0 h 23"/>
                <a:gd name="T16" fmla="*/ 0 w 46"/>
                <a:gd name="T17" fmla="*/ 0 h 23"/>
                <a:gd name="T18" fmla="*/ 3 w 46"/>
                <a:gd name="T19" fmla="*/ 2 h 23"/>
                <a:gd name="T20" fmla="*/ 5 w 46"/>
                <a:gd name="T21" fmla="*/ 4 h 23"/>
                <a:gd name="T22" fmla="*/ 7 w 46"/>
                <a:gd name="T23" fmla="*/ 6 h 23"/>
                <a:gd name="T24" fmla="*/ 9 w 46"/>
                <a:gd name="T25" fmla="*/ 9 h 23"/>
                <a:gd name="T26" fmla="*/ 12 w 46"/>
                <a:gd name="T27" fmla="*/ 14 h 23"/>
                <a:gd name="T28" fmla="*/ 12 w 46"/>
                <a:gd name="T29" fmla="*/ 17 h 23"/>
                <a:gd name="T30" fmla="*/ 13 w 46"/>
                <a:gd name="T31" fmla="*/ 21 h 23"/>
                <a:gd name="T32" fmla="*/ 15 w 46"/>
                <a:gd name="T33" fmla="*/ 20 h 23"/>
                <a:gd name="T34" fmla="*/ 18 w 46"/>
                <a:gd name="T35" fmla="*/ 20 h 23"/>
                <a:gd name="T36" fmla="*/ 21 w 46"/>
                <a:gd name="T37" fmla="*/ 21 h 23"/>
                <a:gd name="T38" fmla="*/ 23 w 46"/>
                <a:gd name="T39" fmla="*/ 23 h 23"/>
                <a:gd name="T40" fmla="*/ 24 w 46"/>
                <a:gd name="T41" fmla="*/ 22 h 23"/>
                <a:gd name="T42" fmla="*/ 25 w 46"/>
                <a:gd name="T43" fmla="*/ 21 h 23"/>
                <a:gd name="T44" fmla="*/ 26 w 46"/>
                <a:gd name="T45" fmla="*/ 20 h 23"/>
                <a:gd name="T46" fmla="*/ 28 w 46"/>
                <a:gd name="T47" fmla="*/ 20 h 23"/>
                <a:gd name="T48" fmla="*/ 31 w 46"/>
                <a:gd name="T49" fmla="*/ 20 h 23"/>
                <a:gd name="T50" fmla="*/ 33 w 46"/>
                <a:gd name="T51" fmla="*/ 21 h 2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46" h="23">
                  <a:moveTo>
                    <a:pt x="33" y="21"/>
                  </a:moveTo>
                  <a:lnTo>
                    <a:pt x="35" y="14"/>
                  </a:lnTo>
                  <a:lnTo>
                    <a:pt x="36" y="11"/>
                  </a:lnTo>
                  <a:lnTo>
                    <a:pt x="37" y="9"/>
                  </a:lnTo>
                  <a:lnTo>
                    <a:pt x="39" y="6"/>
                  </a:lnTo>
                  <a:lnTo>
                    <a:pt x="41" y="4"/>
                  </a:lnTo>
                  <a:lnTo>
                    <a:pt x="43" y="2"/>
                  </a:lnTo>
                  <a:lnTo>
                    <a:pt x="46" y="0"/>
                  </a:lnTo>
                  <a:lnTo>
                    <a:pt x="0" y="0"/>
                  </a:lnTo>
                  <a:lnTo>
                    <a:pt x="3" y="2"/>
                  </a:lnTo>
                  <a:lnTo>
                    <a:pt x="5" y="4"/>
                  </a:lnTo>
                  <a:lnTo>
                    <a:pt x="7" y="6"/>
                  </a:lnTo>
                  <a:lnTo>
                    <a:pt x="9" y="9"/>
                  </a:lnTo>
                  <a:lnTo>
                    <a:pt x="12" y="14"/>
                  </a:lnTo>
                  <a:lnTo>
                    <a:pt x="12" y="17"/>
                  </a:lnTo>
                  <a:lnTo>
                    <a:pt x="13" y="21"/>
                  </a:lnTo>
                  <a:lnTo>
                    <a:pt x="15" y="20"/>
                  </a:lnTo>
                  <a:lnTo>
                    <a:pt x="18" y="20"/>
                  </a:lnTo>
                  <a:lnTo>
                    <a:pt x="21" y="21"/>
                  </a:lnTo>
                  <a:lnTo>
                    <a:pt x="23" y="23"/>
                  </a:lnTo>
                  <a:lnTo>
                    <a:pt x="24" y="22"/>
                  </a:lnTo>
                  <a:lnTo>
                    <a:pt x="25" y="21"/>
                  </a:lnTo>
                  <a:lnTo>
                    <a:pt x="26" y="20"/>
                  </a:lnTo>
                  <a:lnTo>
                    <a:pt x="28" y="20"/>
                  </a:lnTo>
                  <a:lnTo>
                    <a:pt x="31" y="20"/>
                  </a:lnTo>
                  <a:lnTo>
                    <a:pt x="33" y="21"/>
                  </a:lnTo>
                </a:path>
              </a:pathLst>
            </a:custGeom>
            <a:noFill/>
            <a:ln w="1588">
              <a:solidFill>
                <a:srgbClr val="003273"/>
              </a:solidFill>
              <a:prstDash val="solid"/>
              <a:round/>
              <a:headEnd/>
              <a:tailEnd/>
            </a:ln>
          </p:spPr>
          <p:txBody>
            <a:bodyPr/>
            <a:lstStyle/>
            <a:p>
              <a:pPr>
                <a:defRPr/>
              </a:pPr>
              <a:endParaRPr lang="en-US">
                <a:ea typeface="ＭＳ Ｐゴシック" pitchFamily="-65" charset="-128"/>
              </a:endParaRPr>
            </a:p>
          </p:txBody>
        </p:sp>
        <p:sp>
          <p:nvSpPr>
            <p:cNvPr id="443" name="Freeform 551"/>
            <p:cNvSpPr>
              <a:spLocks noChangeAspect="1"/>
            </p:cNvSpPr>
            <p:nvPr/>
          </p:nvSpPr>
          <p:spPr bwMode="auto">
            <a:xfrm>
              <a:off x="3862" y="2502"/>
              <a:ext cx="16" cy="47"/>
            </a:xfrm>
            <a:custGeom>
              <a:avLst/>
              <a:gdLst>
                <a:gd name="T0" fmla="*/ 1 w 16"/>
                <a:gd name="T1" fmla="*/ 35 h 47"/>
                <a:gd name="T2" fmla="*/ 5 w 16"/>
                <a:gd name="T3" fmla="*/ 37 h 47"/>
                <a:gd name="T4" fmla="*/ 9 w 16"/>
                <a:gd name="T5" fmla="*/ 39 h 47"/>
                <a:gd name="T6" fmla="*/ 13 w 16"/>
                <a:gd name="T7" fmla="*/ 43 h 47"/>
                <a:gd name="T8" fmla="*/ 16 w 16"/>
                <a:gd name="T9" fmla="*/ 47 h 47"/>
                <a:gd name="T10" fmla="*/ 16 w 16"/>
                <a:gd name="T11" fmla="*/ 0 h 47"/>
                <a:gd name="T12" fmla="*/ 13 w 16"/>
                <a:gd name="T13" fmla="*/ 5 h 47"/>
                <a:gd name="T14" fmla="*/ 11 w 16"/>
                <a:gd name="T15" fmla="*/ 7 h 47"/>
                <a:gd name="T16" fmla="*/ 9 w 16"/>
                <a:gd name="T17" fmla="*/ 8 h 47"/>
                <a:gd name="T18" fmla="*/ 5 w 16"/>
                <a:gd name="T19" fmla="*/ 11 h 47"/>
                <a:gd name="T20" fmla="*/ 0 w 16"/>
                <a:gd name="T21" fmla="*/ 13 h 47"/>
                <a:gd name="T22" fmla="*/ 1 w 16"/>
                <a:gd name="T23" fmla="*/ 13 h 47"/>
                <a:gd name="T24" fmla="*/ 1 w 16"/>
                <a:gd name="T25" fmla="*/ 17 h 47"/>
                <a:gd name="T26" fmla="*/ 7 w 16"/>
                <a:gd name="T27" fmla="*/ 17 h 47"/>
                <a:gd name="T28" fmla="*/ 9 w 16"/>
                <a:gd name="T29" fmla="*/ 18 h 47"/>
                <a:gd name="T30" fmla="*/ 9 w 16"/>
                <a:gd name="T31" fmla="*/ 19 h 47"/>
                <a:gd name="T32" fmla="*/ 9 w 16"/>
                <a:gd name="T33" fmla="*/ 20 h 47"/>
                <a:gd name="T34" fmla="*/ 7 w 16"/>
                <a:gd name="T35" fmla="*/ 21 h 47"/>
                <a:gd name="T36" fmla="*/ 1 w 16"/>
                <a:gd name="T37" fmla="*/ 21 h 47"/>
                <a:gd name="T38" fmla="*/ 1 w 16"/>
                <a:gd name="T39" fmla="*/ 27 h 47"/>
                <a:gd name="T40" fmla="*/ 7 w 16"/>
                <a:gd name="T41" fmla="*/ 27 h 47"/>
                <a:gd name="T42" fmla="*/ 9 w 16"/>
                <a:gd name="T43" fmla="*/ 27 h 47"/>
                <a:gd name="T44" fmla="*/ 9 w 16"/>
                <a:gd name="T45" fmla="*/ 28 h 47"/>
                <a:gd name="T46" fmla="*/ 9 w 16"/>
                <a:gd name="T47" fmla="*/ 29 h 47"/>
                <a:gd name="T48" fmla="*/ 9 w 16"/>
                <a:gd name="T49" fmla="*/ 30 h 47"/>
                <a:gd name="T50" fmla="*/ 7 w 16"/>
                <a:gd name="T51" fmla="*/ 31 h 47"/>
                <a:gd name="T52" fmla="*/ 1 w 16"/>
                <a:gd name="T53" fmla="*/ 31 h 47"/>
                <a:gd name="T54" fmla="*/ 1 w 16"/>
                <a:gd name="T55" fmla="*/ 35 h 4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6" h="47">
                  <a:moveTo>
                    <a:pt x="1" y="35"/>
                  </a:moveTo>
                  <a:lnTo>
                    <a:pt x="5" y="37"/>
                  </a:lnTo>
                  <a:lnTo>
                    <a:pt x="9" y="39"/>
                  </a:lnTo>
                  <a:lnTo>
                    <a:pt x="13" y="43"/>
                  </a:lnTo>
                  <a:lnTo>
                    <a:pt x="16" y="47"/>
                  </a:lnTo>
                  <a:lnTo>
                    <a:pt x="16" y="0"/>
                  </a:lnTo>
                  <a:lnTo>
                    <a:pt x="13" y="5"/>
                  </a:lnTo>
                  <a:lnTo>
                    <a:pt x="11" y="7"/>
                  </a:lnTo>
                  <a:lnTo>
                    <a:pt x="9" y="8"/>
                  </a:lnTo>
                  <a:lnTo>
                    <a:pt x="5" y="11"/>
                  </a:lnTo>
                  <a:lnTo>
                    <a:pt x="0" y="13"/>
                  </a:lnTo>
                  <a:lnTo>
                    <a:pt x="1" y="13"/>
                  </a:lnTo>
                  <a:lnTo>
                    <a:pt x="1" y="17"/>
                  </a:lnTo>
                  <a:lnTo>
                    <a:pt x="7" y="17"/>
                  </a:lnTo>
                  <a:lnTo>
                    <a:pt x="9" y="18"/>
                  </a:lnTo>
                  <a:lnTo>
                    <a:pt x="9" y="19"/>
                  </a:lnTo>
                  <a:lnTo>
                    <a:pt x="9" y="20"/>
                  </a:lnTo>
                  <a:lnTo>
                    <a:pt x="7" y="21"/>
                  </a:lnTo>
                  <a:lnTo>
                    <a:pt x="1" y="21"/>
                  </a:lnTo>
                  <a:lnTo>
                    <a:pt x="1" y="27"/>
                  </a:lnTo>
                  <a:lnTo>
                    <a:pt x="7" y="27"/>
                  </a:lnTo>
                  <a:lnTo>
                    <a:pt x="9" y="27"/>
                  </a:lnTo>
                  <a:lnTo>
                    <a:pt x="9" y="28"/>
                  </a:lnTo>
                  <a:lnTo>
                    <a:pt x="9" y="29"/>
                  </a:lnTo>
                  <a:lnTo>
                    <a:pt x="9" y="30"/>
                  </a:lnTo>
                  <a:lnTo>
                    <a:pt x="7" y="31"/>
                  </a:lnTo>
                  <a:lnTo>
                    <a:pt x="1" y="31"/>
                  </a:lnTo>
                  <a:lnTo>
                    <a:pt x="1" y="35"/>
                  </a:lnTo>
                  <a:close/>
                </a:path>
              </a:pathLst>
            </a:custGeom>
            <a:solidFill>
              <a:srgbClr val="003273"/>
            </a:solidFill>
            <a:ln w="9525">
              <a:noFill/>
              <a:round/>
              <a:headEnd/>
              <a:tailEnd/>
            </a:ln>
          </p:spPr>
          <p:txBody>
            <a:bodyPr/>
            <a:lstStyle/>
            <a:p>
              <a:pPr>
                <a:defRPr/>
              </a:pPr>
              <a:endParaRPr lang="en-US">
                <a:ea typeface="ＭＳ Ｐゴシック" pitchFamily="-65" charset="-128"/>
              </a:endParaRPr>
            </a:p>
          </p:txBody>
        </p:sp>
        <p:sp>
          <p:nvSpPr>
            <p:cNvPr id="444" name="Freeform 552"/>
            <p:cNvSpPr>
              <a:spLocks noChangeAspect="1"/>
            </p:cNvSpPr>
            <p:nvPr/>
          </p:nvSpPr>
          <p:spPr bwMode="auto">
            <a:xfrm>
              <a:off x="3862" y="2502"/>
              <a:ext cx="16" cy="47"/>
            </a:xfrm>
            <a:custGeom>
              <a:avLst/>
              <a:gdLst>
                <a:gd name="T0" fmla="*/ 1 w 16"/>
                <a:gd name="T1" fmla="*/ 35 h 47"/>
                <a:gd name="T2" fmla="*/ 5 w 16"/>
                <a:gd name="T3" fmla="*/ 37 h 47"/>
                <a:gd name="T4" fmla="*/ 9 w 16"/>
                <a:gd name="T5" fmla="*/ 39 h 47"/>
                <a:gd name="T6" fmla="*/ 13 w 16"/>
                <a:gd name="T7" fmla="*/ 43 h 47"/>
                <a:gd name="T8" fmla="*/ 16 w 16"/>
                <a:gd name="T9" fmla="*/ 47 h 47"/>
                <a:gd name="T10" fmla="*/ 16 w 16"/>
                <a:gd name="T11" fmla="*/ 0 h 47"/>
                <a:gd name="T12" fmla="*/ 13 w 16"/>
                <a:gd name="T13" fmla="*/ 5 h 47"/>
                <a:gd name="T14" fmla="*/ 11 w 16"/>
                <a:gd name="T15" fmla="*/ 7 h 47"/>
                <a:gd name="T16" fmla="*/ 9 w 16"/>
                <a:gd name="T17" fmla="*/ 8 h 47"/>
                <a:gd name="T18" fmla="*/ 5 w 16"/>
                <a:gd name="T19" fmla="*/ 11 h 47"/>
                <a:gd name="T20" fmla="*/ 0 w 16"/>
                <a:gd name="T21" fmla="*/ 13 h 47"/>
                <a:gd name="T22" fmla="*/ 1 w 16"/>
                <a:gd name="T23" fmla="*/ 13 h 47"/>
                <a:gd name="T24" fmla="*/ 1 w 16"/>
                <a:gd name="T25" fmla="*/ 17 h 47"/>
                <a:gd name="T26" fmla="*/ 7 w 16"/>
                <a:gd name="T27" fmla="*/ 17 h 47"/>
                <a:gd name="T28" fmla="*/ 9 w 16"/>
                <a:gd name="T29" fmla="*/ 18 h 47"/>
                <a:gd name="T30" fmla="*/ 9 w 16"/>
                <a:gd name="T31" fmla="*/ 19 h 47"/>
                <a:gd name="T32" fmla="*/ 9 w 16"/>
                <a:gd name="T33" fmla="*/ 20 h 47"/>
                <a:gd name="T34" fmla="*/ 7 w 16"/>
                <a:gd name="T35" fmla="*/ 21 h 47"/>
                <a:gd name="T36" fmla="*/ 1 w 16"/>
                <a:gd name="T37" fmla="*/ 21 h 47"/>
                <a:gd name="T38" fmla="*/ 1 w 16"/>
                <a:gd name="T39" fmla="*/ 27 h 47"/>
                <a:gd name="T40" fmla="*/ 7 w 16"/>
                <a:gd name="T41" fmla="*/ 27 h 47"/>
                <a:gd name="T42" fmla="*/ 9 w 16"/>
                <a:gd name="T43" fmla="*/ 27 h 47"/>
                <a:gd name="T44" fmla="*/ 9 w 16"/>
                <a:gd name="T45" fmla="*/ 28 h 47"/>
                <a:gd name="T46" fmla="*/ 9 w 16"/>
                <a:gd name="T47" fmla="*/ 29 h 47"/>
                <a:gd name="T48" fmla="*/ 9 w 16"/>
                <a:gd name="T49" fmla="*/ 30 h 47"/>
                <a:gd name="T50" fmla="*/ 7 w 16"/>
                <a:gd name="T51" fmla="*/ 31 h 47"/>
                <a:gd name="T52" fmla="*/ 1 w 16"/>
                <a:gd name="T53" fmla="*/ 31 h 47"/>
                <a:gd name="T54" fmla="*/ 1 w 16"/>
                <a:gd name="T55" fmla="*/ 35 h 4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6" h="47">
                  <a:moveTo>
                    <a:pt x="1" y="35"/>
                  </a:moveTo>
                  <a:lnTo>
                    <a:pt x="5" y="37"/>
                  </a:lnTo>
                  <a:lnTo>
                    <a:pt x="9" y="39"/>
                  </a:lnTo>
                  <a:lnTo>
                    <a:pt x="13" y="43"/>
                  </a:lnTo>
                  <a:lnTo>
                    <a:pt x="16" y="47"/>
                  </a:lnTo>
                  <a:lnTo>
                    <a:pt x="16" y="0"/>
                  </a:lnTo>
                  <a:lnTo>
                    <a:pt x="13" y="5"/>
                  </a:lnTo>
                  <a:lnTo>
                    <a:pt x="11" y="7"/>
                  </a:lnTo>
                  <a:lnTo>
                    <a:pt x="9" y="8"/>
                  </a:lnTo>
                  <a:lnTo>
                    <a:pt x="5" y="11"/>
                  </a:lnTo>
                  <a:lnTo>
                    <a:pt x="0" y="13"/>
                  </a:lnTo>
                  <a:lnTo>
                    <a:pt x="1" y="13"/>
                  </a:lnTo>
                  <a:lnTo>
                    <a:pt x="1" y="17"/>
                  </a:lnTo>
                  <a:lnTo>
                    <a:pt x="7" y="17"/>
                  </a:lnTo>
                  <a:lnTo>
                    <a:pt x="9" y="18"/>
                  </a:lnTo>
                  <a:lnTo>
                    <a:pt x="9" y="19"/>
                  </a:lnTo>
                  <a:lnTo>
                    <a:pt x="9" y="20"/>
                  </a:lnTo>
                  <a:lnTo>
                    <a:pt x="7" y="21"/>
                  </a:lnTo>
                  <a:lnTo>
                    <a:pt x="1" y="21"/>
                  </a:lnTo>
                  <a:lnTo>
                    <a:pt x="1" y="27"/>
                  </a:lnTo>
                  <a:lnTo>
                    <a:pt x="7" y="27"/>
                  </a:lnTo>
                  <a:lnTo>
                    <a:pt x="9" y="27"/>
                  </a:lnTo>
                  <a:lnTo>
                    <a:pt x="9" y="28"/>
                  </a:lnTo>
                  <a:lnTo>
                    <a:pt x="9" y="29"/>
                  </a:lnTo>
                  <a:lnTo>
                    <a:pt x="9" y="30"/>
                  </a:lnTo>
                  <a:lnTo>
                    <a:pt x="7" y="31"/>
                  </a:lnTo>
                  <a:lnTo>
                    <a:pt x="1" y="31"/>
                  </a:lnTo>
                  <a:lnTo>
                    <a:pt x="1" y="35"/>
                  </a:lnTo>
                </a:path>
              </a:pathLst>
            </a:custGeom>
            <a:noFill/>
            <a:ln w="1588">
              <a:solidFill>
                <a:srgbClr val="003273"/>
              </a:solidFill>
              <a:prstDash val="solid"/>
              <a:round/>
              <a:headEnd/>
              <a:tailEnd/>
            </a:ln>
          </p:spPr>
          <p:txBody>
            <a:bodyPr/>
            <a:lstStyle/>
            <a:p>
              <a:pPr>
                <a:defRPr/>
              </a:pPr>
              <a:endParaRPr lang="en-US">
                <a:ea typeface="ＭＳ Ｐゴシック" pitchFamily="-65" charset="-128"/>
              </a:endParaRPr>
            </a:p>
          </p:txBody>
        </p:sp>
        <p:sp>
          <p:nvSpPr>
            <p:cNvPr id="445" name="Freeform 553"/>
            <p:cNvSpPr>
              <a:spLocks noChangeAspect="1"/>
            </p:cNvSpPr>
            <p:nvPr/>
          </p:nvSpPr>
          <p:spPr bwMode="auto">
            <a:xfrm>
              <a:off x="3823" y="2537"/>
              <a:ext cx="46" cy="22"/>
            </a:xfrm>
            <a:custGeom>
              <a:avLst/>
              <a:gdLst>
                <a:gd name="T0" fmla="*/ 14 w 46"/>
                <a:gd name="T1" fmla="*/ 0 h 22"/>
                <a:gd name="T2" fmla="*/ 13 w 46"/>
                <a:gd name="T3" fmla="*/ 0 h 22"/>
                <a:gd name="T4" fmla="*/ 13 w 46"/>
                <a:gd name="T5" fmla="*/ 4 h 22"/>
                <a:gd name="T6" fmla="*/ 12 w 46"/>
                <a:gd name="T7" fmla="*/ 7 h 22"/>
                <a:gd name="T8" fmla="*/ 9 w 46"/>
                <a:gd name="T9" fmla="*/ 13 h 22"/>
                <a:gd name="T10" fmla="*/ 8 w 46"/>
                <a:gd name="T11" fmla="*/ 15 h 22"/>
                <a:gd name="T12" fmla="*/ 6 w 46"/>
                <a:gd name="T13" fmla="*/ 18 h 22"/>
                <a:gd name="T14" fmla="*/ 0 w 46"/>
                <a:gd name="T15" fmla="*/ 22 h 22"/>
                <a:gd name="T16" fmla="*/ 46 w 46"/>
                <a:gd name="T17" fmla="*/ 22 h 22"/>
                <a:gd name="T18" fmla="*/ 43 w 46"/>
                <a:gd name="T19" fmla="*/ 20 h 22"/>
                <a:gd name="T20" fmla="*/ 41 w 46"/>
                <a:gd name="T21" fmla="*/ 18 h 22"/>
                <a:gd name="T22" fmla="*/ 39 w 46"/>
                <a:gd name="T23" fmla="*/ 15 h 22"/>
                <a:gd name="T24" fmla="*/ 37 w 46"/>
                <a:gd name="T25" fmla="*/ 13 h 22"/>
                <a:gd name="T26" fmla="*/ 35 w 46"/>
                <a:gd name="T27" fmla="*/ 7 h 22"/>
                <a:gd name="T28" fmla="*/ 33 w 46"/>
                <a:gd name="T29" fmla="*/ 0 h 22"/>
                <a:gd name="T30" fmla="*/ 32 w 46"/>
                <a:gd name="T31" fmla="*/ 0 h 22"/>
                <a:gd name="T32" fmla="*/ 28 w 46"/>
                <a:gd name="T33" fmla="*/ 0 h 22"/>
                <a:gd name="T34" fmla="*/ 26 w 46"/>
                <a:gd name="T35" fmla="*/ 1 h 22"/>
                <a:gd name="T36" fmla="*/ 23 w 46"/>
                <a:gd name="T37" fmla="*/ 1 h 22"/>
                <a:gd name="T38" fmla="*/ 20 w 46"/>
                <a:gd name="T39" fmla="*/ 1 h 22"/>
                <a:gd name="T40" fmla="*/ 18 w 46"/>
                <a:gd name="T41" fmla="*/ 0 h 22"/>
                <a:gd name="T42" fmla="*/ 14 w 46"/>
                <a:gd name="T43" fmla="*/ 0 h 2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6" h="22">
                  <a:moveTo>
                    <a:pt x="14" y="0"/>
                  </a:moveTo>
                  <a:lnTo>
                    <a:pt x="13" y="0"/>
                  </a:lnTo>
                  <a:lnTo>
                    <a:pt x="13" y="4"/>
                  </a:lnTo>
                  <a:lnTo>
                    <a:pt x="12" y="7"/>
                  </a:lnTo>
                  <a:lnTo>
                    <a:pt x="9" y="13"/>
                  </a:lnTo>
                  <a:lnTo>
                    <a:pt x="8" y="15"/>
                  </a:lnTo>
                  <a:lnTo>
                    <a:pt x="6" y="18"/>
                  </a:lnTo>
                  <a:lnTo>
                    <a:pt x="0" y="22"/>
                  </a:lnTo>
                  <a:lnTo>
                    <a:pt x="46" y="22"/>
                  </a:lnTo>
                  <a:lnTo>
                    <a:pt x="43" y="20"/>
                  </a:lnTo>
                  <a:lnTo>
                    <a:pt x="41" y="18"/>
                  </a:lnTo>
                  <a:lnTo>
                    <a:pt x="39" y="15"/>
                  </a:lnTo>
                  <a:lnTo>
                    <a:pt x="37" y="13"/>
                  </a:lnTo>
                  <a:lnTo>
                    <a:pt x="35" y="7"/>
                  </a:lnTo>
                  <a:lnTo>
                    <a:pt x="33" y="0"/>
                  </a:lnTo>
                  <a:lnTo>
                    <a:pt x="32" y="0"/>
                  </a:lnTo>
                  <a:lnTo>
                    <a:pt x="28" y="0"/>
                  </a:lnTo>
                  <a:lnTo>
                    <a:pt x="26" y="1"/>
                  </a:lnTo>
                  <a:lnTo>
                    <a:pt x="23" y="1"/>
                  </a:lnTo>
                  <a:lnTo>
                    <a:pt x="20" y="1"/>
                  </a:lnTo>
                  <a:lnTo>
                    <a:pt x="18" y="0"/>
                  </a:lnTo>
                  <a:lnTo>
                    <a:pt x="14" y="0"/>
                  </a:lnTo>
                  <a:close/>
                </a:path>
              </a:pathLst>
            </a:custGeom>
            <a:solidFill>
              <a:srgbClr val="003273"/>
            </a:solidFill>
            <a:ln w="9525">
              <a:noFill/>
              <a:round/>
              <a:headEnd/>
              <a:tailEnd/>
            </a:ln>
          </p:spPr>
          <p:txBody>
            <a:bodyPr/>
            <a:lstStyle/>
            <a:p>
              <a:pPr>
                <a:defRPr/>
              </a:pPr>
              <a:endParaRPr lang="en-US">
                <a:ea typeface="ＭＳ Ｐゴシック" pitchFamily="-65" charset="-128"/>
              </a:endParaRPr>
            </a:p>
          </p:txBody>
        </p:sp>
        <p:sp>
          <p:nvSpPr>
            <p:cNvPr id="446" name="Freeform 554"/>
            <p:cNvSpPr>
              <a:spLocks noChangeAspect="1"/>
            </p:cNvSpPr>
            <p:nvPr/>
          </p:nvSpPr>
          <p:spPr bwMode="auto">
            <a:xfrm>
              <a:off x="3823" y="2537"/>
              <a:ext cx="46" cy="22"/>
            </a:xfrm>
            <a:custGeom>
              <a:avLst/>
              <a:gdLst>
                <a:gd name="T0" fmla="*/ 14 w 46"/>
                <a:gd name="T1" fmla="*/ 0 h 22"/>
                <a:gd name="T2" fmla="*/ 13 w 46"/>
                <a:gd name="T3" fmla="*/ 0 h 22"/>
                <a:gd name="T4" fmla="*/ 13 w 46"/>
                <a:gd name="T5" fmla="*/ 4 h 22"/>
                <a:gd name="T6" fmla="*/ 12 w 46"/>
                <a:gd name="T7" fmla="*/ 7 h 22"/>
                <a:gd name="T8" fmla="*/ 9 w 46"/>
                <a:gd name="T9" fmla="*/ 13 h 22"/>
                <a:gd name="T10" fmla="*/ 8 w 46"/>
                <a:gd name="T11" fmla="*/ 15 h 22"/>
                <a:gd name="T12" fmla="*/ 6 w 46"/>
                <a:gd name="T13" fmla="*/ 18 h 22"/>
                <a:gd name="T14" fmla="*/ 0 w 46"/>
                <a:gd name="T15" fmla="*/ 22 h 22"/>
                <a:gd name="T16" fmla="*/ 46 w 46"/>
                <a:gd name="T17" fmla="*/ 22 h 22"/>
                <a:gd name="T18" fmla="*/ 43 w 46"/>
                <a:gd name="T19" fmla="*/ 20 h 22"/>
                <a:gd name="T20" fmla="*/ 41 w 46"/>
                <a:gd name="T21" fmla="*/ 18 h 22"/>
                <a:gd name="T22" fmla="*/ 39 w 46"/>
                <a:gd name="T23" fmla="*/ 15 h 22"/>
                <a:gd name="T24" fmla="*/ 37 w 46"/>
                <a:gd name="T25" fmla="*/ 13 h 22"/>
                <a:gd name="T26" fmla="*/ 35 w 46"/>
                <a:gd name="T27" fmla="*/ 7 h 22"/>
                <a:gd name="T28" fmla="*/ 33 w 46"/>
                <a:gd name="T29" fmla="*/ 0 h 22"/>
                <a:gd name="T30" fmla="*/ 32 w 46"/>
                <a:gd name="T31" fmla="*/ 0 h 22"/>
                <a:gd name="T32" fmla="*/ 28 w 46"/>
                <a:gd name="T33" fmla="*/ 0 h 22"/>
                <a:gd name="T34" fmla="*/ 26 w 46"/>
                <a:gd name="T35" fmla="*/ 1 h 22"/>
                <a:gd name="T36" fmla="*/ 23 w 46"/>
                <a:gd name="T37" fmla="*/ 1 h 22"/>
                <a:gd name="T38" fmla="*/ 20 w 46"/>
                <a:gd name="T39" fmla="*/ 1 h 22"/>
                <a:gd name="T40" fmla="*/ 18 w 46"/>
                <a:gd name="T41" fmla="*/ 0 h 22"/>
                <a:gd name="T42" fmla="*/ 14 w 46"/>
                <a:gd name="T43" fmla="*/ 0 h 2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6" h="22">
                  <a:moveTo>
                    <a:pt x="14" y="0"/>
                  </a:moveTo>
                  <a:lnTo>
                    <a:pt x="13" y="0"/>
                  </a:lnTo>
                  <a:lnTo>
                    <a:pt x="13" y="4"/>
                  </a:lnTo>
                  <a:lnTo>
                    <a:pt x="12" y="7"/>
                  </a:lnTo>
                  <a:lnTo>
                    <a:pt x="9" y="13"/>
                  </a:lnTo>
                  <a:lnTo>
                    <a:pt x="8" y="15"/>
                  </a:lnTo>
                  <a:lnTo>
                    <a:pt x="6" y="18"/>
                  </a:lnTo>
                  <a:lnTo>
                    <a:pt x="0" y="22"/>
                  </a:lnTo>
                  <a:lnTo>
                    <a:pt x="46" y="22"/>
                  </a:lnTo>
                  <a:lnTo>
                    <a:pt x="43" y="20"/>
                  </a:lnTo>
                  <a:lnTo>
                    <a:pt x="41" y="18"/>
                  </a:lnTo>
                  <a:lnTo>
                    <a:pt x="39" y="15"/>
                  </a:lnTo>
                  <a:lnTo>
                    <a:pt x="37" y="13"/>
                  </a:lnTo>
                  <a:lnTo>
                    <a:pt x="35" y="7"/>
                  </a:lnTo>
                  <a:lnTo>
                    <a:pt x="33" y="0"/>
                  </a:lnTo>
                  <a:lnTo>
                    <a:pt x="32" y="0"/>
                  </a:lnTo>
                  <a:lnTo>
                    <a:pt x="28" y="0"/>
                  </a:lnTo>
                  <a:lnTo>
                    <a:pt x="26" y="1"/>
                  </a:lnTo>
                  <a:lnTo>
                    <a:pt x="23" y="1"/>
                  </a:lnTo>
                  <a:lnTo>
                    <a:pt x="20" y="1"/>
                  </a:lnTo>
                  <a:lnTo>
                    <a:pt x="18" y="0"/>
                  </a:lnTo>
                  <a:lnTo>
                    <a:pt x="14" y="0"/>
                  </a:lnTo>
                </a:path>
              </a:pathLst>
            </a:custGeom>
            <a:noFill/>
            <a:ln w="1588">
              <a:solidFill>
                <a:srgbClr val="003273"/>
              </a:solidFill>
              <a:prstDash val="solid"/>
              <a:round/>
              <a:headEnd/>
              <a:tailEnd/>
            </a:ln>
          </p:spPr>
          <p:txBody>
            <a:bodyPr/>
            <a:lstStyle/>
            <a:p>
              <a:pPr>
                <a:defRPr/>
              </a:pPr>
              <a:endParaRPr lang="en-US">
                <a:ea typeface="ＭＳ Ｐゴシック" pitchFamily="-65" charset="-128"/>
              </a:endParaRPr>
            </a:p>
          </p:txBody>
        </p:sp>
        <p:sp>
          <p:nvSpPr>
            <p:cNvPr id="447" name="Freeform 555"/>
            <p:cNvSpPr>
              <a:spLocks noChangeAspect="1" noEditPoints="1"/>
            </p:cNvSpPr>
            <p:nvPr/>
          </p:nvSpPr>
          <p:spPr bwMode="auto">
            <a:xfrm>
              <a:off x="3815" y="2502"/>
              <a:ext cx="16" cy="47"/>
            </a:xfrm>
            <a:custGeom>
              <a:avLst/>
              <a:gdLst>
                <a:gd name="T0" fmla="*/ 9 w 16"/>
                <a:gd name="T1" fmla="*/ 29 h 47"/>
                <a:gd name="T2" fmla="*/ 7 w 16"/>
                <a:gd name="T3" fmla="*/ 29 h 47"/>
                <a:gd name="T4" fmla="*/ 7 w 16"/>
                <a:gd name="T5" fmla="*/ 30 h 47"/>
                <a:gd name="T6" fmla="*/ 8 w 16"/>
                <a:gd name="T7" fmla="*/ 31 h 47"/>
                <a:gd name="T8" fmla="*/ 9 w 16"/>
                <a:gd name="T9" fmla="*/ 30 h 47"/>
                <a:gd name="T10" fmla="*/ 9 w 16"/>
                <a:gd name="T11" fmla="*/ 29 h 47"/>
                <a:gd name="T12" fmla="*/ 15 w 16"/>
                <a:gd name="T13" fmla="*/ 31 h 47"/>
                <a:gd name="T14" fmla="*/ 10 w 16"/>
                <a:gd name="T15" fmla="*/ 31 h 47"/>
                <a:gd name="T16" fmla="*/ 9 w 16"/>
                <a:gd name="T17" fmla="*/ 32 h 47"/>
                <a:gd name="T18" fmla="*/ 8 w 16"/>
                <a:gd name="T19" fmla="*/ 32 h 47"/>
                <a:gd name="T20" fmla="*/ 7 w 16"/>
                <a:gd name="T21" fmla="*/ 31 h 47"/>
                <a:gd name="T22" fmla="*/ 6 w 16"/>
                <a:gd name="T23" fmla="*/ 30 h 47"/>
                <a:gd name="T24" fmla="*/ 5 w 16"/>
                <a:gd name="T25" fmla="*/ 29 h 47"/>
                <a:gd name="T26" fmla="*/ 5 w 16"/>
                <a:gd name="T27" fmla="*/ 28 h 47"/>
                <a:gd name="T28" fmla="*/ 6 w 16"/>
                <a:gd name="T29" fmla="*/ 28 h 47"/>
                <a:gd name="T30" fmla="*/ 6 w 16"/>
                <a:gd name="T31" fmla="*/ 26 h 47"/>
                <a:gd name="T32" fmla="*/ 8 w 16"/>
                <a:gd name="T33" fmla="*/ 26 h 47"/>
                <a:gd name="T34" fmla="*/ 9 w 16"/>
                <a:gd name="T35" fmla="*/ 26 h 47"/>
                <a:gd name="T36" fmla="*/ 10 w 16"/>
                <a:gd name="T37" fmla="*/ 27 h 47"/>
                <a:gd name="T38" fmla="*/ 15 w 16"/>
                <a:gd name="T39" fmla="*/ 27 h 47"/>
                <a:gd name="T40" fmla="*/ 15 w 16"/>
                <a:gd name="T41" fmla="*/ 21 h 47"/>
                <a:gd name="T42" fmla="*/ 10 w 16"/>
                <a:gd name="T43" fmla="*/ 21 h 47"/>
                <a:gd name="T44" fmla="*/ 9 w 16"/>
                <a:gd name="T45" fmla="*/ 22 h 47"/>
                <a:gd name="T46" fmla="*/ 8 w 16"/>
                <a:gd name="T47" fmla="*/ 22 h 47"/>
                <a:gd name="T48" fmla="*/ 7 w 16"/>
                <a:gd name="T49" fmla="*/ 21 h 47"/>
                <a:gd name="T50" fmla="*/ 6 w 16"/>
                <a:gd name="T51" fmla="*/ 20 h 47"/>
                <a:gd name="T52" fmla="*/ 5 w 16"/>
                <a:gd name="T53" fmla="*/ 19 h 47"/>
                <a:gd name="T54" fmla="*/ 5 w 16"/>
                <a:gd name="T55" fmla="*/ 18 h 47"/>
                <a:gd name="T56" fmla="*/ 6 w 16"/>
                <a:gd name="T57" fmla="*/ 18 h 47"/>
                <a:gd name="T58" fmla="*/ 6 w 16"/>
                <a:gd name="T59" fmla="*/ 17 h 47"/>
                <a:gd name="T60" fmla="*/ 8 w 16"/>
                <a:gd name="T61" fmla="*/ 16 h 47"/>
                <a:gd name="T62" fmla="*/ 9 w 16"/>
                <a:gd name="T63" fmla="*/ 16 h 47"/>
                <a:gd name="T64" fmla="*/ 10 w 16"/>
                <a:gd name="T65" fmla="*/ 17 h 47"/>
                <a:gd name="T66" fmla="*/ 15 w 16"/>
                <a:gd name="T67" fmla="*/ 17 h 47"/>
                <a:gd name="T68" fmla="*/ 14 w 16"/>
                <a:gd name="T69" fmla="*/ 13 h 47"/>
                <a:gd name="T70" fmla="*/ 16 w 16"/>
                <a:gd name="T71" fmla="*/ 12 h 47"/>
                <a:gd name="T72" fmla="*/ 11 w 16"/>
                <a:gd name="T73" fmla="*/ 11 h 47"/>
                <a:gd name="T74" fmla="*/ 6 w 16"/>
                <a:gd name="T75" fmla="*/ 8 h 47"/>
                <a:gd name="T76" fmla="*/ 3 w 16"/>
                <a:gd name="T77" fmla="*/ 5 h 47"/>
                <a:gd name="T78" fmla="*/ 1 w 16"/>
                <a:gd name="T79" fmla="*/ 3 h 47"/>
                <a:gd name="T80" fmla="*/ 0 w 16"/>
                <a:gd name="T81" fmla="*/ 0 h 47"/>
                <a:gd name="T82" fmla="*/ 0 w 16"/>
                <a:gd name="T83" fmla="*/ 47 h 47"/>
                <a:gd name="T84" fmla="*/ 3 w 16"/>
                <a:gd name="T85" fmla="*/ 43 h 47"/>
                <a:gd name="T86" fmla="*/ 6 w 16"/>
                <a:gd name="T87" fmla="*/ 39 h 47"/>
                <a:gd name="T88" fmla="*/ 10 w 16"/>
                <a:gd name="T89" fmla="*/ 37 h 47"/>
                <a:gd name="T90" fmla="*/ 15 w 16"/>
                <a:gd name="T91" fmla="*/ 35 h 47"/>
                <a:gd name="T92" fmla="*/ 15 w 16"/>
                <a:gd name="T93" fmla="*/ 31 h 47"/>
                <a:gd name="T94" fmla="*/ 9 w 16"/>
                <a:gd name="T95" fmla="*/ 18 h 47"/>
                <a:gd name="T96" fmla="*/ 9 w 16"/>
                <a:gd name="T97" fmla="*/ 17 h 47"/>
                <a:gd name="T98" fmla="*/ 8 w 16"/>
                <a:gd name="T99" fmla="*/ 17 h 47"/>
                <a:gd name="T100" fmla="*/ 7 w 16"/>
                <a:gd name="T101" fmla="*/ 17 h 47"/>
                <a:gd name="T102" fmla="*/ 7 w 16"/>
                <a:gd name="T103" fmla="*/ 18 h 47"/>
                <a:gd name="T104" fmla="*/ 9 w 16"/>
                <a:gd name="T105" fmla="*/ 18 h 47"/>
                <a:gd name="T106" fmla="*/ 9 w 16"/>
                <a:gd name="T107" fmla="*/ 20 h 47"/>
                <a:gd name="T108" fmla="*/ 7 w 16"/>
                <a:gd name="T109" fmla="*/ 20 h 47"/>
                <a:gd name="T110" fmla="*/ 8 w 16"/>
                <a:gd name="T111" fmla="*/ 21 h 47"/>
                <a:gd name="T112" fmla="*/ 9 w 16"/>
                <a:gd name="T113" fmla="*/ 20 h 47"/>
                <a:gd name="T114" fmla="*/ 7 w 16"/>
                <a:gd name="T115" fmla="*/ 28 h 47"/>
                <a:gd name="T116" fmla="*/ 9 w 16"/>
                <a:gd name="T117" fmla="*/ 28 h 47"/>
                <a:gd name="T118" fmla="*/ 9 w 16"/>
                <a:gd name="T119" fmla="*/ 27 h 47"/>
                <a:gd name="T120" fmla="*/ 8 w 16"/>
                <a:gd name="T121" fmla="*/ 27 h 47"/>
                <a:gd name="T122" fmla="*/ 7 w 16"/>
                <a:gd name="T123" fmla="*/ 27 h 47"/>
                <a:gd name="T124" fmla="*/ 7 w 16"/>
                <a:gd name="T125" fmla="*/ 28 h 4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6" h="47">
                  <a:moveTo>
                    <a:pt x="9" y="29"/>
                  </a:moveTo>
                  <a:lnTo>
                    <a:pt x="7" y="29"/>
                  </a:lnTo>
                  <a:lnTo>
                    <a:pt x="7" y="30"/>
                  </a:lnTo>
                  <a:lnTo>
                    <a:pt x="8" y="31"/>
                  </a:lnTo>
                  <a:lnTo>
                    <a:pt x="9" y="30"/>
                  </a:lnTo>
                  <a:lnTo>
                    <a:pt x="9" y="29"/>
                  </a:lnTo>
                  <a:close/>
                  <a:moveTo>
                    <a:pt x="15" y="31"/>
                  </a:moveTo>
                  <a:lnTo>
                    <a:pt x="10" y="31"/>
                  </a:lnTo>
                  <a:lnTo>
                    <a:pt x="9" y="32"/>
                  </a:lnTo>
                  <a:lnTo>
                    <a:pt x="8" y="32"/>
                  </a:lnTo>
                  <a:lnTo>
                    <a:pt x="7" y="31"/>
                  </a:lnTo>
                  <a:lnTo>
                    <a:pt x="6" y="30"/>
                  </a:lnTo>
                  <a:lnTo>
                    <a:pt x="5" y="29"/>
                  </a:lnTo>
                  <a:lnTo>
                    <a:pt x="5" y="28"/>
                  </a:lnTo>
                  <a:lnTo>
                    <a:pt x="6" y="28"/>
                  </a:lnTo>
                  <a:lnTo>
                    <a:pt x="6" y="26"/>
                  </a:lnTo>
                  <a:lnTo>
                    <a:pt x="8" y="26"/>
                  </a:lnTo>
                  <a:lnTo>
                    <a:pt x="9" y="26"/>
                  </a:lnTo>
                  <a:lnTo>
                    <a:pt x="10" y="27"/>
                  </a:lnTo>
                  <a:lnTo>
                    <a:pt x="15" y="27"/>
                  </a:lnTo>
                  <a:lnTo>
                    <a:pt x="15" y="21"/>
                  </a:lnTo>
                  <a:lnTo>
                    <a:pt x="10" y="21"/>
                  </a:lnTo>
                  <a:lnTo>
                    <a:pt x="9" y="22"/>
                  </a:lnTo>
                  <a:lnTo>
                    <a:pt x="8" y="22"/>
                  </a:lnTo>
                  <a:lnTo>
                    <a:pt x="7" y="21"/>
                  </a:lnTo>
                  <a:lnTo>
                    <a:pt x="6" y="20"/>
                  </a:lnTo>
                  <a:lnTo>
                    <a:pt x="5" y="19"/>
                  </a:lnTo>
                  <a:lnTo>
                    <a:pt x="5" y="18"/>
                  </a:lnTo>
                  <a:lnTo>
                    <a:pt x="6" y="18"/>
                  </a:lnTo>
                  <a:lnTo>
                    <a:pt x="6" y="17"/>
                  </a:lnTo>
                  <a:lnTo>
                    <a:pt x="8" y="16"/>
                  </a:lnTo>
                  <a:lnTo>
                    <a:pt x="9" y="16"/>
                  </a:lnTo>
                  <a:lnTo>
                    <a:pt x="10" y="17"/>
                  </a:lnTo>
                  <a:lnTo>
                    <a:pt x="15" y="17"/>
                  </a:lnTo>
                  <a:lnTo>
                    <a:pt x="14" y="13"/>
                  </a:lnTo>
                  <a:lnTo>
                    <a:pt x="16" y="12"/>
                  </a:lnTo>
                  <a:lnTo>
                    <a:pt x="11" y="11"/>
                  </a:lnTo>
                  <a:lnTo>
                    <a:pt x="6" y="8"/>
                  </a:lnTo>
                  <a:lnTo>
                    <a:pt x="3" y="5"/>
                  </a:lnTo>
                  <a:lnTo>
                    <a:pt x="1" y="3"/>
                  </a:lnTo>
                  <a:lnTo>
                    <a:pt x="0" y="0"/>
                  </a:lnTo>
                  <a:lnTo>
                    <a:pt x="0" y="47"/>
                  </a:lnTo>
                  <a:lnTo>
                    <a:pt x="3" y="43"/>
                  </a:lnTo>
                  <a:lnTo>
                    <a:pt x="6" y="39"/>
                  </a:lnTo>
                  <a:lnTo>
                    <a:pt x="10" y="37"/>
                  </a:lnTo>
                  <a:lnTo>
                    <a:pt x="15" y="35"/>
                  </a:lnTo>
                  <a:lnTo>
                    <a:pt x="15" y="31"/>
                  </a:lnTo>
                  <a:close/>
                  <a:moveTo>
                    <a:pt x="9" y="18"/>
                  </a:moveTo>
                  <a:lnTo>
                    <a:pt x="9" y="17"/>
                  </a:lnTo>
                  <a:lnTo>
                    <a:pt x="8" y="17"/>
                  </a:lnTo>
                  <a:lnTo>
                    <a:pt x="7" y="17"/>
                  </a:lnTo>
                  <a:lnTo>
                    <a:pt x="7" y="18"/>
                  </a:lnTo>
                  <a:lnTo>
                    <a:pt x="9" y="18"/>
                  </a:lnTo>
                  <a:close/>
                  <a:moveTo>
                    <a:pt x="9" y="20"/>
                  </a:moveTo>
                  <a:lnTo>
                    <a:pt x="7" y="20"/>
                  </a:lnTo>
                  <a:lnTo>
                    <a:pt x="8" y="21"/>
                  </a:lnTo>
                  <a:lnTo>
                    <a:pt x="9" y="20"/>
                  </a:lnTo>
                  <a:close/>
                  <a:moveTo>
                    <a:pt x="7" y="28"/>
                  </a:moveTo>
                  <a:lnTo>
                    <a:pt x="9" y="28"/>
                  </a:lnTo>
                  <a:lnTo>
                    <a:pt x="9" y="27"/>
                  </a:lnTo>
                  <a:lnTo>
                    <a:pt x="8" y="27"/>
                  </a:lnTo>
                  <a:lnTo>
                    <a:pt x="7" y="27"/>
                  </a:lnTo>
                  <a:lnTo>
                    <a:pt x="7" y="28"/>
                  </a:lnTo>
                  <a:close/>
                </a:path>
              </a:pathLst>
            </a:custGeom>
            <a:solidFill>
              <a:srgbClr val="003273"/>
            </a:solidFill>
            <a:ln w="9525">
              <a:noFill/>
              <a:round/>
              <a:headEnd/>
              <a:tailEnd/>
            </a:ln>
          </p:spPr>
          <p:txBody>
            <a:bodyPr/>
            <a:lstStyle/>
            <a:p>
              <a:pPr>
                <a:defRPr/>
              </a:pPr>
              <a:endParaRPr lang="en-US">
                <a:ea typeface="ＭＳ Ｐゴシック" pitchFamily="-65" charset="-128"/>
              </a:endParaRPr>
            </a:p>
          </p:txBody>
        </p:sp>
        <p:sp>
          <p:nvSpPr>
            <p:cNvPr id="448" name="Freeform 556"/>
            <p:cNvSpPr>
              <a:spLocks noChangeAspect="1"/>
            </p:cNvSpPr>
            <p:nvPr/>
          </p:nvSpPr>
          <p:spPr bwMode="auto">
            <a:xfrm>
              <a:off x="3822" y="2531"/>
              <a:ext cx="2" cy="2"/>
            </a:xfrm>
            <a:custGeom>
              <a:avLst/>
              <a:gdLst>
                <a:gd name="T0" fmla="*/ 2 w 2"/>
                <a:gd name="T1" fmla="*/ 0 h 2"/>
                <a:gd name="T2" fmla="*/ 0 w 2"/>
                <a:gd name="T3" fmla="*/ 0 h 2"/>
                <a:gd name="T4" fmla="*/ 0 w 2"/>
                <a:gd name="T5" fmla="*/ 1 h 2"/>
                <a:gd name="T6" fmla="*/ 1 w 2"/>
                <a:gd name="T7" fmla="*/ 2 h 2"/>
                <a:gd name="T8" fmla="*/ 2 w 2"/>
                <a:gd name="T9" fmla="*/ 1 h 2"/>
                <a:gd name="T10" fmla="*/ 2 w 2"/>
                <a:gd name="T11" fmla="*/ 0 h 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2">
                  <a:moveTo>
                    <a:pt x="2" y="0"/>
                  </a:moveTo>
                  <a:lnTo>
                    <a:pt x="0" y="0"/>
                  </a:lnTo>
                  <a:lnTo>
                    <a:pt x="0" y="1"/>
                  </a:lnTo>
                  <a:lnTo>
                    <a:pt x="1" y="2"/>
                  </a:lnTo>
                  <a:lnTo>
                    <a:pt x="2" y="1"/>
                  </a:lnTo>
                  <a:lnTo>
                    <a:pt x="2" y="0"/>
                  </a:lnTo>
                </a:path>
              </a:pathLst>
            </a:custGeom>
            <a:noFill/>
            <a:ln w="1588">
              <a:solidFill>
                <a:srgbClr val="003273"/>
              </a:solidFill>
              <a:prstDash val="solid"/>
              <a:round/>
              <a:headEnd/>
              <a:tailEnd/>
            </a:ln>
          </p:spPr>
          <p:txBody>
            <a:bodyPr/>
            <a:lstStyle/>
            <a:p>
              <a:pPr>
                <a:defRPr/>
              </a:pPr>
              <a:endParaRPr lang="en-US">
                <a:ea typeface="ＭＳ Ｐゴシック" pitchFamily="-65" charset="-128"/>
              </a:endParaRPr>
            </a:p>
          </p:txBody>
        </p:sp>
        <p:sp>
          <p:nvSpPr>
            <p:cNvPr id="449" name="Freeform 557"/>
            <p:cNvSpPr>
              <a:spLocks noChangeAspect="1"/>
            </p:cNvSpPr>
            <p:nvPr/>
          </p:nvSpPr>
          <p:spPr bwMode="auto">
            <a:xfrm>
              <a:off x="3815" y="2502"/>
              <a:ext cx="16" cy="47"/>
            </a:xfrm>
            <a:custGeom>
              <a:avLst/>
              <a:gdLst>
                <a:gd name="T0" fmla="*/ 15 w 16"/>
                <a:gd name="T1" fmla="*/ 31 h 47"/>
                <a:gd name="T2" fmla="*/ 10 w 16"/>
                <a:gd name="T3" fmla="*/ 31 h 47"/>
                <a:gd name="T4" fmla="*/ 9 w 16"/>
                <a:gd name="T5" fmla="*/ 32 h 47"/>
                <a:gd name="T6" fmla="*/ 8 w 16"/>
                <a:gd name="T7" fmla="*/ 32 h 47"/>
                <a:gd name="T8" fmla="*/ 7 w 16"/>
                <a:gd name="T9" fmla="*/ 31 h 47"/>
                <a:gd name="T10" fmla="*/ 6 w 16"/>
                <a:gd name="T11" fmla="*/ 30 h 47"/>
                <a:gd name="T12" fmla="*/ 5 w 16"/>
                <a:gd name="T13" fmla="*/ 29 h 47"/>
                <a:gd name="T14" fmla="*/ 5 w 16"/>
                <a:gd name="T15" fmla="*/ 28 h 47"/>
                <a:gd name="T16" fmla="*/ 6 w 16"/>
                <a:gd name="T17" fmla="*/ 28 h 47"/>
                <a:gd name="T18" fmla="*/ 6 w 16"/>
                <a:gd name="T19" fmla="*/ 26 h 47"/>
                <a:gd name="T20" fmla="*/ 8 w 16"/>
                <a:gd name="T21" fmla="*/ 26 h 47"/>
                <a:gd name="T22" fmla="*/ 9 w 16"/>
                <a:gd name="T23" fmla="*/ 26 h 47"/>
                <a:gd name="T24" fmla="*/ 10 w 16"/>
                <a:gd name="T25" fmla="*/ 27 h 47"/>
                <a:gd name="T26" fmla="*/ 15 w 16"/>
                <a:gd name="T27" fmla="*/ 27 h 47"/>
                <a:gd name="T28" fmla="*/ 15 w 16"/>
                <a:gd name="T29" fmla="*/ 21 h 47"/>
                <a:gd name="T30" fmla="*/ 10 w 16"/>
                <a:gd name="T31" fmla="*/ 21 h 47"/>
                <a:gd name="T32" fmla="*/ 9 w 16"/>
                <a:gd name="T33" fmla="*/ 22 h 47"/>
                <a:gd name="T34" fmla="*/ 8 w 16"/>
                <a:gd name="T35" fmla="*/ 22 h 47"/>
                <a:gd name="T36" fmla="*/ 7 w 16"/>
                <a:gd name="T37" fmla="*/ 21 h 47"/>
                <a:gd name="T38" fmla="*/ 6 w 16"/>
                <a:gd name="T39" fmla="*/ 20 h 47"/>
                <a:gd name="T40" fmla="*/ 5 w 16"/>
                <a:gd name="T41" fmla="*/ 19 h 47"/>
                <a:gd name="T42" fmla="*/ 5 w 16"/>
                <a:gd name="T43" fmla="*/ 18 h 47"/>
                <a:gd name="T44" fmla="*/ 6 w 16"/>
                <a:gd name="T45" fmla="*/ 18 h 47"/>
                <a:gd name="T46" fmla="*/ 6 w 16"/>
                <a:gd name="T47" fmla="*/ 17 h 47"/>
                <a:gd name="T48" fmla="*/ 8 w 16"/>
                <a:gd name="T49" fmla="*/ 16 h 47"/>
                <a:gd name="T50" fmla="*/ 9 w 16"/>
                <a:gd name="T51" fmla="*/ 16 h 47"/>
                <a:gd name="T52" fmla="*/ 10 w 16"/>
                <a:gd name="T53" fmla="*/ 17 h 47"/>
                <a:gd name="T54" fmla="*/ 15 w 16"/>
                <a:gd name="T55" fmla="*/ 17 h 47"/>
                <a:gd name="T56" fmla="*/ 14 w 16"/>
                <a:gd name="T57" fmla="*/ 13 h 47"/>
                <a:gd name="T58" fmla="*/ 16 w 16"/>
                <a:gd name="T59" fmla="*/ 12 h 47"/>
                <a:gd name="T60" fmla="*/ 11 w 16"/>
                <a:gd name="T61" fmla="*/ 11 h 47"/>
                <a:gd name="T62" fmla="*/ 6 w 16"/>
                <a:gd name="T63" fmla="*/ 8 h 47"/>
                <a:gd name="T64" fmla="*/ 3 w 16"/>
                <a:gd name="T65" fmla="*/ 5 h 47"/>
                <a:gd name="T66" fmla="*/ 1 w 16"/>
                <a:gd name="T67" fmla="*/ 3 h 47"/>
                <a:gd name="T68" fmla="*/ 0 w 16"/>
                <a:gd name="T69" fmla="*/ 0 h 47"/>
                <a:gd name="T70" fmla="*/ 0 w 16"/>
                <a:gd name="T71" fmla="*/ 47 h 47"/>
                <a:gd name="T72" fmla="*/ 3 w 16"/>
                <a:gd name="T73" fmla="*/ 43 h 47"/>
                <a:gd name="T74" fmla="*/ 6 w 16"/>
                <a:gd name="T75" fmla="*/ 39 h 47"/>
                <a:gd name="T76" fmla="*/ 10 w 16"/>
                <a:gd name="T77" fmla="*/ 37 h 47"/>
                <a:gd name="T78" fmla="*/ 15 w 16"/>
                <a:gd name="T79" fmla="*/ 35 h 47"/>
                <a:gd name="T80" fmla="*/ 15 w 16"/>
                <a:gd name="T81" fmla="*/ 31 h 4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6" h="47">
                  <a:moveTo>
                    <a:pt x="15" y="31"/>
                  </a:moveTo>
                  <a:lnTo>
                    <a:pt x="10" y="31"/>
                  </a:lnTo>
                  <a:lnTo>
                    <a:pt x="9" y="32"/>
                  </a:lnTo>
                  <a:lnTo>
                    <a:pt x="8" y="32"/>
                  </a:lnTo>
                  <a:lnTo>
                    <a:pt x="7" y="31"/>
                  </a:lnTo>
                  <a:lnTo>
                    <a:pt x="6" y="30"/>
                  </a:lnTo>
                  <a:lnTo>
                    <a:pt x="5" y="29"/>
                  </a:lnTo>
                  <a:lnTo>
                    <a:pt x="5" y="28"/>
                  </a:lnTo>
                  <a:lnTo>
                    <a:pt x="6" y="28"/>
                  </a:lnTo>
                  <a:lnTo>
                    <a:pt x="6" y="26"/>
                  </a:lnTo>
                  <a:lnTo>
                    <a:pt x="8" y="26"/>
                  </a:lnTo>
                  <a:lnTo>
                    <a:pt x="9" y="26"/>
                  </a:lnTo>
                  <a:lnTo>
                    <a:pt x="10" y="27"/>
                  </a:lnTo>
                  <a:lnTo>
                    <a:pt x="15" y="27"/>
                  </a:lnTo>
                  <a:lnTo>
                    <a:pt x="15" y="21"/>
                  </a:lnTo>
                  <a:lnTo>
                    <a:pt x="10" y="21"/>
                  </a:lnTo>
                  <a:lnTo>
                    <a:pt x="9" y="22"/>
                  </a:lnTo>
                  <a:lnTo>
                    <a:pt x="8" y="22"/>
                  </a:lnTo>
                  <a:lnTo>
                    <a:pt x="7" y="21"/>
                  </a:lnTo>
                  <a:lnTo>
                    <a:pt x="6" y="20"/>
                  </a:lnTo>
                  <a:lnTo>
                    <a:pt x="5" y="19"/>
                  </a:lnTo>
                  <a:lnTo>
                    <a:pt x="5" y="18"/>
                  </a:lnTo>
                  <a:lnTo>
                    <a:pt x="6" y="18"/>
                  </a:lnTo>
                  <a:lnTo>
                    <a:pt x="6" y="17"/>
                  </a:lnTo>
                  <a:lnTo>
                    <a:pt x="8" y="16"/>
                  </a:lnTo>
                  <a:lnTo>
                    <a:pt x="9" y="16"/>
                  </a:lnTo>
                  <a:lnTo>
                    <a:pt x="10" y="17"/>
                  </a:lnTo>
                  <a:lnTo>
                    <a:pt x="15" y="17"/>
                  </a:lnTo>
                  <a:lnTo>
                    <a:pt x="14" y="13"/>
                  </a:lnTo>
                  <a:lnTo>
                    <a:pt x="16" y="12"/>
                  </a:lnTo>
                  <a:lnTo>
                    <a:pt x="11" y="11"/>
                  </a:lnTo>
                  <a:lnTo>
                    <a:pt x="6" y="8"/>
                  </a:lnTo>
                  <a:lnTo>
                    <a:pt x="3" y="5"/>
                  </a:lnTo>
                  <a:lnTo>
                    <a:pt x="1" y="3"/>
                  </a:lnTo>
                  <a:lnTo>
                    <a:pt x="0" y="0"/>
                  </a:lnTo>
                  <a:lnTo>
                    <a:pt x="0" y="47"/>
                  </a:lnTo>
                  <a:lnTo>
                    <a:pt x="3" y="43"/>
                  </a:lnTo>
                  <a:lnTo>
                    <a:pt x="6" y="39"/>
                  </a:lnTo>
                  <a:lnTo>
                    <a:pt x="10" y="37"/>
                  </a:lnTo>
                  <a:lnTo>
                    <a:pt x="15" y="35"/>
                  </a:lnTo>
                  <a:lnTo>
                    <a:pt x="15" y="31"/>
                  </a:lnTo>
                </a:path>
              </a:pathLst>
            </a:custGeom>
            <a:noFill/>
            <a:ln w="1588">
              <a:solidFill>
                <a:srgbClr val="003273"/>
              </a:solidFill>
              <a:prstDash val="solid"/>
              <a:round/>
              <a:headEnd/>
              <a:tailEnd/>
            </a:ln>
          </p:spPr>
          <p:txBody>
            <a:bodyPr/>
            <a:lstStyle/>
            <a:p>
              <a:pPr>
                <a:defRPr/>
              </a:pPr>
              <a:endParaRPr lang="en-US">
                <a:ea typeface="ＭＳ Ｐゴシック" pitchFamily="-65" charset="-128"/>
              </a:endParaRPr>
            </a:p>
          </p:txBody>
        </p:sp>
        <p:sp>
          <p:nvSpPr>
            <p:cNvPr id="450" name="Freeform 558"/>
            <p:cNvSpPr>
              <a:spLocks noChangeAspect="1"/>
            </p:cNvSpPr>
            <p:nvPr/>
          </p:nvSpPr>
          <p:spPr bwMode="auto">
            <a:xfrm>
              <a:off x="3822" y="2519"/>
              <a:ext cx="2" cy="1"/>
            </a:xfrm>
            <a:custGeom>
              <a:avLst/>
              <a:gdLst>
                <a:gd name="T0" fmla="*/ 2 w 2"/>
                <a:gd name="T1" fmla="*/ 1 h 1"/>
                <a:gd name="T2" fmla="*/ 2 w 2"/>
                <a:gd name="T3" fmla="*/ 0 h 1"/>
                <a:gd name="T4" fmla="*/ 1 w 2"/>
                <a:gd name="T5" fmla="*/ 0 h 1"/>
                <a:gd name="T6" fmla="*/ 0 w 2"/>
                <a:gd name="T7" fmla="*/ 0 h 1"/>
                <a:gd name="T8" fmla="*/ 0 w 2"/>
                <a:gd name="T9" fmla="*/ 1 h 1"/>
                <a:gd name="T10" fmla="*/ 2 w 2"/>
                <a:gd name="T11" fmla="*/ 1 h 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1">
                  <a:moveTo>
                    <a:pt x="2" y="1"/>
                  </a:moveTo>
                  <a:lnTo>
                    <a:pt x="2" y="0"/>
                  </a:lnTo>
                  <a:lnTo>
                    <a:pt x="1" y="0"/>
                  </a:lnTo>
                  <a:lnTo>
                    <a:pt x="0" y="0"/>
                  </a:lnTo>
                  <a:lnTo>
                    <a:pt x="0" y="1"/>
                  </a:lnTo>
                  <a:lnTo>
                    <a:pt x="2" y="1"/>
                  </a:lnTo>
                </a:path>
              </a:pathLst>
            </a:custGeom>
            <a:noFill/>
            <a:ln w="1588">
              <a:solidFill>
                <a:srgbClr val="003273"/>
              </a:solidFill>
              <a:prstDash val="solid"/>
              <a:round/>
              <a:headEnd/>
              <a:tailEnd/>
            </a:ln>
          </p:spPr>
          <p:txBody>
            <a:bodyPr/>
            <a:lstStyle/>
            <a:p>
              <a:pPr>
                <a:defRPr/>
              </a:pPr>
              <a:endParaRPr lang="en-US">
                <a:ea typeface="ＭＳ Ｐゴシック" pitchFamily="-65" charset="-128"/>
              </a:endParaRPr>
            </a:p>
          </p:txBody>
        </p:sp>
        <p:sp>
          <p:nvSpPr>
            <p:cNvPr id="451" name="Freeform 559"/>
            <p:cNvSpPr>
              <a:spLocks noChangeAspect="1"/>
            </p:cNvSpPr>
            <p:nvPr/>
          </p:nvSpPr>
          <p:spPr bwMode="auto">
            <a:xfrm>
              <a:off x="3822" y="2522"/>
              <a:ext cx="2" cy="1"/>
            </a:xfrm>
            <a:custGeom>
              <a:avLst/>
              <a:gdLst>
                <a:gd name="T0" fmla="*/ 2 w 2"/>
                <a:gd name="T1" fmla="*/ 0 h 1"/>
                <a:gd name="T2" fmla="*/ 0 w 2"/>
                <a:gd name="T3" fmla="*/ 0 h 1"/>
                <a:gd name="T4" fmla="*/ 1 w 2"/>
                <a:gd name="T5" fmla="*/ 1 h 1"/>
                <a:gd name="T6" fmla="*/ 2 w 2"/>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1">
                  <a:moveTo>
                    <a:pt x="2" y="0"/>
                  </a:moveTo>
                  <a:lnTo>
                    <a:pt x="0" y="0"/>
                  </a:lnTo>
                  <a:lnTo>
                    <a:pt x="1" y="1"/>
                  </a:lnTo>
                  <a:lnTo>
                    <a:pt x="2" y="0"/>
                  </a:lnTo>
                </a:path>
              </a:pathLst>
            </a:custGeom>
            <a:noFill/>
            <a:ln w="1588">
              <a:solidFill>
                <a:srgbClr val="003273"/>
              </a:solidFill>
              <a:prstDash val="solid"/>
              <a:round/>
              <a:headEnd/>
              <a:tailEnd/>
            </a:ln>
          </p:spPr>
          <p:txBody>
            <a:bodyPr/>
            <a:lstStyle/>
            <a:p>
              <a:pPr>
                <a:defRPr/>
              </a:pPr>
              <a:endParaRPr lang="en-US">
                <a:ea typeface="ＭＳ Ｐゴシック" pitchFamily="-65" charset="-128"/>
              </a:endParaRPr>
            </a:p>
          </p:txBody>
        </p:sp>
        <p:sp>
          <p:nvSpPr>
            <p:cNvPr id="452" name="Freeform 560"/>
            <p:cNvSpPr>
              <a:spLocks noChangeAspect="1"/>
            </p:cNvSpPr>
            <p:nvPr/>
          </p:nvSpPr>
          <p:spPr bwMode="auto">
            <a:xfrm>
              <a:off x="3822" y="2529"/>
              <a:ext cx="2" cy="1"/>
            </a:xfrm>
            <a:custGeom>
              <a:avLst/>
              <a:gdLst>
                <a:gd name="T0" fmla="*/ 0 w 2"/>
                <a:gd name="T1" fmla="*/ 1 h 1"/>
                <a:gd name="T2" fmla="*/ 2 w 2"/>
                <a:gd name="T3" fmla="*/ 1 h 1"/>
                <a:gd name="T4" fmla="*/ 2 w 2"/>
                <a:gd name="T5" fmla="*/ 0 h 1"/>
                <a:gd name="T6" fmla="*/ 1 w 2"/>
                <a:gd name="T7" fmla="*/ 0 h 1"/>
                <a:gd name="T8" fmla="*/ 0 w 2"/>
                <a:gd name="T9" fmla="*/ 0 h 1"/>
                <a:gd name="T10" fmla="*/ 0 w 2"/>
                <a:gd name="T11" fmla="*/ 1 h 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1">
                  <a:moveTo>
                    <a:pt x="0" y="1"/>
                  </a:moveTo>
                  <a:lnTo>
                    <a:pt x="2" y="1"/>
                  </a:lnTo>
                  <a:lnTo>
                    <a:pt x="2" y="0"/>
                  </a:lnTo>
                  <a:lnTo>
                    <a:pt x="1" y="0"/>
                  </a:lnTo>
                  <a:lnTo>
                    <a:pt x="0" y="0"/>
                  </a:lnTo>
                  <a:lnTo>
                    <a:pt x="0" y="1"/>
                  </a:lnTo>
                </a:path>
              </a:pathLst>
            </a:custGeom>
            <a:noFill/>
            <a:ln w="1588">
              <a:solidFill>
                <a:srgbClr val="003273"/>
              </a:solidFill>
              <a:prstDash val="solid"/>
              <a:round/>
              <a:headEnd/>
              <a:tailEnd/>
            </a:ln>
          </p:spPr>
          <p:txBody>
            <a:bodyPr/>
            <a:lstStyle/>
            <a:p>
              <a:pPr>
                <a:defRPr/>
              </a:pPr>
              <a:endParaRPr lang="en-US">
                <a:ea typeface="ＭＳ Ｐゴシック" pitchFamily="-65" charset="-128"/>
              </a:endParaRPr>
            </a:p>
          </p:txBody>
        </p:sp>
        <p:sp>
          <p:nvSpPr>
            <p:cNvPr id="453" name="Freeform 561"/>
            <p:cNvSpPr>
              <a:spLocks noChangeAspect="1" noEditPoints="1"/>
            </p:cNvSpPr>
            <p:nvPr/>
          </p:nvSpPr>
          <p:spPr bwMode="auto">
            <a:xfrm>
              <a:off x="3802" y="2480"/>
              <a:ext cx="89" cy="106"/>
            </a:xfrm>
            <a:custGeom>
              <a:avLst/>
              <a:gdLst>
                <a:gd name="T0" fmla="*/ 29 w 89"/>
                <a:gd name="T1" fmla="*/ 58 h 106"/>
                <a:gd name="T2" fmla="*/ 22 w 89"/>
                <a:gd name="T3" fmla="*/ 61 h 106"/>
                <a:gd name="T4" fmla="*/ 17 w 89"/>
                <a:gd name="T5" fmla="*/ 65 h 106"/>
                <a:gd name="T6" fmla="*/ 11 w 89"/>
                <a:gd name="T7" fmla="*/ 76 h 106"/>
                <a:gd name="T8" fmla="*/ 13 w 89"/>
                <a:gd name="T9" fmla="*/ 20 h 106"/>
                <a:gd name="T10" fmla="*/ 17 w 89"/>
                <a:gd name="T11" fmla="*/ 26 h 106"/>
                <a:gd name="T12" fmla="*/ 22 w 89"/>
                <a:gd name="T13" fmla="*/ 30 h 106"/>
                <a:gd name="T14" fmla="*/ 33 w 89"/>
                <a:gd name="T15" fmla="*/ 34 h 106"/>
                <a:gd name="T16" fmla="*/ 29 w 89"/>
                <a:gd name="T17" fmla="*/ 23 h 106"/>
                <a:gd name="T18" fmla="*/ 25 w 89"/>
                <a:gd name="T19" fmla="*/ 18 h 106"/>
                <a:gd name="T20" fmla="*/ 19 w 89"/>
                <a:gd name="T21" fmla="*/ 14 h 106"/>
                <a:gd name="T22" fmla="*/ 73 w 89"/>
                <a:gd name="T23" fmla="*/ 12 h 106"/>
                <a:gd name="T24" fmla="*/ 66 w 89"/>
                <a:gd name="T25" fmla="*/ 16 h 106"/>
                <a:gd name="T26" fmla="*/ 61 w 89"/>
                <a:gd name="T27" fmla="*/ 20 h 106"/>
                <a:gd name="T28" fmla="*/ 57 w 89"/>
                <a:gd name="T29" fmla="*/ 26 h 106"/>
                <a:gd name="T30" fmla="*/ 59 w 89"/>
                <a:gd name="T31" fmla="*/ 33 h 106"/>
                <a:gd name="T32" fmla="*/ 66 w 89"/>
                <a:gd name="T33" fmla="*/ 30 h 106"/>
                <a:gd name="T34" fmla="*/ 71 w 89"/>
                <a:gd name="T35" fmla="*/ 26 h 106"/>
                <a:gd name="T36" fmla="*/ 75 w 89"/>
                <a:gd name="T37" fmla="*/ 20 h 106"/>
                <a:gd name="T38" fmla="*/ 77 w 89"/>
                <a:gd name="T39" fmla="*/ 76 h 106"/>
                <a:gd name="T40" fmla="*/ 74 w 89"/>
                <a:gd name="T41" fmla="*/ 68 h 106"/>
                <a:gd name="T42" fmla="*/ 69 w 89"/>
                <a:gd name="T43" fmla="*/ 63 h 106"/>
                <a:gd name="T44" fmla="*/ 63 w 89"/>
                <a:gd name="T45" fmla="*/ 59 h 106"/>
                <a:gd name="T46" fmla="*/ 55 w 89"/>
                <a:gd name="T47" fmla="*/ 57 h 106"/>
                <a:gd name="T48" fmla="*/ 59 w 89"/>
                <a:gd name="T49" fmla="*/ 69 h 106"/>
                <a:gd name="T50" fmla="*/ 63 w 89"/>
                <a:gd name="T51" fmla="*/ 74 h 106"/>
                <a:gd name="T52" fmla="*/ 69 w 89"/>
                <a:gd name="T53" fmla="*/ 78 h 106"/>
                <a:gd name="T54" fmla="*/ 15 w 89"/>
                <a:gd name="T55" fmla="*/ 80 h 106"/>
                <a:gd name="T56" fmla="*/ 22 w 89"/>
                <a:gd name="T57" fmla="*/ 76 h 106"/>
                <a:gd name="T58" fmla="*/ 28 w 89"/>
                <a:gd name="T59" fmla="*/ 71 h 106"/>
                <a:gd name="T60" fmla="*/ 31 w 89"/>
                <a:gd name="T61" fmla="*/ 65 h 106"/>
                <a:gd name="T62" fmla="*/ 0 w 89"/>
                <a:gd name="T63" fmla="*/ 54 h 106"/>
                <a:gd name="T64" fmla="*/ 0 w 89"/>
                <a:gd name="T65" fmla="*/ 63 h 106"/>
                <a:gd name="T66" fmla="*/ 3 w 89"/>
                <a:gd name="T67" fmla="*/ 71 h 106"/>
                <a:gd name="T68" fmla="*/ 7 w 89"/>
                <a:gd name="T69" fmla="*/ 79 h 106"/>
                <a:gd name="T70" fmla="*/ 13 w 89"/>
                <a:gd name="T71" fmla="*/ 86 h 106"/>
                <a:gd name="T72" fmla="*/ 23 w 89"/>
                <a:gd name="T73" fmla="*/ 95 h 106"/>
                <a:gd name="T74" fmla="*/ 31 w 89"/>
                <a:gd name="T75" fmla="*/ 100 h 106"/>
                <a:gd name="T76" fmla="*/ 40 w 89"/>
                <a:gd name="T77" fmla="*/ 104 h 106"/>
                <a:gd name="T78" fmla="*/ 53 w 89"/>
                <a:gd name="T79" fmla="*/ 102 h 106"/>
                <a:gd name="T80" fmla="*/ 62 w 89"/>
                <a:gd name="T81" fmla="*/ 98 h 106"/>
                <a:gd name="T82" fmla="*/ 69 w 89"/>
                <a:gd name="T83" fmla="*/ 92 h 106"/>
                <a:gd name="T84" fmla="*/ 81 w 89"/>
                <a:gd name="T85" fmla="*/ 79 h 106"/>
                <a:gd name="T86" fmla="*/ 85 w 89"/>
                <a:gd name="T87" fmla="*/ 71 h 106"/>
                <a:gd name="T88" fmla="*/ 88 w 89"/>
                <a:gd name="T89" fmla="*/ 63 h 106"/>
                <a:gd name="T90" fmla="*/ 89 w 89"/>
                <a:gd name="T91" fmla="*/ 54 h 106"/>
                <a:gd name="T92" fmla="*/ 0 w 89"/>
                <a:gd name="T93" fmla="*/ 0 h 10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89" h="106">
                  <a:moveTo>
                    <a:pt x="33" y="57"/>
                  </a:moveTo>
                  <a:lnTo>
                    <a:pt x="29" y="58"/>
                  </a:lnTo>
                  <a:lnTo>
                    <a:pt x="25" y="59"/>
                  </a:lnTo>
                  <a:lnTo>
                    <a:pt x="22" y="61"/>
                  </a:lnTo>
                  <a:lnTo>
                    <a:pt x="19" y="63"/>
                  </a:lnTo>
                  <a:lnTo>
                    <a:pt x="17" y="65"/>
                  </a:lnTo>
                  <a:lnTo>
                    <a:pt x="15" y="68"/>
                  </a:lnTo>
                  <a:lnTo>
                    <a:pt x="11" y="76"/>
                  </a:lnTo>
                  <a:lnTo>
                    <a:pt x="11" y="16"/>
                  </a:lnTo>
                  <a:lnTo>
                    <a:pt x="13" y="20"/>
                  </a:lnTo>
                  <a:lnTo>
                    <a:pt x="15" y="23"/>
                  </a:lnTo>
                  <a:lnTo>
                    <a:pt x="17" y="26"/>
                  </a:lnTo>
                  <a:lnTo>
                    <a:pt x="19" y="29"/>
                  </a:lnTo>
                  <a:lnTo>
                    <a:pt x="22" y="30"/>
                  </a:lnTo>
                  <a:lnTo>
                    <a:pt x="25" y="32"/>
                  </a:lnTo>
                  <a:lnTo>
                    <a:pt x="33" y="34"/>
                  </a:lnTo>
                  <a:lnTo>
                    <a:pt x="31" y="26"/>
                  </a:lnTo>
                  <a:lnTo>
                    <a:pt x="29" y="23"/>
                  </a:lnTo>
                  <a:lnTo>
                    <a:pt x="27" y="20"/>
                  </a:lnTo>
                  <a:lnTo>
                    <a:pt x="25" y="18"/>
                  </a:lnTo>
                  <a:lnTo>
                    <a:pt x="22" y="16"/>
                  </a:lnTo>
                  <a:lnTo>
                    <a:pt x="19" y="14"/>
                  </a:lnTo>
                  <a:lnTo>
                    <a:pt x="15" y="12"/>
                  </a:lnTo>
                  <a:lnTo>
                    <a:pt x="73" y="12"/>
                  </a:lnTo>
                  <a:lnTo>
                    <a:pt x="69" y="14"/>
                  </a:lnTo>
                  <a:lnTo>
                    <a:pt x="66" y="16"/>
                  </a:lnTo>
                  <a:lnTo>
                    <a:pt x="63" y="18"/>
                  </a:lnTo>
                  <a:lnTo>
                    <a:pt x="61" y="20"/>
                  </a:lnTo>
                  <a:lnTo>
                    <a:pt x="59" y="23"/>
                  </a:lnTo>
                  <a:lnTo>
                    <a:pt x="57" y="26"/>
                  </a:lnTo>
                  <a:lnTo>
                    <a:pt x="56" y="34"/>
                  </a:lnTo>
                  <a:lnTo>
                    <a:pt x="59" y="33"/>
                  </a:lnTo>
                  <a:lnTo>
                    <a:pt x="63" y="32"/>
                  </a:lnTo>
                  <a:lnTo>
                    <a:pt x="66" y="30"/>
                  </a:lnTo>
                  <a:lnTo>
                    <a:pt x="69" y="29"/>
                  </a:lnTo>
                  <a:lnTo>
                    <a:pt x="71" y="26"/>
                  </a:lnTo>
                  <a:lnTo>
                    <a:pt x="74" y="23"/>
                  </a:lnTo>
                  <a:lnTo>
                    <a:pt x="75" y="20"/>
                  </a:lnTo>
                  <a:lnTo>
                    <a:pt x="77" y="16"/>
                  </a:lnTo>
                  <a:lnTo>
                    <a:pt x="77" y="76"/>
                  </a:lnTo>
                  <a:lnTo>
                    <a:pt x="75" y="72"/>
                  </a:lnTo>
                  <a:lnTo>
                    <a:pt x="74" y="68"/>
                  </a:lnTo>
                  <a:lnTo>
                    <a:pt x="71" y="65"/>
                  </a:lnTo>
                  <a:lnTo>
                    <a:pt x="69" y="63"/>
                  </a:lnTo>
                  <a:lnTo>
                    <a:pt x="66" y="61"/>
                  </a:lnTo>
                  <a:lnTo>
                    <a:pt x="63" y="59"/>
                  </a:lnTo>
                  <a:lnTo>
                    <a:pt x="59" y="58"/>
                  </a:lnTo>
                  <a:lnTo>
                    <a:pt x="55" y="57"/>
                  </a:lnTo>
                  <a:lnTo>
                    <a:pt x="57" y="65"/>
                  </a:lnTo>
                  <a:lnTo>
                    <a:pt x="59" y="69"/>
                  </a:lnTo>
                  <a:lnTo>
                    <a:pt x="61" y="71"/>
                  </a:lnTo>
                  <a:lnTo>
                    <a:pt x="63" y="74"/>
                  </a:lnTo>
                  <a:lnTo>
                    <a:pt x="66" y="76"/>
                  </a:lnTo>
                  <a:lnTo>
                    <a:pt x="69" y="78"/>
                  </a:lnTo>
                  <a:lnTo>
                    <a:pt x="73" y="80"/>
                  </a:lnTo>
                  <a:lnTo>
                    <a:pt x="15" y="80"/>
                  </a:lnTo>
                  <a:lnTo>
                    <a:pt x="19" y="78"/>
                  </a:lnTo>
                  <a:lnTo>
                    <a:pt x="22" y="76"/>
                  </a:lnTo>
                  <a:lnTo>
                    <a:pt x="25" y="74"/>
                  </a:lnTo>
                  <a:lnTo>
                    <a:pt x="28" y="71"/>
                  </a:lnTo>
                  <a:lnTo>
                    <a:pt x="30" y="69"/>
                  </a:lnTo>
                  <a:lnTo>
                    <a:pt x="31" y="65"/>
                  </a:lnTo>
                  <a:lnTo>
                    <a:pt x="33" y="57"/>
                  </a:lnTo>
                  <a:close/>
                  <a:moveTo>
                    <a:pt x="0" y="54"/>
                  </a:moveTo>
                  <a:lnTo>
                    <a:pt x="0" y="59"/>
                  </a:lnTo>
                  <a:lnTo>
                    <a:pt x="0" y="63"/>
                  </a:lnTo>
                  <a:lnTo>
                    <a:pt x="2" y="67"/>
                  </a:lnTo>
                  <a:lnTo>
                    <a:pt x="3" y="71"/>
                  </a:lnTo>
                  <a:lnTo>
                    <a:pt x="5" y="75"/>
                  </a:lnTo>
                  <a:lnTo>
                    <a:pt x="7" y="79"/>
                  </a:lnTo>
                  <a:lnTo>
                    <a:pt x="10" y="82"/>
                  </a:lnTo>
                  <a:lnTo>
                    <a:pt x="13" y="86"/>
                  </a:lnTo>
                  <a:lnTo>
                    <a:pt x="19" y="92"/>
                  </a:lnTo>
                  <a:lnTo>
                    <a:pt x="23" y="95"/>
                  </a:lnTo>
                  <a:lnTo>
                    <a:pt x="27" y="98"/>
                  </a:lnTo>
                  <a:lnTo>
                    <a:pt x="31" y="100"/>
                  </a:lnTo>
                  <a:lnTo>
                    <a:pt x="35" y="102"/>
                  </a:lnTo>
                  <a:lnTo>
                    <a:pt x="40" y="104"/>
                  </a:lnTo>
                  <a:lnTo>
                    <a:pt x="44" y="106"/>
                  </a:lnTo>
                  <a:lnTo>
                    <a:pt x="53" y="102"/>
                  </a:lnTo>
                  <a:lnTo>
                    <a:pt x="57" y="100"/>
                  </a:lnTo>
                  <a:lnTo>
                    <a:pt x="62" y="98"/>
                  </a:lnTo>
                  <a:lnTo>
                    <a:pt x="65" y="95"/>
                  </a:lnTo>
                  <a:lnTo>
                    <a:pt x="69" y="92"/>
                  </a:lnTo>
                  <a:lnTo>
                    <a:pt x="76" y="86"/>
                  </a:lnTo>
                  <a:lnTo>
                    <a:pt x="81" y="79"/>
                  </a:lnTo>
                  <a:lnTo>
                    <a:pt x="83" y="75"/>
                  </a:lnTo>
                  <a:lnTo>
                    <a:pt x="85" y="71"/>
                  </a:lnTo>
                  <a:lnTo>
                    <a:pt x="87" y="67"/>
                  </a:lnTo>
                  <a:lnTo>
                    <a:pt x="88" y="63"/>
                  </a:lnTo>
                  <a:lnTo>
                    <a:pt x="89" y="59"/>
                  </a:lnTo>
                  <a:lnTo>
                    <a:pt x="89" y="54"/>
                  </a:lnTo>
                  <a:lnTo>
                    <a:pt x="89" y="0"/>
                  </a:lnTo>
                  <a:lnTo>
                    <a:pt x="0" y="0"/>
                  </a:lnTo>
                  <a:lnTo>
                    <a:pt x="0" y="54"/>
                  </a:lnTo>
                  <a:close/>
                </a:path>
              </a:pathLst>
            </a:custGeom>
            <a:solidFill>
              <a:srgbClr val="AA823D"/>
            </a:solidFill>
            <a:ln w="9525">
              <a:noFill/>
              <a:round/>
              <a:headEnd/>
              <a:tailEnd/>
            </a:ln>
          </p:spPr>
          <p:txBody>
            <a:bodyPr/>
            <a:lstStyle/>
            <a:p>
              <a:pPr>
                <a:defRPr/>
              </a:pPr>
              <a:endParaRPr lang="en-US">
                <a:ea typeface="ＭＳ Ｐゴシック" pitchFamily="-65" charset="-128"/>
              </a:endParaRPr>
            </a:p>
          </p:txBody>
        </p:sp>
        <p:sp>
          <p:nvSpPr>
            <p:cNvPr id="454" name="Freeform 562"/>
            <p:cNvSpPr>
              <a:spLocks noChangeAspect="1"/>
            </p:cNvSpPr>
            <p:nvPr/>
          </p:nvSpPr>
          <p:spPr bwMode="auto">
            <a:xfrm>
              <a:off x="3813" y="2492"/>
              <a:ext cx="66" cy="68"/>
            </a:xfrm>
            <a:custGeom>
              <a:avLst/>
              <a:gdLst>
                <a:gd name="T0" fmla="*/ 22 w 66"/>
                <a:gd name="T1" fmla="*/ 45 h 68"/>
                <a:gd name="T2" fmla="*/ 18 w 66"/>
                <a:gd name="T3" fmla="*/ 46 h 68"/>
                <a:gd name="T4" fmla="*/ 14 w 66"/>
                <a:gd name="T5" fmla="*/ 47 h 68"/>
                <a:gd name="T6" fmla="*/ 11 w 66"/>
                <a:gd name="T7" fmla="*/ 49 h 68"/>
                <a:gd name="T8" fmla="*/ 8 w 66"/>
                <a:gd name="T9" fmla="*/ 51 h 68"/>
                <a:gd name="T10" fmla="*/ 6 w 66"/>
                <a:gd name="T11" fmla="*/ 53 h 68"/>
                <a:gd name="T12" fmla="*/ 4 w 66"/>
                <a:gd name="T13" fmla="*/ 56 h 68"/>
                <a:gd name="T14" fmla="*/ 0 w 66"/>
                <a:gd name="T15" fmla="*/ 64 h 68"/>
                <a:gd name="T16" fmla="*/ 0 w 66"/>
                <a:gd name="T17" fmla="*/ 4 h 68"/>
                <a:gd name="T18" fmla="*/ 2 w 66"/>
                <a:gd name="T19" fmla="*/ 8 h 68"/>
                <a:gd name="T20" fmla="*/ 4 w 66"/>
                <a:gd name="T21" fmla="*/ 11 h 68"/>
                <a:gd name="T22" fmla="*/ 6 w 66"/>
                <a:gd name="T23" fmla="*/ 14 h 68"/>
                <a:gd name="T24" fmla="*/ 8 w 66"/>
                <a:gd name="T25" fmla="*/ 17 h 68"/>
                <a:gd name="T26" fmla="*/ 11 w 66"/>
                <a:gd name="T27" fmla="*/ 18 h 68"/>
                <a:gd name="T28" fmla="*/ 14 w 66"/>
                <a:gd name="T29" fmla="*/ 20 h 68"/>
                <a:gd name="T30" fmla="*/ 22 w 66"/>
                <a:gd name="T31" fmla="*/ 22 h 68"/>
                <a:gd name="T32" fmla="*/ 20 w 66"/>
                <a:gd name="T33" fmla="*/ 14 h 68"/>
                <a:gd name="T34" fmla="*/ 18 w 66"/>
                <a:gd name="T35" fmla="*/ 11 h 68"/>
                <a:gd name="T36" fmla="*/ 16 w 66"/>
                <a:gd name="T37" fmla="*/ 8 h 68"/>
                <a:gd name="T38" fmla="*/ 14 w 66"/>
                <a:gd name="T39" fmla="*/ 6 h 68"/>
                <a:gd name="T40" fmla="*/ 11 w 66"/>
                <a:gd name="T41" fmla="*/ 4 h 68"/>
                <a:gd name="T42" fmla="*/ 8 w 66"/>
                <a:gd name="T43" fmla="*/ 2 h 68"/>
                <a:gd name="T44" fmla="*/ 4 w 66"/>
                <a:gd name="T45" fmla="*/ 0 h 68"/>
                <a:gd name="T46" fmla="*/ 62 w 66"/>
                <a:gd name="T47" fmla="*/ 0 h 68"/>
                <a:gd name="T48" fmla="*/ 58 w 66"/>
                <a:gd name="T49" fmla="*/ 2 h 68"/>
                <a:gd name="T50" fmla="*/ 55 w 66"/>
                <a:gd name="T51" fmla="*/ 4 h 68"/>
                <a:gd name="T52" fmla="*/ 52 w 66"/>
                <a:gd name="T53" fmla="*/ 6 h 68"/>
                <a:gd name="T54" fmla="*/ 50 w 66"/>
                <a:gd name="T55" fmla="*/ 8 h 68"/>
                <a:gd name="T56" fmla="*/ 48 w 66"/>
                <a:gd name="T57" fmla="*/ 11 h 68"/>
                <a:gd name="T58" fmla="*/ 46 w 66"/>
                <a:gd name="T59" fmla="*/ 14 h 68"/>
                <a:gd name="T60" fmla="*/ 45 w 66"/>
                <a:gd name="T61" fmla="*/ 22 h 68"/>
                <a:gd name="T62" fmla="*/ 48 w 66"/>
                <a:gd name="T63" fmla="*/ 21 h 68"/>
                <a:gd name="T64" fmla="*/ 52 w 66"/>
                <a:gd name="T65" fmla="*/ 20 h 68"/>
                <a:gd name="T66" fmla="*/ 55 w 66"/>
                <a:gd name="T67" fmla="*/ 18 h 68"/>
                <a:gd name="T68" fmla="*/ 58 w 66"/>
                <a:gd name="T69" fmla="*/ 17 h 68"/>
                <a:gd name="T70" fmla="*/ 60 w 66"/>
                <a:gd name="T71" fmla="*/ 14 h 68"/>
                <a:gd name="T72" fmla="*/ 63 w 66"/>
                <a:gd name="T73" fmla="*/ 11 h 68"/>
                <a:gd name="T74" fmla="*/ 64 w 66"/>
                <a:gd name="T75" fmla="*/ 8 h 68"/>
                <a:gd name="T76" fmla="*/ 66 w 66"/>
                <a:gd name="T77" fmla="*/ 4 h 68"/>
                <a:gd name="T78" fmla="*/ 66 w 66"/>
                <a:gd name="T79" fmla="*/ 64 h 68"/>
                <a:gd name="T80" fmla="*/ 64 w 66"/>
                <a:gd name="T81" fmla="*/ 60 h 68"/>
                <a:gd name="T82" fmla="*/ 63 w 66"/>
                <a:gd name="T83" fmla="*/ 56 h 68"/>
                <a:gd name="T84" fmla="*/ 60 w 66"/>
                <a:gd name="T85" fmla="*/ 53 h 68"/>
                <a:gd name="T86" fmla="*/ 58 w 66"/>
                <a:gd name="T87" fmla="*/ 51 h 68"/>
                <a:gd name="T88" fmla="*/ 55 w 66"/>
                <a:gd name="T89" fmla="*/ 49 h 68"/>
                <a:gd name="T90" fmla="*/ 52 w 66"/>
                <a:gd name="T91" fmla="*/ 47 h 68"/>
                <a:gd name="T92" fmla="*/ 48 w 66"/>
                <a:gd name="T93" fmla="*/ 46 h 68"/>
                <a:gd name="T94" fmla="*/ 44 w 66"/>
                <a:gd name="T95" fmla="*/ 45 h 68"/>
                <a:gd name="T96" fmla="*/ 46 w 66"/>
                <a:gd name="T97" fmla="*/ 53 h 68"/>
                <a:gd name="T98" fmla="*/ 48 w 66"/>
                <a:gd name="T99" fmla="*/ 57 h 68"/>
                <a:gd name="T100" fmla="*/ 50 w 66"/>
                <a:gd name="T101" fmla="*/ 59 h 68"/>
                <a:gd name="T102" fmla="*/ 52 w 66"/>
                <a:gd name="T103" fmla="*/ 62 h 68"/>
                <a:gd name="T104" fmla="*/ 55 w 66"/>
                <a:gd name="T105" fmla="*/ 64 h 68"/>
                <a:gd name="T106" fmla="*/ 58 w 66"/>
                <a:gd name="T107" fmla="*/ 66 h 68"/>
                <a:gd name="T108" fmla="*/ 62 w 66"/>
                <a:gd name="T109" fmla="*/ 68 h 68"/>
                <a:gd name="T110" fmla="*/ 4 w 66"/>
                <a:gd name="T111" fmla="*/ 68 h 68"/>
                <a:gd name="T112" fmla="*/ 8 w 66"/>
                <a:gd name="T113" fmla="*/ 66 h 68"/>
                <a:gd name="T114" fmla="*/ 11 w 66"/>
                <a:gd name="T115" fmla="*/ 64 h 68"/>
                <a:gd name="T116" fmla="*/ 14 w 66"/>
                <a:gd name="T117" fmla="*/ 62 h 68"/>
                <a:gd name="T118" fmla="*/ 17 w 66"/>
                <a:gd name="T119" fmla="*/ 59 h 68"/>
                <a:gd name="T120" fmla="*/ 19 w 66"/>
                <a:gd name="T121" fmla="*/ 57 h 68"/>
                <a:gd name="T122" fmla="*/ 20 w 66"/>
                <a:gd name="T123" fmla="*/ 53 h 68"/>
                <a:gd name="T124" fmla="*/ 22 w 66"/>
                <a:gd name="T125" fmla="*/ 45 h 6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66" h="68">
                  <a:moveTo>
                    <a:pt x="22" y="45"/>
                  </a:moveTo>
                  <a:lnTo>
                    <a:pt x="18" y="46"/>
                  </a:lnTo>
                  <a:lnTo>
                    <a:pt x="14" y="47"/>
                  </a:lnTo>
                  <a:lnTo>
                    <a:pt x="11" y="49"/>
                  </a:lnTo>
                  <a:lnTo>
                    <a:pt x="8" y="51"/>
                  </a:lnTo>
                  <a:lnTo>
                    <a:pt x="6" y="53"/>
                  </a:lnTo>
                  <a:lnTo>
                    <a:pt x="4" y="56"/>
                  </a:lnTo>
                  <a:lnTo>
                    <a:pt x="0" y="64"/>
                  </a:lnTo>
                  <a:lnTo>
                    <a:pt x="0" y="4"/>
                  </a:lnTo>
                  <a:lnTo>
                    <a:pt x="2" y="8"/>
                  </a:lnTo>
                  <a:lnTo>
                    <a:pt x="4" y="11"/>
                  </a:lnTo>
                  <a:lnTo>
                    <a:pt x="6" y="14"/>
                  </a:lnTo>
                  <a:lnTo>
                    <a:pt x="8" y="17"/>
                  </a:lnTo>
                  <a:lnTo>
                    <a:pt x="11" y="18"/>
                  </a:lnTo>
                  <a:lnTo>
                    <a:pt x="14" y="20"/>
                  </a:lnTo>
                  <a:lnTo>
                    <a:pt x="22" y="22"/>
                  </a:lnTo>
                  <a:lnTo>
                    <a:pt x="20" y="14"/>
                  </a:lnTo>
                  <a:lnTo>
                    <a:pt x="18" y="11"/>
                  </a:lnTo>
                  <a:lnTo>
                    <a:pt x="16" y="8"/>
                  </a:lnTo>
                  <a:lnTo>
                    <a:pt x="14" y="6"/>
                  </a:lnTo>
                  <a:lnTo>
                    <a:pt x="11" y="4"/>
                  </a:lnTo>
                  <a:lnTo>
                    <a:pt x="8" y="2"/>
                  </a:lnTo>
                  <a:lnTo>
                    <a:pt x="4" y="0"/>
                  </a:lnTo>
                  <a:lnTo>
                    <a:pt x="62" y="0"/>
                  </a:lnTo>
                  <a:lnTo>
                    <a:pt x="58" y="2"/>
                  </a:lnTo>
                  <a:lnTo>
                    <a:pt x="55" y="4"/>
                  </a:lnTo>
                  <a:lnTo>
                    <a:pt x="52" y="6"/>
                  </a:lnTo>
                  <a:lnTo>
                    <a:pt x="50" y="8"/>
                  </a:lnTo>
                  <a:lnTo>
                    <a:pt x="48" y="11"/>
                  </a:lnTo>
                  <a:lnTo>
                    <a:pt x="46" y="14"/>
                  </a:lnTo>
                  <a:lnTo>
                    <a:pt x="45" y="22"/>
                  </a:lnTo>
                  <a:lnTo>
                    <a:pt x="48" y="21"/>
                  </a:lnTo>
                  <a:lnTo>
                    <a:pt x="52" y="20"/>
                  </a:lnTo>
                  <a:lnTo>
                    <a:pt x="55" y="18"/>
                  </a:lnTo>
                  <a:lnTo>
                    <a:pt x="58" y="17"/>
                  </a:lnTo>
                  <a:lnTo>
                    <a:pt x="60" y="14"/>
                  </a:lnTo>
                  <a:lnTo>
                    <a:pt x="63" y="11"/>
                  </a:lnTo>
                  <a:lnTo>
                    <a:pt x="64" y="8"/>
                  </a:lnTo>
                  <a:lnTo>
                    <a:pt x="66" y="4"/>
                  </a:lnTo>
                  <a:lnTo>
                    <a:pt x="66" y="64"/>
                  </a:lnTo>
                  <a:lnTo>
                    <a:pt x="64" y="60"/>
                  </a:lnTo>
                  <a:lnTo>
                    <a:pt x="63" y="56"/>
                  </a:lnTo>
                  <a:lnTo>
                    <a:pt x="60" y="53"/>
                  </a:lnTo>
                  <a:lnTo>
                    <a:pt x="58" y="51"/>
                  </a:lnTo>
                  <a:lnTo>
                    <a:pt x="55" y="49"/>
                  </a:lnTo>
                  <a:lnTo>
                    <a:pt x="52" y="47"/>
                  </a:lnTo>
                  <a:lnTo>
                    <a:pt x="48" y="46"/>
                  </a:lnTo>
                  <a:lnTo>
                    <a:pt x="44" y="45"/>
                  </a:lnTo>
                  <a:lnTo>
                    <a:pt x="46" y="53"/>
                  </a:lnTo>
                  <a:lnTo>
                    <a:pt x="48" y="57"/>
                  </a:lnTo>
                  <a:lnTo>
                    <a:pt x="50" y="59"/>
                  </a:lnTo>
                  <a:lnTo>
                    <a:pt x="52" y="62"/>
                  </a:lnTo>
                  <a:lnTo>
                    <a:pt x="55" y="64"/>
                  </a:lnTo>
                  <a:lnTo>
                    <a:pt x="58" y="66"/>
                  </a:lnTo>
                  <a:lnTo>
                    <a:pt x="62" y="68"/>
                  </a:lnTo>
                  <a:lnTo>
                    <a:pt x="4" y="68"/>
                  </a:lnTo>
                  <a:lnTo>
                    <a:pt x="8" y="66"/>
                  </a:lnTo>
                  <a:lnTo>
                    <a:pt x="11" y="64"/>
                  </a:lnTo>
                  <a:lnTo>
                    <a:pt x="14" y="62"/>
                  </a:lnTo>
                  <a:lnTo>
                    <a:pt x="17" y="59"/>
                  </a:lnTo>
                  <a:lnTo>
                    <a:pt x="19" y="57"/>
                  </a:lnTo>
                  <a:lnTo>
                    <a:pt x="20" y="53"/>
                  </a:lnTo>
                  <a:lnTo>
                    <a:pt x="22" y="45"/>
                  </a:lnTo>
                </a:path>
              </a:pathLst>
            </a:custGeom>
            <a:noFill/>
            <a:ln w="1588">
              <a:solidFill>
                <a:srgbClr val="AA823D"/>
              </a:solidFill>
              <a:prstDash val="solid"/>
              <a:round/>
              <a:headEnd/>
              <a:tailEnd/>
            </a:ln>
          </p:spPr>
          <p:txBody>
            <a:bodyPr/>
            <a:lstStyle/>
            <a:p>
              <a:pPr>
                <a:defRPr/>
              </a:pPr>
              <a:endParaRPr lang="en-US">
                <a:ea typeface="ＭＳ Ｐゴシック" pitchFamily="-65" charset="-128"/>
              </a:endParaRPr>
            </a:p>
          </p:txBody>
        </p:sp>
        <p:sp>
          <p:nvSpPr>
            <p:cNvPr id="455" name="Freeform 563"/>
            <p:cNvSpPr>
              <a:spLocks noChangeAspect="1"/>
            </p:cNvSpPr>
            <p:nvPr/>
          </p:nvSpPr>
          <p:spPr bwMode="auto">
            <a:xfrm>
              <a:off x="3802" y="2480"/>
              <a:ext cx="89" cy="106"/>
            </a:xfrm>
            <a:custGeom>
              <a:avLst/>
              <a:gdLst>
                <a:gd name="T0" fmla="*/ 0 w 89"/>
                <a:gd name="T1" fmla="*/ 54 h 106"/>
                <a:gd name="T2" fmla="*/ 0 w 89"/>
                <a:gd name="T3" fmla="*/ 59 h 106"/>
                <a:gd name="T4" fmla="*/ 0 w 89"/>
                <a:gd name="T5" fmla="*/ 63 h 106"/>
                <a:gd name="T6" fmla="*/ 2 w 89"/>
                <a:gd name="T7" fmla="*/ 67 h 106"/>
                <a:gd name="T8" fmla="*/ 3 w 89"/>
                <a:gd name="T9" fmla="*/ 71 h 106"/>
                <a:gd name="T10" fmla="*/ 5 w 89"/>
                <a:gd name="T11" fmla="*/ 75 h 106"/>
                <a:gd name="T12" fmla="*/ 7 w 89"/>
                <a:gd name="T13" fmla="*/ 79 h 106"/>
                <a:gd name="T14" fmla="*/ 10 w 89"/>
                <a:gd name="T15" fmla="*/ 82 h 106"/>
                <a:gd name="T16" fmla="*/ 13 w 89"/>
                <a:gd name="T17" fmla="*/ 86 h 106"/>
                <a:gd name="T18" fmla="*/ 19 w 89"/>
                <a:gd name="T19" fmla="*/ 92 h 106"/>
                <a:gd name="T20" fmla="*/ 23 w 89"/>
                <a:gd name="T21" fmla="*/ 95 h 106"/>
                <a:gd name="T22" fmla="*/ 27 w 89"/>
                <a:gd name="T23" fmla="*/ 98 h 106"/>
                <a:gd name="T24" fmla="*/ 31 w 89"/>
                <a:gd name="T25" fmla="*/ 100 h 106"/>
                <a:gd name="T26" fmla="*/ 35 w 89"/>
                <a:gd name="T27" fmla="*/ 102 h 106"/>
                <a:gd name="T28" fmla="*/ 40 w 89"/>
                <a:gd name="T29" fmla="*/ 104 h 106"/>
                <a:gd name="T30" fmla="*/ 44 w 89"/>
                <a:gd name="T31" fmla="*/ 106 h 106"/>
                <a:gd name="T32" fmla="*/ 53 w 89"/>
                <a:gd name="T33" fmla="*/ 102 h 106"/>
                <a:gd name="T34" fmla="*/ 57 w 89"/>
                <a:gd name="T35" fmla="*/ 100 h 106"/>
                <a:gd name="T36" fmla="*/ 62 w 89"/>
                <a:gd name="T37" fmla="*/ 98 h 106"/>
                <a:gd name="T38" fmla="*/ 65 w 89"/>
                <a:gd name="T39" fmla="*/ 95 h 106"/>
                <a:gd name="T40" fmla="*/ 69 w 89"/>
                <a:gd name="T41" fmla="*/ 92 h 106"/>
                <a:gd name="T42" fmla="*/ 76 w 89"/>
                <a:gd name="T43" fmla="*/ 86 h 106"/>
                <a:gd name="T44" fmla="*/ 81 w 89"/>
                <a:gd name="T45" fmla="*/ 79 h 106"/>
                <a:gd name="T46" fmla="*/ 83 w 89"/>
                <a:gd name="T47" fmla="*/ 75 h 106"/>
                <a:gd name="T48" fmla="*/ 85 w 89"/>
                <a:gd name="T49" fmla="*/ 71 h 106"/>
                <a:gd name="T50" fmla="*/ 87 w 89"/>
                <a:gd name="T51" fmla="*/ 67 h 106"/>
                <a:gd name="T52" fmla="*/ 88 w 89"/>
                <a:gd name="T53" fmla="*/ 63 h 106"/>
                <a:gd name="T54" fmla="*/ 89 w 89"/>
                <a:gd name="T55" fmla="*/ 59 h 106"/>
                <a:gd name="T56" fmla="*/ 89 w 89"/>
                <a:gd name="T57" fmla="*/ 54 h 106"/>
                <a:gd name="T58" fmla="*/ 89 w 89"/>
                <a:gd name="T59" fmla="*/ 0 h 106"/>
                <a:gd name="T60" fmla="*/ 0 w 89"/>
                <a:gd name="T61" fmla="*/ 0 h 106"/>
                <a:gd name="T62" fmla="*/ 0 w 89"/>
                <a:gd name="T63" fmla="*/ 54 h 10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89" h="106">
                  <a:moveTo>
                    <a:pt x="0" y="54"/>
                  </a:moveTo>
                  <a:lnTo>
                    <a:pt x="0" y="59"/>
                  </a:lnTo>
                  <a:lnTo>
                    <a:pt x="0" y="63"/>
                  </a:lnTo>
                  <a:lnTo>
                    <a:pt x="2" y="67"/>
                  </a:lnTo>
                  <a:lnTo>
                    <a:pt x="3" y="71"/>
                  </a:lnTo>
                  <a:lnTo>
                    <a:pt x="5" y="75"/>
                  </a:lnTo>
                  <a:lnTo>
                    <a:pt x="7" y="79"/>
                  </a:lnTo>
                  <a:lnTo>
                    <a:pt x="10" y="82"/>
                  </a:lnTo>
                  <a:lnTo>
                    <a:pt x="13" y="86"/>
                  </a:lnTo>
                  <a:lnTo>
                    <a:pt x="19" y="92"/>
                  </a:lnTo>
                  <a:lnTo>
                    <a:pt x="23" y="95"/>
                  </a:lnTo>
                  <a:lnTo>
                    <a:pt x="27" y="98"/>
                  </a:lnTo>
                  <a:lnTo>
                    <a:pt x="31" y="100"/>
                  </a:lnTo>
                  <a:lnTo>
                    <a:pt x="35" y="102"/>
                  </a:lnTo>
                  <a:lnTo>
                    <a:pt x="40" y="104"/>
                  </a:lnTo>
                  <a:lnTo>
                    <a:pt x="44" y="106"/>
                  </a:lnTo>
                  <a:lnTo>
                    <a:pt x="53" y="102"/>
                  </a:lnTo>
                  <a:lnTo>
                    <a:pt x="57" y="100"/>
                  </a:lnTo>
                  <a:lnTo>
                    <a:pt x="62" y="98"/>
                  </a:lnTo>
                  <a:lnTo>
                    <a:pt x="65" y="95"/>
                  </a:lnTo>
                  <a:lnTo>
                    <a:pt x="69" y="92"/>
                  </a:lnTo>
                  <a:lnTo>
                    <a:pt x="76" y="86"/>
                  </a:lnTo>
                  <a:lnTo>
                    <a:pt x="81" y="79"/>
                  </a:lnTo>
                  <a:lnTo>
                    <a:pt x="83" y="75"/>
                  </a:lnTo>
                  <a:lnTo>
                    <a:pt x="85" y="71"/>
                  </a:lnTo>
                  <a:lnTo>
                    <a:pt x="87" y="67"/>
                  </a:lnTo>
                  <a:lnTo>
                    <a:pt x="88" y="63"/>
                  </a:lnTo>
                  <a:lnTo>
                    <a:pt x="89" y="59"/>
                  </a:lnTo>
                  <a:lnTo>
                    <a:pt x="89" y="54"/>
                  </a:lnTo>
                  <a:lnTo>
                    <a:pt x="89" y="0"/>
                  </a:lnTo>
                  <a:lnTo>
                    <a:pt x="0" y="0"/>
                  </a:lnTo>
                  <a:lnTo>
                    <a:pt x="0" y="54"/>
                  </a:lnTo>
                </a:path>
              </a:pathLst>
            </a:custGeom>
            <a:noFill/>
            <a:ln w="1588">
              <a:solidFill>
                <a:srgbClr val="AA823D"/>
              </a:solidFill>
              <a:prstDash val="solid"/>
              <a:round/>
              <a:headEnd/>
              <a:tailEnd/>
            </a:ln>
          </p:spPr>
          <p:txBody>
            <a:bodyPr/>
            <a:lstStyle/>
            <a:p>
              <a:pPr>
                <a:defRPr/>
              </a:pPr>
              <a:endParaRPr lang="en-US">
                <a:ea typeface="ＭＳ Ｐゴシック" pitchFamily="-65" charset="-128"/>
              </a:endParaRPr>
            </a:p>
          </p:txBody>
        </p:sp>
        <p:sp>
          <p:nvSpPr>
            <p:cNvPr id="456" name="Freeform 564"/>
            <p:cNvSpPr>
              <a:spLocks noChangeAspect="1" noEditPoints="1"/>
            </p:cNvSpPr>
            <p:nvPr/>
          </p:nvSpPr>
          <p:spPr bwMode="auto">
            <a:xfrm>
              <a:off x="3791" y="2569"/>
              <a:ext cx="109" cy="43"/>
            </a:xfrm>
            <a:custGeom>
              <a:avLst/>
              <a:gdLst>
                <a:gd name="T0" fmla="*/ 91 w 109"/>
                <a:gd name="T1" fmla="*/ 16 h 43"/>
                <a:gd name="T2" fmla="*/ 92 w 109"/>
                <a:gd name="T3" fmla="*/ 17 h 43"/>
                <a:gd name="T4" fmla="*/ 84 w 109"/>
                <a:gd name="T5" fmla="*/ 18 h 43"/>
                <a:gd name="T6" fmla="*/ 97 w 109"/>
                <a:gd name="T7" fmla="*/ 10 h 43"/>
                <a:gd name="T8" fmla="*/ 96 w 109"/>
                <a:gd name="T9" fmla="*/ 16 h 43"/>
                <a:gd name="T10" fmla="*/ 101 w 109"/>
                <a:gd name="T11" fmla="*/ 8 h 43"/>
                <a:gd name="T12" fmla="*/ 103 w 109"/>
                <a:gd name="T13" fmla="*/ 9 h 43"/>
                <a:gd name="T14" fmla="*/ 33 w 109"/>
                <a:gd name="T15" fmla="*/ 24 h 43"/>
                <a:gd name="T16" fmla="*/ 52 w 109"/>
                <a:gd name="T17" fmla="*/ 36 h 43"/>
                <a:gd name="T18" fmla="*/ 93 w 109"/>
                <a:gd name="T19" fmla="*/ 16 h 43"/>
                <a:gd name="T20" fmla="*/ 91 w 109"/>
                <a:gd name="T21" fmla="*/ 13 h 43"/>
                <a:gd name="T22" fmla="*/ 83 w 109"/>
                <a:gd name="T23" fmla="*/ 23 h 43"/>
                <a:gd name="T24" fmla="*/ 83 w 109"/>
                <a:gd name="T25" fmla="*/ 17 h 43"/>
                <a:gd name="T26" fmla="*/ 77 w 109"/>
                <a:gd name="T27" fmla="*/ 26 h 43"/>
                <a:gd name="T28" fmla="*/ 94 w 109"/>
                <a:gd name="T29" fmla="*/ 13 h 43"/>
                <a:gd name="T30" fmla="*/ 96 w 109"/>
                <a:gd name="T31" fmla="*/ 17 h 43"/>
                <a:gd name="T32" fmla="*/ 99 w 109"/>
                <a:gd name="T33" fmla="*/ 11 h 43"/>
                <a:gd name="T34" fmla="*/ 100 w 109"/>
                <a:gd name="T35" fmla="*/ 14 h 43"/>
                <a:gd name="T36" fmla="*/ 104 w 109"/>
                <a:gd name="T37" fmla="*/ 10 h 43"/>
                <a:gd name="T38" fmla="*/ 104 w 109"/>
                <a:gd name="T39" fmla="*/ 7 h 43"/>
                <a:gd name="T40" fmla="*/ 100 w 109"/>
                <a:gd name="T41" fmla="*/ 14 h 43"/>
                <a:gd name="T42" fmla="*/ 106 w 109"/>
                <a:gd name="T43" fmla="*/ 6 h 43"/>
                <a:gd name="T44" fmla="*/ 109 w 109"/>
                <a:gd name="T45" fmla="*/ 1 h 43"/>
                <a:gd name="T46" fmla="*/ 1 w 109"/>
                <a:gd name="T47" fmla="*/ 6 h 43"/>
                <a:gd name="T48" fmla="*/ 4 w 109"/>
                <a:gd name="T49" fmla="*/ 5 h 43"/>
                <a:gd name="T50" fmla="*/ 3 w 109"/>
                <a:gd name="T51" fmla="*/ 2 h 43"/>
                <a:gd name="T52" fmla="*/ 1 w 109"/>
                <a:gd name="T53" fmla="*/ 0 h 43"/>
                <a:gd name="T54" fmla="*/ 3 w 109"/>
                <a:gd name="T55" fmla="*/ 6 h 43"/>
                <a:gd name="T56" fmla="*/ 1 w 109"/>
                <a:gd name="T57" fmla="*/ 4 h 43"/>
                <a:gd name="T58" fmla="*/ 7 w 109"/>
                <a:gd name="T59" fmla="*/ 5 h 43"/>
                <a:gd name="T60" fmla="*/ 6 w 109"/>
                <a:gd name="T61" fmla="*/ 11 h 43"/>
                <a:gd name="T62" fmla="*/ 8 w 109"/>
                <a:gd name="T63" fmla="*/ 11 h 43"/>
                <a:gd name="T64" fmla="*/ 6 w 109"/>
                <a:gd name="T65" fmla="*/ 5 h 43"/>
                <a:gd name="T66" fmla="*/ 10 w 109"/>
                <a:gd name="T67" fmla="*/ 14 h 43"/>
                <a:gd name="T68" fmla="*/ 12 w 109"/>
                <a:gd name="T69" fmla="*/ 16 h 43"/>
                <a:gd name="T70" fmla="*/ 16 w 109"/>
                <a:gd name="T71" fmla="*/ 15 h 43"/>
                <a:gd name="T72" fmla="*/ 16 w 109"/>
                <a:gd name="T73" fmla="*/ 11 h 43"/>
                <a:gd name="T74" fmla="*/ 18 w 109"/>
                <a:gd name="T75" fmla="*/ 15 h 43"/>
                <a:gd name="T76" fmla="*/ 21 w 109"/>
                <a:gd name="T77" fmla="*/ 19 h 43"/>
                <a:gd name="T78" fmla="*/ 25 w 109"/>
                <a:gd name="T79" fmla="*/ 17 h 43"/>
                <a:gd name="T80" fmla="*/ 28 w 109"/>
                <a:gd name="T81" fmla="*/ 18 h 43"/>
                <a:gd name="T82" fmla="*/ 32 w 109"/>
                <a:gd name="T83" fmla="*/ 25 h 43"/>
                <a:gd name="T84" fmla="*/ 33 w 109"/>
                <a:gd name="T85" fmla="*/ 20 h 43"/>
                <a:gd name="T86" fmla="*/ 53 w 109"/>
                <a:gd name="T87" fmla="*/ 41 h 43"/>
                <a:gd name="T88" fmla="*/ 48 w 109"/>
                <a:gd name="T89" fmla="*/ 42 h 43"/>
                <a:gd name="T90" fmla="*/ 59 w 109"/>
                <a:gd name="T91" fmla="*/ 35 h 43"/>
                <a:gd name="T92" fmla="*/ 56 w 109"/>
                <a:gd name="T93" fmla="*/ 40 h 43"/>
                <a:gd name="T94" fmla="*/ 61 w 109"/>
                <a:gd name="T95" fmla="*/ 42 h 43"/>
                <a:gd name="T96" fmla="*/ 57 w 109"/>
                <a:gd name="T97" fmla="*/ 41 h 43"/>
                <a:gd name="T98" fmla="*/ 60 w 109"/>
                <a:gd name="T99" fmla="*/ 36 h 43"/>
                <a:gd name="T100" fmla="*/ 30 w 109"/>
                <a:gd name="T101" fmla="*/ 19 h 43"/>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09" h="43">
                  <a:moveTo>
                    <a:pt x="89" y="15"/>
                  </a:moveTo>
                  <a:lnTo>
                    <a:pt x="91" y="14"/>
                  </a:lnTo>
                  <a:lnTo>
                    <a:pt x="92" y="14"/>
                  </a:lnTo>
                  <a:lnTo>
                    <a:pt x="92" y="15"/>
                  </a:lnTo>
                  <a:lnTo>
                    <a:pt x="91" y="16"/>
                  </a:lnTo>
                  <a:lnTo>
                    <a:pt x="89" y="17"/>
                  </a:lnTo>
                  <a:lnTo>
                    <a:pt x="89" y="15"/>
                  </a:lnTo>
                  <a:close/>
                  <a:moveTo>
                    <a:pt x="89" y="18"/>
                  </a:moveTo>
                  <a:lnTo>
                    <a:pt x="91" y="17"/>
                  </a:lnTo>
                  <a:lnTo>
                    <a:pt x="92" y="17"/>
                  </a:lnTo>
                  <a:lnTo>
                    <a:pt x="92" y="18"/>
                  </a:lnTo>
                  <a:lnTo>
                    <a:pt x="91" y="19"/>
                  </a:lnTo>
                  <a:lnTo>
                    <a:pt x="89" y="20"/>
                  </a:lnTo>
                  <a:lnTo>
                    <a:pt x="89" y="18"/>
                  </a:lnTo>
                  <a:close/>
                  <a:moveTo>
                    <a:pt x="84" y="18"/>
                  </a:moveTo>
                  <a:lnTo>
                    <a:pt x="85" y="21"/>
                  </a:lnTo>
                  <a:lnTo>
                    <a:pt x="83" y="22"/>
                  </a:lnTo>
                  <a:lnTo>
                    <a:pt x="84" y="18"/>
                  </a:lnTo>
                  <a:close/>
                  <a:moveTo>
                    <a:pt x="96" y="11"/>
                  </a:moveTo>
                  <a:lnTo>
                    <a:pt x="97" y="10"/>
                  </a:lnTo>
                  <a:lnTo>
                    <a:pt x="98" y="10"/>
                  </a:lnTo>
                  <a:lnTo>
                    <a:pt x="98" y="12"/>
                  </a:lnTo>
                  <a:lnTo>
                    <a:pt x="98" y="14"/>
                  </a:lnTo>
                  <a:lnTo>
                    <a:pt x="97" y="15"/>
                  </a:lnTo>
                  <a:lnTo>
                    <a:pt x="96" y="16"/>
                  </a:lnTo>
                  <a:lnTo>
                    <a:pt x="95" y="15"/>
                  </a:lnTo>
                  <a:lnTo>
                    <a:pt x="95" y="13"/>
                  </a:lnTo>
                  <a:lnTo>
                    <a:pt x="95" y="12"/>
                  </a:lnTo>
                  <a:lnTo>
                    <a:pt x="96" y="11"/>
                  </a:lnTo>
                  <a:close/>
                  <a:moveTo>
                    <a:pt x="101" y="8"/>
                  </a:moveTo>
                  <a:lnTo>
                    <a:pt x="103" y="7"/>
                  </a:lnTo>
                  <a:lnTo>
                    <a:pt x="103" y="6"/>
                  </a:lnTo>
                  <a:lnTo>
                    <a:pt x="104" y="7"/>
                  </a:lnTo>
                  <a:lnTo>
                    <a:pt x="103" y="8"/>
                  </a:lnTo>
                  <a:lnTo>
                    <a:pt x="103" y="9"/>
                  </a:lnTo>
                  <a:lnTo>
                    <a:pt x="101" y="10"/>
                  </a:lnTo>
                  <a:lnTo>
                    <a:pt x="101" y="8"/>
                  </a:lnTo>
                  <a:close/>
                  <a:moveTo>
                    <a:pt x="34" y="21"/>
                  </a:moveTo>
                  <a:lnTo>
                    <a:pt x="35" y="25"/>
                  </a:lnTo>
                  <a:lnTo>
                    <a:pt x="33" y="24"/>
                  </a:lnTo>
                  <a:lnTo>
                    <a:pt x="34" y="21"/>
                  </a:lnTo>
                  <a:close/>
                  <a:moveTo>
                    <a:pt x="52" y="36"/>
                  </a:moveTo>
                  <a:lnTo>
                    <a:pt x="53" y="39"/>
                  </a:lnTo>
                  <a:lnTo>
                    <a:pt x="50" y="39"/>
                  </a:lnTo>
                  <a:lnTo>
                    <a:pt x="52" y="36"/>
                  </a:lnTo>
                  <a:close/>
                  <a:moveTo>
                    <a:pt x="88" y="22"/>
                  </a:moveTo>
                  <a:lnTo>
                    <a:pt x="91" y="20"/>
                  </a:lnTo>
                  <a:lnTo>
                    <a:pt x="93" y="19"/>
                  </a:lnTo>
                  <a:lnTo>
                    <a:pt x="93" y="17"/>
                  </a:lnTo>
                  <a:lnTo>
                    <a:pt x="93" y="16"/>
                  </a:lnTo>
                  <a:lnTo>
                    <a:pt x="92" y="16"/>
                  </a:lnTo>
                  <a:lnTo>
                    <a:pt x="93" y="15"/>
                  </a:lnTo>
                  <a:lnTo>
                    <a:pt x="93" y="14"/>
                  </a:lnTo>
                  <a:lnTo>
                    <a:pt x="93" y="13"/>
                  </a:lnTo>
                  <a:lnTo>
                    <a:pt x="91" y="13"/>
                  </a:lnTo>
                  <a:lnTo>
                    <a:pt x="88" y="15"/>
                  </a:lnTo>
                  <a:lnTo>
                    <a:pt x="88" y="22"/>
                  </a:lnTo>
                  <a:close/>
                  <a:moveTo>
                    <a:pt x="81" y="25"/>
                  </a:moveTo>
                  <a:lnTo>
                    <a:pt x="82" y="25"/>
                  </a:lnTo>
                  <a:lnTo>
                    <a:pt x="83" y="23"/>
                  </a:lnTo>
                  <a:lnTo>
                    <a:pt x="86" y="21"/>
                  </a:lnTo>
                  <a:lnTo>
                    <a:pt x="86" y="23"/>
                  </a:lnTo>
                  <a:lnTo>
                    <a:pt x="88" y="22"/>
                  </a:lnTo>
                  <a:lnTo>
                    <a:pt x="85" y="17"/>
                  </a:lnTo>
                  <a:lnTo>
                    <a:pt x="83" y="17"/>
                  </a:lnTo>
                  <a:lnTo>
                    <a:pt x="81" y="25"/>
                  </a:lnTo>
                  <a:close/>
                  <a:moveTo>
                    <a:pt x="76" y="27"/>
                  </a:moveTo>
                  <a:lnTo>
                    <a:pt x="80" y="26"/>
                  </a:lnTo>
                  <a:lnTo>
                    <a:pt x="80" y="24"/>
                  </a:lnTo>
                  <a:lnTo>
                    <a:pt x="77" y="26"/>
                  </a:lnTo>
                  <a:lnTo>
                    <a:pt x="77" y="20"/>
                  </a:lnTo>
                  <a:lnTo>
                    <a:pt x="76" y="20"/>
                  </a:lnTo>
                  <a:lnTo>
                    <a:pt x="76" y="27"/>
                  </a:lnTo>
                  <a:close/>
                  <a:moveTo>
                    <a:pt x="96" y="10"/>
                  </a:moveTo>
                  <a:lnTo>
                    <a:pt x="94" y="13"/>
                  </a:lnTo>
                  <a:lnTo>
                    <a:pt x="94" y="14"/>
                  </a:lnTo>
                  <a:lnTo>
                    <a:pt x="94" y="16"/>
                  </a:lnTo>
                  <a:lnTo>
                    <a:pt x="94" y="17"/>
                  </a:lnTo>
                  <a:lnTo>
                    <a:pt x="95" y="17"/>
                  </a:lnTo>
                  <a:lnTo>
                    <a:pt x="96" y="17"/>
                  </a:lnTo>
                  <a:lnTo>
                    <a:pt x="97" y="16"/>
                  </a:lnTo>
                  <a:lnTo>
                    <a:pt x="98" y="15"/>
                  </a:lnTo>
                  <a:lnTo>
                    <a:pt x="99" y="14"/>
                  </a:lnTo>
                  <a:lnTo>
                    <a:pt x="99" y="12"/>
                  </a:lnTo>
                  <a:lnTo>
                    <a:pt x="99" y="11"/>
                  </a:lnTo>
                  <a:lnTo>
                    <a:pt x="99" y="10"/>
                  </a:lnTo>
                  <a:lnTo>
                    <a:pt x="98" y="9"/>
                  </a:lnTo>
                  <a:lnTo>
                    <a:pt x="97" y="9"/>
                  </a:lnTo>
                  <a:lnTo>
                    <a:pt x="96" y="10"/>
                  </a:lnTo>
                  <a:close/>
                  <a:moveTo>
                    <a:pt x="100" y="14"/>
                  </a:moveTo>
                  <a:lnTo>
                    <a:pt x="101" y="13"/>
                  </a:lnTo>
                  <a:lnTo>
                    <a:pt x="101" y="11"/>
                  </a:lnTo>
                  <a:lnTo>
                    <a:pt x="102" y="9"/>
                  </a:lnTo>
                  <a:lnTo>
                    <a:pt x="103" y="9"/>
                  </a:lnTo>
                  <a:lnTo>
                    <a:pt x="104" y="10"/>
                  </a:lnTo>
                  <a:lnTo>
                    <a:pt x="104" y="11"/>
                  </a:lnTo>
                  <a:lnTo>
                    <a:pt x="105" y="10"/>
                  </a:lnTo>
                  <a:lnTo>
                    <a:pt x="104" y="9"/>
                  </a:lnTo>
                  <a:lnTo>
                    <a:pt x="104" y="8"/>
                  </a:lnTo>
                  <a:lnTo>
                    <a:pt x="104" y="7"/>
                  </a:lnTo>
                  <a:lnTo>
                    <a:pt x="105" y="6"/>
                  </a:lnTo>
                  <a:lnTo>
                    <a:pt x="104" y="5"/>
                  </a:lnTo>
                  <a:lnTo>
                    <a:pt x="103" y="5"/>
                  </a:lnTo>
                  <a:lnTo>
                    <a:pt x="100" y="7"/>
                  </a:lnTo>
                  <a:lnTo>
                    <a:pt x="100" y="14"/>
                  </a:lnTo>
                  <a:close/>
                  <a:moveTo>
                    <a:pt x="106" y="10"/>
                  </a:moveTo>
                  <a:lnTo>
                    <a:pt x="109" y="6"/>
                  </a:lnTo>
                  <a:lnTo>
                    <a:pt x="109" y="5"/>
                  </a:lnTo>
                  <a:lnTo>
                    <a:pt x="106" y="8"/>
                  </a:lnTo>
                  <a:lnTo>
                    <a:pt x="106" y="6"/>
                  </a:lnTo>
                  <a:lnTo>
                    <a:pt x="109" y="4"/>
                  </a:lnTo>
                  <a:lnTo>
                    <a:pt x="109" y="3"/>
                  </a:lnTo>
                  <a:lnTo>
                    <a:pt x="106" y="5"/>
                  </a:lnTo>
                  <a:lnTo>
                    <a:pt x="106" y="3"/>
                  </a:lnTo>
                  <a:lnTo>
                    <a:pt x="109" y="1"/>
                  </a:lnTo>
                  <a:lnTo>
                    <a:pt x="109" y="0"/>
                  </a:lnTo>
                  <a:lnTo>
                    <a:pt x="106" y="3"/>
                  </a:lnTo>
                  <a:lnTo>
                    <a:pt x="106" y="10"/>
                  </a:lnTo>
                  <a:close/>
                  <a:moveTo>
                    <a:pt x="0" y="4"/>
                  </a:moveTo>
                  <a:lnTo>
                    <a:pt x="1" y="6"/>
                  </a:lnTo>
                  <a:lnTo>
                    <a:pt x="1" y="7"/>
                  </a:lnTo>
                  <a:lnTo>
                    <a:pt x="2" y="8"/>
                  </a:lnTo>
                  <a:lnTo>
                    <a:pt x="3" y="8"/>
                  </a:lnTo>
                  <a:lnTo>
                    <a:pt x="4" y="7"/>
                  </a:lnTo>
                  <a:lnTo>
                    <a:pt x="4" y="5"/>
                  </a:lnTo>
                  <a:lnTo>
                    <a:pt x="3" y="4"/>
                  </a:lnTo>
                  <a:lnTo>
                    <a:pt x="2" y="3"/>
                  </a:lnTo>
                  <a:lnTo>
                    <a:pt x="1" y="1"/>
                  </a:lnTo>
                  <a:lnTo>
                    <a:pt x="2" y="1"/>
                  </a:lnTo>
                  <a:lnTo>
                    <a:pt x="3" y="2"/>
                  </a:lnTo>
                  <a:lnTo>
                    <a:pt x="3" y="3"/>
                  </a:lnTo>
                  <a:lnTo>
                    <a:pt x="4" y="4"/>
                  </a:lnTo>
                  <a:lnTo>
                    <a:pt x="3" y="2"/>
                  </a:lnTo>
                  <a:lnTo>
                    <a:pt x="2" y="0"/>
                  </a:lnTo>
                  <a:lnTo>
                    <a:pt x="1" y="0"/>
                  </a:lnTo>
                  <a:lnTo>
                    <a:pt x="0" y="1"/>
                  </a:lnTo>
                  <a:lnTo>
                    <a:pt x="0" y="2"/>
                  </a:lnTo>
                  <a:lnTo>
                    <a:pt x="1" y="4"/>
                  </a:lnTo>
                  <a:lnTo>
                    <a:pt x="3" y="5"/>
                  </a:lnTo>
                  <a:lnTo>
                    <a:pt x="3" y="6"/>
                  </a:lnTo>
                  <a:lnTo>
                    <a:pt x="3" y="7"/>
                  </a:lnTo>
                  <a:lnTo>
                    <a:pt x="2" y="7"/>
                  </a:lnTo>
                  <a:lnTo>
                    <a:pt x="2" y="6"/>
                  </a:lnTo>
                  <a:lnTo>
                    <a:pt x="1" y="6"/>
                  </a:lnTo>
                  <a:lnTo>
                    <a:pt x="1" y="4"/>
                  </a:lnTo>
                  <a:lnTo>
                    <a:pt x="0" y="4"/>
                  </a:lnTo>
                  <a:close/>
                  <a:moveTo>
                    <a:pt x="9" y="8"/>
                  </a:moveTo>
                  <a:lnTo>
                    <a:pt x="8" y="6"/>
                  </a:lnTo>
                  <a:lnTo>
                    <a:pt x="8" y="5"/>
                  </a:lnTo>
                  <a:lnTo>
                    <a:pt x="7" y="5"/>
                  </a:lnTo>
                  <a:lnTo>
                    <a:pt x="6" y="4"/>
                  </a:lnTo>
                  <a:lnTo>
                    <a:pt x="5" y="5"/>
                  </a:lnTo>
                  <a:lnTo>
                    <a:pt x="4" y="7"/>
                  </a:lnTo>
                  <a:lnTo>
                    <a:pt x="5" y="10"/>
                  </a:lnTo>
                  <a:lnTo>
                    <a:pt x="6" y="11"/>
                  </a:lnTo>
                  <a:lnTo>
                    <a:pt x="7" y="12"/>
                  </a:lnTo>
                  <a:lnTo>
                    <a:pt x="8" y="12"/>
                  </a:lnTo>
                  <a:lnTo>
                    <a:pt x="9" y="10"/>
                  </a:lnTo>
                  <a:lnTo>
                    <a:pt x="8" y="10"/>
                  </a:lnTo>
                  <a:lnTo>
                    <a:pt x="8" y="11"/>
                  </a:lnTo>
                  <a:lnTo>
                    <a:pt x="7" y="11"/>
                  </a:lnTo>
                  <a:lnTo>
                    <a:pt x="6" y="9"/>
                  </a:lnTo>
                  <a:lnTo>
                    <a:pt x="5" y="7"/>
                  </a:lnTo>
                  <a:lnTo>
                    <a:pt x="6" y="6"/>
                  </a:lnTo>
                  <a:lnTo>
                    <a:pt x="6" y="5"/>
                  </a:lnTo>
                  <a:lnTo>
                    <a:pt x="7" y="6"/>
                  </a:lnTo>
                  <a:lnTo>
                    <a:pt x="8" y="7"/>
                  </a:lnTo>
                  <a:lnTo>
                    <a:pt x="8" y="8"/>
                  </a:lnTo>
                  <a:lnTo>
                    <a:pt x="9" y="8"/>
                  </a:lnTo>
                  <a:close/>
                  <a:moveTo>
                    <a:pt x="10" y="14"/>
                  </a:moveTo>
                  <a:lnTo>
                    <a:pt x="11" y="15"/>
                  </a:lnTo>
                  <a:lnTo>
                    <a:pt x="11" y="8"/>
                  </a:lnTo>
                  <a:lnTo>
                    <a:pt x="10" y="7"/>
                  </a:lnTo>
                  <a:lnTo>
                    <a:pt x="10" y="14"/>
                  </a:lnTo>
                  <a:close/>
                  <a:moveTo>
                    <a:pt x="12" y="16"/>
                  </a:moveTo>
                  <a:lnTo>
                    <a:pt x="16" y="18"/>
                  </a:lnTo>
                  <a:lnTo>
                    <a:pt x="16" y="17"/>
                  </a:lnTo>
                  <a:lnTo>
                    <a:pt x="13" y="15"/>
                  </a:lnTo>
                  <a:lnTo>
                    <a:pt x="13" y="13"/>
                  </a:lnTo>
                  <a:lnTo>
                    <a:pt x="16" y="15"/>
                  </a:lnTo>
                  <a:lnTo>
                    <a:pt x="16" y="14"/>
                  </a:lnTo>
                  <a:lnTo>
                    <a:pt x="13" y="12"/>
                  </a:lnTo>
                  <a:lnTo>
                    <a:pt x="13" y="10"/>
                  </a:lnTo>
                  <a:lnTo>
                    <a:pt x="16" y="12"/>
                  </a:lnTo>
                  <a:lnTo>
                    <a:pt x="16" y="11"/>
                  </a:lnTo>
                  <a:lnTo>
                    <a:pt x="12" y="9"/>
                  </a:lnTo>
                  <a:lnTo>
                    <a:pt x="12" y="16"/>
                  </a:lnTo>
                  <a:close/>
                  <a:moveTo>
                    <a:pt x="17" y="19"/>
                  </a:moveTo>
                  <a:lnTo>
                    <a:pt x="18" y="20"/>
                  </a:lnTo>
                  <a:lnTo>
                    <a:pt x="18" y="15"/>
                  </a:lnTo>
                  <a:lnTo>
                    <a:pt x="21" y="21"/>
                  </a:lnTo>
                  <a:lnTo>
                    <a:pt x="22" y="22"/>
                  </a:lnTo>
                  <a:lnTo>
                    <a:pt x="22" y="15"/>
                  </a:lnTo>
                  <a:lnTo>
                    <a:pt x="21" y="14"/>
                  </a:lnTo>
                  <a:lnTo>
                    <a:pt x="21" y="19"/>
                  </a:lnTo>
                  <a:lnTo>
                    <a:pt x="18" y="13"/>
                  </a:lnTo>
                  <a:lnTo>
                    <a:pt x="17" y="12"/>
                  </a:lnTo>
                  <a:lnTo>
                    <a:pt x="17" y="19"/>
                  </a:lnTo>
                  <a:close/>
                  <a:moveTo>
                    <a:pt x="23" y="16"/>
                  </a:moveTo>
                  <a:lnTo>
                    <a:pt x="25" y="17"/>
                  </a:lnTo>
                  <a:lnTo>
                    <a:pt x="25" y="23"/>
                  </a:lnTo>
                  <a:lnTo>
                    <a:pt x="26" y="24"/>
                  </a:lnTo>
                  <a:lnTo>
                    <a:pt x="26" y="18"/>
                  </a:lnTo>
                  <a:lnTo>
                    <a:pt x="28" y="19"/>
                  </a:lnTo>
                  <a:lnTo>
                    <a:pt x="28" y="18"/>
                  </a:lnTo>
                  <a:lnTo>
                    <a:pt x="23" y="15"/>
                  </a:lnTo>
                  <a:lnTo>
                    <a:pt x="23" y="16"/>
                  </a:lnTo>
                  <a:close/>
                  <a:moveTo>
                    <a:pt x="30" y="26"/>
                  </a:moveTo>
                  <a:lnTo>
                    <a:pt x="32" y="27"/>
                  </a:lnTo>
                  <a:lnTo>
                    <a:pt x="32" y="25"/>
                  </a:lnTo>
                  <a:lnTo>
                    <a:pt x="35" y="26"/>
                  </a:lnTo>
                  <a:lnTo>
                    <a:pt x="36" y="28"/>
                  </a:lnTo>
                  <a:lnTo>
                    <a:pt x="37" y="28"/>
                  </a:lnTo>
                  <a:lnTo>
                    <a:pt x="34" y="20"/>
                  </a:lnTo>
                  <a:lnTo>
                    <a:pt x="33" y="20"/>
                  </a:lnTo>
                  <a:lnTo>
                    <a:pt x="30" y="26"/>
                  </a:lnTo>
                  <a:close/>
                  <a:moveTo>
                    <a:pt x="48" y="42"/>
                  </a:moveTo>
                  <a:lnTo>
                    <a:pt x="49" y="42"/>
                  </a:lnTo>
                  <a:lnTo>
                    <a:pt x="50" y="40"/>
                  </a:lnTo>
                  <a:lnTo>
                    <a:pt x="53" y="41"/>
                  </a:lnTo>
                  <a:lnTo>
                    <a:pt x="54" y="42"/>
                  </a:lnTo>
                  <a:lnTo>
                    <a:pt x="55" y="43"/>
                  </a:lnTo>
                  <a:lnTo>
                    <a:pt x="52" y="35"/>
                  </a:lnTo>
                  <a:lnTo>
                    <a:pt x="51" y="35"/>
                  </a:lnTo>
                  <a:lnTo>
                    <a:pt x="48" y="42"/>
                  </a:lnTo>
                  <a:close/>
                  <a:moveTo>
                    <a:pt x="62" y="37"/>
                  </a:moveTo>
                  <a:lnTo>
                    <a:pt x="62" y="36"/>
                  </a:lnTo>
                  <a:lnTo>
                    <a:pt x="61" y="36"/>
                  </a:lnTo>
                  <a:lnTo>
                    <a:pt x="60" y="35"/>
                  </a:lnTo>
                  <a:lnTo>
                    <a:pt x="59" y="35"/>
                  </a:lnTo>
                  <a:lnTo>
                    <a:pt x="57" y="35"/>
                  </a:lnTo>
                  <a:lnTo>
                    <a:pt x="56" y="36"/>
                  </a:lnTo>
                  <a:lnTo>
                    <a:pt x="56" y="37"/>
                  </a:lnTo>
                  <a:lnTo>
                    <a:pt x="55" y="39"/>
                  </a:lnTo>
                  <a:lnTo>
                    <a:pt x="56" y="40"/>
                  </a:lnTo>
                  <a:lnTo>
                    <a:pt x="56" y="42"/>
                  </a:lnTo>
                  <a:lnTo>
                    <a:pt x="58" y="42"/>
                  </a:lnTo>
                  <a:lnTo>
                    <a:pt x="59" y="42"/>
                  </a:lnTo>
                  <a:lnTo>
                    <a:pt x="60" y="42"/>
                  </a:lnTo>
                  <a:lnTo>
                    <a:pt x="61" y="42"/>
                  </a:lnTo>
                  <a:lnTo>
                    <a:pt x="62" y="39"/>
                  </a:lnTo>
                  <a:lnTo>
                    <a:pt x="61" y="40"/>
                  </a:lnTo>
                  <a:lnTo>
                    <a:pt x="60" y="41"/>
                  </a:lnTo>
                  <a:lnTo>
                    <a:pt x="59" y="41"/>
                  </a:lnTo>
                  <a:lnTo>
                    <a:pt x="57" y="41"/>
                  </a:lnTo>
                  <a:lnTo>
                    <a:pt x="57" y="39"/>
                  </a:lnTo>
                  <a:lnTo>
                    <a:pt x="57" y="37"/>
                  </a:lnTo>
                  <a:lnTo>
                    <a:pt x="58" y="36"/>
                  </a:lnTo>
                  <a:lnTo>
                    <a:pt x="59" y="36"/>
                  </a:lnTo>
                  <a:lnTo>
                    <a:pt x="60" y="36"/>
                  </a:lnTo>
                  <a:lnTo>
                    <a:pt x="61" y="37"/>
                  </a:lnTo>
                  <a:lnTo>
                    <a:pt x="62" y="37"/>
                  </a:lnTo>
                  <a:close/>
                  <a:moveTo>
                    <a:pt x="29" y="25"/>
                  </a:moveTo>
                  <a:lnTo>
                    <a:pt x="30" y="26"/>
                  </a:lnTo>
                  <a:lnTo>
                    <a:pt x="30" y="19"/>
                  </a:lnTo>
                  <a:lnTo>
                    <a:pt x="29" y="18"/>
                  </a:lnTo>
                  <a:lnTo>
                    <a:pt x="29" y="25"/>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457" name="Freeform 565"/>
            <p:cNvSpPr>
              <a:spLocks noChangeAspect="1" noEditPoints="1"/>
            </p:cNvSpPr>
            <p:nvPr/>
          </p:nvSpPr>
          <p:spPr bwMode="auto">
            <a:xfrm>
              <a:off x="3787" y="2560"/>
              <a:ext cx="118" cy="54"/>
            </a:xfrm>
            <a:custGeom>
              <a:avLst/>
              <a:gdLst>
                <a:gd name="T0" fmla="*/ 107 w 118"/>
                <a:gd name="T1" fmla="*/ 12 h 54"/>
                <a:gd name="T2" fmla="*/ 81 w 118"/>
                <a:gd name="T3" fmla="*/ 28 h 54"/>
                <a:gd name="T4" fmla="*/ 78 w 118"/>
                <a:gd name="T5" fmla="*/ 38 h 54"/>
                <a:gd name="T6" fmla="*/ 90 w 118"/>
                <a:gd name="T7" fmla="*/ 33 h 54"/>
                <a:gd name="T8" fmla="*/ 109 w 118"/>
                <a:gd name="T9" fmla="*/ 20 h 54"/>
                <a:gd name="T10" fmla="*/ 117 w 118"/>
                <a:gd name="T11" fmla="*/ 2 h 54"/>
                <a:gd name="T12" fmla="*/ 76 w 118"/>
                <a:gd name="T13" fmla="*/ 39 h 54"/>
                <a:gd name="T14" fmla="*/ 51 w 118"/>
                <a:gd name="T15" fmla="*/ 33 h 54"/>
                <a:gd name="T16" fmla="*/ 51 w 118"/>
                <a:gd name="T17" fmla="*/ 41 h 54"/>
                <a:gd name="T18" fmla="*/ 9 w 118"/>
                <a:gd name="T19" fmla="*/ 20 h 54"/>
                <a:gd name="T20" fmla="*/ 29 w 118"/>
                <a:gd name="T21" fmla="*/ 33 h 54"/>
                <a:gd name="T22" fmla="*/ 50 w 118"/>
                <a:gd name="T23" fmla="*/ 32 h 54"/>
                <a:gd name="T24" fmla="*/ 30 w 118"/>
                <a:gd name="T25" fmla="*/ 25 h 54"/>
                <a:gd name="T26" fmla="*/ 11 w 118"/>
                <a:gd name="T27" fmla="*/ 12 h 54"/>
                <a:gd name="T28" fmla="*/ 1 w 118"/>
                <a:gd name="T29" fmla="*/ 2 h 54"/>
                <a:gd name="T30" fmla="*/ 45 w 118"/>
                <a:gd name="T31" fmla="*/ 51 h 54"/>
                <a:gd name="T32" fmla="*/ 59 w 118"/>
                <a:gd name="T33" fmla="*/ 53 h 54"/>
                <a:gd name="T34" fmla="*/ 74 w 118"/>
                <a:gd name="T35" fmla="*/ 51 h 54"/>
                <a:gd name="T36" fmla="*/ 68 w 118"/>
                <a:gd name="T37" fmla="*/ 42 h 54"/>
                <a:gd name="T38" fmla="*/ 41 w 118"/>
                <a:gd name="T39" fmla="*/ 40 h 54"/>
                <a:gd name="T40" fmla="*/ 103 w 118"/>
                <a:gd name="T41" fmla="*/ 27 h 54"/>
                <a:gd name="T42" fmla="*/ 93 w 118"/>
                <a:gd name="T43" fmla="*/ 37 h 54"/>
                <a:gd name="T44" fmla="*/ 104 w 118"/>
                <a:gd name="T45" fmla="*/ 27 h 54"/>
                <a:gd name="T46" fmla="*/ 13 w 118"/>
                <a:gd name="T47" fmla="*/ 1 h 54"/>
                <a:gd name="T48" fmla="*/ 13 w 118"/>
                <a:gd name="T49" fmla="*/ 12 h 54"/>
                <a:gd name="T50" fmla="*/ 14 w 118"/>
                <a:gd name="T51" fmla="*/ 3 h 54"/>
                <a:gd name="T52" fmla="*/ 25 w 118"/>
                <a:gd name="T53" fmla="*/ 20 h 54"/>
                <a:gd name="T54" fmla="*/ 14 w 118"/>
                <a:gd name="T55" fmla="*/ 29 h 54"/>
                <a:gd name="T56" fmla="*/ 25 w 118"/>
                <a:gd name="T57" fmla="*/ 37 h 54"/>
                <a:gd name="T58" fmla="*/ 15 w 118"/>
                <a:gd name="T59" fmla="*/ 27 h 54"/>
                <a:gd name="T60" fmla="*/ 106 w 118"/>
                <a:gd name="T61" fmla="*/ 12 h 54"/>
                <a:gd name="T62" fmla="*/ 106 w 118"/>
                <a:gd name="T63" fmla="*/ 1 h 54"/>
                <a:gd name="T64" fmla="*/ 94 w 118"/>
                <a:gd name="T65" fmla="*/ 16 h 54"/>
                <a:gd name="T66" fmla="*/ 118 w 118"/>
                <a:gd name="T67" fmla="*/ 14 h 54"/>
                <a:gd name="T68" fmla="*/ 106 w 118"/>
                <a:gd name="T69" fmla="*/ 27 h 54"/>
                <a:gd name="T70" fmla="*/ 103 w 118"/>
                <a:gd name="T71" fmla="*/ 32 h 54"/>
                <a:gd name="T72" fmla="*/ 85 w 118"/>
                <a:gd name="T73" fmla="*/ 37 h 54"/>
                <a:gd name="T74" fmla="*/ 75 w 118"/>
                <a:gd name="T75" fmla="*/ 52 h 54"/>
                <a:gd name="T76" fmla="*/ 59 w 118"/>
                <a:gd name="T77" fmla="*/ 54 h 54"/>
                <a:gd name="T78" fmla="*/ 44 w 118"/>
                <a:gd name="T79" fmla="*/ 52 h 54"/>
                <a:gd name="T80" fmla="*/ 33 w 118"/>
                <a:gd name="T81" fmla="*/ 37 h 54"/>
                <a:gd name="T82" fmla="*/ 20 w 118"/>
                <a:gd name="T83" fmla="*/ 35 h 54"/>
                <a:gd name="T84" fmla="*/ 13 w 118"/>
                <a:gd name="T85" fmla="*/ 29 h 54"/>
                <a:gd name="T86" fmla="*/ 6 w 118"/>
                <a:gd name="T87" fmla="*/ 19 h 54"/>
                <a:gd name="T88" fmla="*/ 13 w 118"/>
                <a:gd name="T89" fmla="*/ 0 h 54"/>
                <a:gd name="T90" fmla="*/ 26 w 118"/>
                <a:gd name="T91" fmla="*/ 21 h 54"/>
                <a:gd name="T92" fmla="*/ 46 w 118"/>
                <a:gd name="T93" fmla="*/ 29 h 54"/>
                <a:gd name="T94" fmla="*/ 59 w 118"/>
                <a:gd name="T95" fmla="*/ 42 h 54"/>
                <a:gd name="T96" fmla="*/ 72 w 118"/>
                <a:gd name="T97" fmla="*/ 29 h 54"/>
                <a:gd name="T98" fmla="*/ 92 w 118"/>
                <a:gd name="T99" fmla="*/ 21 h 54"/>
                <a:gd name="T100" fmla="*/ 95 w 118"/>
                <a:gd name="T101" fmla="*/ 17 h 54"/>
                <a:gd name="T102" fmla="*/ 104 w 118"/>
                <a:gd name="T103" fmla="*/ 13 h 5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18" h="54">
                  <a:moveTo>
                    <a:pt x="117" y="2"/>
                  </a:moveTo>
                  <a:lnTo>
                    <a:pt x="112" y="8"/>
                  </a:lnTo>
                  <a:lnTo>
                    <a:pt x="107" y="12"/>
                  </a:lnTo>
                  <a:lnTo>
                    <a:pt x="101" y="17"/>
                  </a:lnTo>
                  <a:lnTo>
                    <a:pt x="95" y="21"/>
                  </a:lnTo>
                  <a:lnTo>
                    <a:pt x="81" y="28"/>
                  </a:lnTo>
                  <a:lnTo>
                    <a:pt x="74" y="30"/>
                  </a:lnTo>
                  <a:lnTo>
                    <a:pt x="68" y="32"/>
                  </a:lnTo>
                  <a:lnTo>
                    <a:pt x="78" y="38"/>
                  </a:lnTo>
                  <a:lnTo>
                    <a:pt x="81" y="37"/>
                  </a:lnTo>
                  <a:lnTo>
                    <a:pt x="84" y="36"/>
                  </a:lnTo>
                  <a:lnTo>
                    <a:pt x="90" y="33"/>
                  </a:lnTo>
                  <a:lnTo>
                    <a:pt x="95" y="30"/>
                  </a:lnTo>
                  <a:lnTo>
                    <a:pt x="100" y="27"/>
                  </a:lnTo>
                  <a:lnTo>
                    <a:pt x="109" y="20"/>
                  </a:lnTo>
                  <a:lnTo>
                    <a:pt x="113" y="17"/>
                  </a:lnTo>
                  <a:lnTo>
                    <a:pt x="117" y="13"/>
                  </a:lnTo>
                  <a:lnTo>
                    <a:pt x="117" y="2"/>
                  </a:lnTo>
                  <a:close/>
                  <a:moveTo>
                    <a:pt x="67" y="41"/>
                  </a:moveTo>
                  <a:lnTo>
                    <a:pt x="71" y="40"/>
                  </a:lnTo>
                  <a:lnTo>
                    <a:pt x="76" y="39"/>
                  </a:lnTo>
                  <a:lnTo>
                    <a:pt x="67" y="33"/>
                  </a:lnTo>
                  <a:lnTo>
                    <a:pt x="67" y="41"/>
                  </a:lnTo>
                  <a:close/>
                  <a:moveTo>
                    <a:pt x="51" y="33"/>
                  </a:moveTo>
                  <a:lnTo>
                    <a:pt x="42" y="39"/>
                  </a:lnTo>
                  <a:lnTo>
                    <a:pt x="47" y="40"/>
                  </a:lnTo>
                  <a:lnTo>
                    <a:pt x="51" y="41"/>
                  </a:lnTo>
                  <a:lnTo>
                    <a:pt x="51" y="33"/>
                  </a:lnTo>
                  <a:close/>
                  <a:moveTo>
                    <a:pt x="1" y="13"/>
                  </a:moveTo>
                  <a:lnTo>
                    <a:pt x="9" y="20"/>
                  </a:lnTo>
                  <a:lnTo>
                    <a:pt x="13" y="24"/>
                  </a:lnTo>
                  <a:lnTo>
                    <a:pt x="18" y="27"/>
                  </a:lnTo>
                  <a:lnTo>
                    <a:pt x="29" y="33"/>
                  </a:lnTo>
                  <a:lnTo>
                    <a:pt x="34" y="36"/>
                  </a:lnTo>
                  <a:lnTo>
                    <a:pt x="40" y="38"/>
                  </a:lnTo>
                  <a:lnTo>
                    <a:pt x="50" y="32"/>
                  </a:lnTo>
                  <a:lnTo>
                    <a:pt x="44" y="30"/>
                  </a:lnTo>
                  <a:lnTo>
                    <a:pt x="37" y="28"/>
                  </a:lnTo>
                  <a:lnTo>
                    <a:pt x="30" y="25"/>
                  </a:lnTo>
                  <a:lnTo>
                    <a:pt x="24" y="21"/>
                  </a:lnTo>
                  <a:lnTo>
                    <a:pt x="17" y="17"/>
                  </a:lnTo>
                  <a:lnTo>
                    <a:pt x="11" y="12"/>
                  </a:lnTo>
                  <a:lnTo>
                    <a:pt x="8" y="10"/>
                  </a:lnTo>
                  <a:lnTo>
                    <a:pt x="6" y="8"/>
                  </a:lnTo>
                  <a:lnTo>
                    <a:pt x="1" y="2"/>
                  </a:lnTo>
                  <a:lnTo>
                    <a:pt x="1" y="13"/>
                  </a:lnTo>
                  <a:close/>
                  <a:moveTo>
                    <a:pt x="41" y="49"/>
                  </a:moveTo>
                  <a:lnTo>
                    <a:pt x="45" y="51"/>
                  </a:lnTo>
                  <a:lnTo>
                    <a:pt x="49" y="52"/>
                  </a:lnTo>
                  <a:lnTo>
                    <a:pt x="54" y="53"/>
                  </a:lnTo>
                  <a:lnTo>
                    <a:pt x="59" y="53"/>
                  </a:lnTo>
                  <a:lnTo>
                    <a:pt x="64" y="53"/>
                  </a:lnTo>
                  <a:lnTo>
                    <a:pt x="69" y="52"/>
                  </a:lnTo>
                  <a:lnTo>
                    <a:pt x="74" y="51"/>
                  </a:lnTo>
                  <a:lnTo>
                    <a:pt x="78" y="49"/>
                  </a:lnTo>
                  <a:lnTo>
                    <a:pt x="78" y="40"/>
                  </a:lnTo>
                  <a:lnTo>
                    <a:pt x="68" y="42"/>
                  </a:lnTo>
                  <a:lnTo>
                    <a:pt x="59" y="43"/>
                  </a:lnTo>
                  <a:lnTo>
                    <a:pt x="50" y="42"/>
                  </a:lnTo>
                  <a:lnTo>
                    <a:pt x="41" y="40"/>
                  </a:lnTo>
                  <a:lnTo>
                    <a:pt x="41" y="49"/>
                  </a:lnTo>
                  <a:close/>
                  <a:moveTo>
                    <a:pt x="104" y="26"/>
                  </a:moveTo>
                  <a:lnTo>
                    <a:pt x="103" y="27"/>
                  </a:lnTo>
                  <a:lnTo>
                    <a:pt x="98" y="30"/>
                  </a:lnTo>
                  <a:lnTo>
                    <a:pt x="93" y="33"/>
                  </a:lnTo>
                  <a:lnTo>
                    <a:pt x="93" y="37"/>
                  </a:lnTo>
                  <a:lnTo>
                    <a:pt x="102" y="31"/>
                  </a:lnTo>
                  <a:lnTo>
                    <a:pt x="104" y="29"/>
                  </a:lnTo>
                  <a:lnTo>
                    <a:pt x="104" y="27"/>
                  </a:lnTo>
                  <a:lnTo>
                    <a:pt x="104" y="26"/>
                  </a:lnTo>
                  <a:close/>
                  <a:moveTo>
                    <a:pt x="13" y="12"/>
                  </a:moveTo>
                  <a:lnTo>
                    <a:pt x="13" y="1"/>
                  </a:lnTo>
                  <a:lnTo>
                    <a:pt x="3" y="1"/>
                  </a:lnTo>
                  <a:lnTo>
                    <a:pt x="7" y="7"/>
                  </a:lnTo>
                  <a:lnTo>
                    <a:pt x="13" y="12"/>
                  </a:lnTo>
                  <a:close/>
                  <a:moveTo>
                    <a:pt x="25" y="20"/>
                  </a:moveTo>
                  <a:lnTo>
                    <a:pt x="23" y="17"/>
                  </a:lnTo>
                  <a:lnTo>
                    <a:pt x="14" y="3"/>
                  </a:lnTo>
                  <a:lnTo>
                    <a:pt x="14" y="13"/>
                  </a:lnTo>
                  <a:lnTo>
                    <a:pt x="19" y="17"/>
                  </a:lnTo>
                  <a:lnTo>
                    <a:pt x="25" y="20"/>
                  </a:lnTo>
                  <a:close/>
                  <a:moveTo>
                    <a:pt x="14" y="26"/>
                  </a:moveTo>
                  <a:lnTo>
                    <a:pt x="14" y="27"/>
                  </a:lnTo>
                  <a:lnTo>
                    <a:pt x="14" y="29"/>
                  </a:lnTo>
                  <a:lnTo>
                    <a:pt x="15" y="30"/>
                  </a:lnTo>
                  <a:lnTo>
                    <a:pt x="16" y="31"/>
                  </a:lnTo>
                  <a:lnTo>
                    <a:pt x="25" y="37"/>
                  </a:lnTo>
                  <a:lnTo>
                    <a:pt x="25" y="33"/>
                  </a:lnTo>
                  <a:lnTo>
                    <a:pt x="20" y="30"/>
                  </a:lnTo>
                  <a:lnTo>
                    <a:pt x="15" y="27"/>
                  </a:lnTo>
                  <a:lnTo>
                    <a:pt x="14" y="26"/>
                  </a:lnTo>
                  <a:close/>
                  <a:moveTo>
                    <a:pt x="106" y="1"/>
                  </a:moveTo>
                  <a:lnTo>
                    <a:pt x="106" y="12"/>
                  </a:lnTo>
                  <a:lnTo>
                    <a:pt x="111" y="7"/>
                  </a:lnTo>
                  <a:lnTo>
                    <a:pt x="116" y="1"/>
                  </a:lnTo>
                  <a:lnTo>
                    <a:pt x="106" y="1"/>
                  </a:lnTo>
                  <a:close/>
                  <a:moveTo>
                    <a:pt x="92" y="21"/>
                  </a:moveTo>
                  <a:lnTo>
                    <a:pt x="93" y="18"/>
                  </a:lnTo>
                  <a:lnTo>
                    <a:pt x="94" y="16"/>
                  </a:lnTo>
                  <a:lnTo>
                    <a:pt x="105" y="0"/>
                  </a:lnTo>
                  <a:lnTo>
                    <a:pt x="118" y="0"/>
                  </a:lnTo>
                  <a:lnTo>
                    <a:pt x="118" y="14"/>
                  </a:lnTo>
                  <a:lnTo>
                    <a:pt x="113" y="19"/>
                  </a:lnTo>
                  <a:lnTo>
                    <a:pt x="106" y="25"/>
                  </a:lnTo>
                  <a:lnTo>
                    <a:pt x="106" y="27"/>
                  </a:lnTo>
                  <a:lnTo>
                    <a:pt x="105" y="29"/>
                  </a:lnTo>
                  <a:lnTo>
                    <a:pt x="105" y="30"/>
                  </a:lnTo>
                  <a:lnTo>
                    <a:pt x="103" y="32"/>
                  </a:lnTo>
                  <a:lnTo>
                    <a:pt x="92" y="39"/>
                  </a:lnTo>
                  <a:lnTo>
                    <a:pt x="92" y="34"/>
                  </a:lnTo>
                  <a:lnTo>
                    <a:pt x="85" y="37"/>
                  </a:lnTo>
                  <a:lnTo>
                    <a:pt x="79" y="39"/>
                  </a:lnTo>
                  <a:lnTo>
                    <a:pt x="79" y="50"/>
                  </a:lnTo>
                  <a:lnTo>
                    <a:pt x="75" y="52"/>
                  </a:lnTo>
                  <a:lnTo>
                    <a:pt x="70" y="53"/>
                  </a:lnTo>
                  <a:lnTo>
                    <a:pt x="65" y="54"/>
                  </a:lnTo>
                  <a:lnTo>
                    <a:pt x="59" y="54"/>
                  </a:lnTo>
                  <a:lnTo>
                    <a:pt x="53" y="54"/>
                  </a:lnTo>
                  <a:lnTo>
                    <a:pt x="48" y="53"/>
                  </a:lnTo>
                  <a:lnTo>
                    <a:pt x="44" y="52"/>
                  </a:lnTo>
                  <a:lnTo>
                    <a:pt x="39" y="50"/>
                  </a:lnTo>
                  <a:lnTo>
                    <a:pt x="39" y="39"/>
                  </a:lnTo>
                  <a:lnTo>
                    <a:pt x="33" y="37"/>
                  </a:lnTo>
                  <a:lnTo>
                    <a:pt x="26" y="34"/>
                  </a:lnTo>
                  <a:lnTo>
                    <a:pt x="26" y="39"/>
                  </a:lnTo>
                  <a:lnTo>
                    <a:pt x="20" y="35"/>
                  </a:lnTo>
                  <a:lnTo>
                    <a:pt x="15" y="32"/>
                  </a:lnTo>
                  <a:lnTo>
                    <a:pt x="13" y="30"/>
                  </a:lnTo>
                  <a:lnTo>
                    <a:pt x="13" y="29"/>
                  </a:lnTo>
                  <a:lnTo>
                    <a:pt x="13" y="27"/>
                  </a:lnTo>
                  <a:lnTo>
                    <a:pt x="13" y="25"/>
                  </a:lnTo>
                  <a:lnTo>
                    <a:pt x="6" y="19"/>
                  </a:lnTo>
                  <a:lnTo>
                    <a:pt x="0" y="14"/>
                  </a:lnTo>
                  <a:lnTo>
                    <a:pt x="0" y="0"/>
                  </a:lnTo>
                  <a:lnTo>
                    <a:pt x="13" y="0"/>
                  </a:lnTo>
                  <a:lnTo>
                    <a:pt x="24" y="16"/>
                  </a:lnTo>
                  <a:lnTo>
                    <a:pt x="25" y="19"/>
                  </a:lnTo>
                  <a:lnTo>
                    <a:pt x="26" y="21"/>
                  </a:lnTo>
                  <a:lnTo>
                    <a:pt x="32" y="24"/>
                  </a:lnTo>
                  <a:lnTo>
                    <a:pt x="39" y="27"/>
                  </a:lnTo>
                  <a:lnTo>
                    <a:pt x="46" y="29"/>
                  </a:lnTo>
                  <a:lnTo>
                    <a:pt x="53" y="31"/>
                  </a:lnTo>
                  <a:lnTo>
                    <a:pt x="53" y="41"/>
                  </a:lnTo>
                  <a:lnTo>
                    <a:pt x="59" y="42"/>
                  </a:lnTo>
                  <a:lnTo>
                    <a:pt x="66" y="41"/>
                  </a:lnTo>
                  <a:lnTo>
                    <a:pt x="66" y="31"/>
                  </a:lnTo>
                  <a:lnTo>
                    <a:pt x="72" y="29"/>
                  </a:lnTo>
                  <a:lnTo>
                    <a:pt x="79" y="27"/>
                  </a:lnTo>
                  <a:lnTo>
                    <a:pt x="86" y="24"/>
                  </a:lnTo>
                  <a:lnTo>
                    <a:pt x="92" y="21"/>
                  </a:lnTo>
                  <a:close/>
                  <a:moveTo>
                    <a:pt x="104" y="13"/>
                  </a:moveTo>
                  <a:lnTo>
                    <a:pt x="104" y="3"/>
                  </a:lnTo>
                  <a:lnTo>
                    <a:pt x="95" y="17"/>
                  </a:lnTo>
                  <a:lnTo>
                    <a:pt x="94" y="20"/>
                  </a:lnTo>
                  <a:lnTo>
                    <a:pt x="99" y="17"/>
                  </a:lnTo>
                  <a:lnTo>
                    <a:pt x="104" y="13"/>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458" name="Freeform 566"/>
            <p:cNvSpPr>
              <a:spLocks noChangeAspect="1" noEditPoints="1"/>
            </p:cNvSpPr>
            <p:nvPr/>
          </p:nvSpPr>
          <p:spPr bwMode="auto">
            <a:xfrm>
              <a:off x="3800" y="2479"/>
              <a:ext cx="92" cy="108"/>
            </a:xfrm>
            <a:custGeom>
              <a:avLst/>
              <a:gdLst>
                <a:gd name="T0" fmla="*/ 2 w 92"/>
                <a:gd name="T1" fmla="*/ 60 h 108"/>
                <a:gd name="T2" fmla="*/ 4 w 92"/>
                <a:gd name="T3" fmla="*/ 68 h 108"/>
                <a:gd name="T4" fmla="*/ 7 w 92"/>
                <a:gd name="T5" fmla="*/ 76 h 108"/>
                <a:gd name="T6" fmla="*/ 12 w 92"/>
                <a:gd name="T7" fmla="*/ 83 h 108"/>
                <a:gd name="T8" fmla="*/ 21 w 92"/>
                <a:gd name="T9" fmla="*/ 93 h 108"/>
                <a:gd name="T10" fmla="*/ 29 w 92"/>
                <a:gd name="T11" fmla="*/ 99 h 108"/>
                <a:gd name="T12" fmla="*/ 37 w 92"/>
                <a:gd name="T13" fmla="*/ 103 h 108"/>
                <a:gd name="T14" fmla="*/ 46 w 92"/>
                <a:gd name="T15" fmla="*/ 107 h 108"/>
                <a:gd name="T16" fmla="*/ 59 w 92"/>
                <a:gd name="T17" fmla="*/ 101 h 108"/>
                <a:gd name="T18" fmla="*/ 67 w 92"/>
                <a:gd name="T19" fmla="*/ 96 h 108"/>
                <a:gd name="T20" fmla="*/ 78 w 92"/>
                <a:gd name="T21" fmla="*/ 87 h 108"/>
                <a:gd name="T22" fmla="*/ 85 w 92"/>
                <a:gd name="T23" fmla="*/ 76 h 108"/>
                <a:gd name="T24" fmla="*/ 89 w 92"/>
                <a:gd name="T25" fmla="*/ 68 h 108"/>
                <a:gd name="T26" fmla="*/ 91 w 92"/>
                <a:gd name="T27" fmla="*/ 60 h 108"/>
                <a:gd name="T28" fmla="*/ 91 w 92"/>
                <a:gd name="T29" fmla="*/ 1 h 108"/>
                <a:gd name="T30" fmla="*/ 2 w 92"/>
                <a:gd name="T31" fmla="*/ 55 h 108"/>
                <a:gd name="T32" fmla="*/ 92 w 92"/>
                <a:gd name="T33" fmla="*/ 60 h 108"/>
                <a:gd name="T34" fmla="*/ 90 w 92"/>
                <a:gd name="T35" fmla="*/ 69 h 108"/>
                <a:gd name="T36" fmla="*/ 86 w 92"/>
                <a:gd name="T37" fmla="*/ 77 h 108"/>
                <a:gd name="T38" fmla="*/ 81 w 92"/>
                <a:gd name="T39" fmla="*/ 84 h 108"/>
                <a:gd name="T40" fmla="*/ 75 w 92"/>
                <a:gd name="T41" fmla="*/ 91 h 108"/>
                <a:gd name="T42" fmla="*/ 64 w 92"/>
                <a:gd name="T43" fmla="*/ 100 h 108"/>
                <a:gd name="T44" fmla="*/ 55 w 92"/>
                <a:gd name="T45" fmla="*/ 105 h 108"/>
                <a:gd name="T46" fmla="*/ 46 w 92"/>
                <a:gd name="T47" fmla="*/ 108 h 108"/>
                <a:gd name="T48" fmla="*/ 37 w 92"/>
                <a:gd name="T49" fmla="*/ 105 h 108"/>
                <a:gd name="T50" fmla="*/ 28 w 92"/>
                <a:gd name="T51" fmla="*/ 100 h 108"/>
                <a:gd name="T52" fmla="*/ 21 w 92"/>
                <a:gd name="T53" fmla="*/ 95 h 108"/>
                <a:gd name="T54" fmla="*/ 14 w 92"/>
                <a:gd name="T55" fmla="*/ 88 h 108"/>
                <a:gd name="T56" fmla="*/ 6 w 92"/>
                <a:gd name="T57" fmla="*/ 77 h 108"/>
                <a:gd name="T58" fmla="*/ 2 w 92"/>
                <a:gd name="T59" fmla="*/ 69 h 108"/>
                <a:gd name="T60" fmla="*/ 0 w 92"/>
                <a:gd name="T61" fmla="*/ 60 h 108"/>
                <a:gd name="T62" fmla="*/ 0 w 92"/>
                <a:gd name="T63" fmla="*/ 0 h 108"/>
                <a:gd name="T64" fmla="*/ 92 w 92"/>
                <a:gd name="T65" fmla="*/ 56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92" h="108">
                  <a:moveTo>
                    <a:pt x="2" y="55"/>
                  </a:moveTo>
                  <a:lnTo>
                    <a:pt x="2" y="60"/>
                  </a:lnTo>
                  <a:lnTo>
                    <a:pt x="2" y="64"/>
                  </a:lnTo>
                  <a:lnTo>
                    <a:pt x="4" y="68"/>
                  </a:lnTo>
                  <a:lnTo>
                    <a:pt x="5" y="72"/>
                  </a:lnTo>
                  <a:lnTo>
                    <a:pt x="7" y="76"/>
                  </a:lnTo>
                  <a:lnTo>
                    <a:pt x="9" y="80"/>
                  </a:lnTo>
                  <a:lnTo>
                    <a:pt x="12" y="83"/>
                  </a:lnTo>
                  <a:lnTo>
                    <a:pt x="15" y="87"/>
                  </a:lnTo>
                  <a:lnTo>
                    <a:pt x="21" y="93"/>
                  </a:lnTo>
                  <a:lnTo>
                    <a:pt x="25" y="96"/>
                  </a:lnTo>
                  <a:lnTo>
                    <a:pt x="29" y="99"/>
                  </a:lnTo>
                  <a:lnTo>
                    <a:pt x="33" y="101"/>
                  </a:lnTo>
                  <a:lnTo>
                    <a:pt x="37" y="103"/>
                  </a:lnTo>
                  <a:lnTo>
                    <a:pt x="42" y="105"/>
                  </a:lnTo>
                  <a:lnTo>
                    <a:pt x="46" y="107"/>
                  </a:lnTo>
                  <a:lnTo>
                    <a:pt x="55" y="103"/>
                  </a:lnTo>
                  <a:lnTo>
                    <a:pt x="59" y="101"/>
                  </a:lnTo>
                  <a:lnTo>
                    <a:pt x="64" y="99"/>
                  </a:lnTo>
                  <a:lnTo>
                    <a:pt x="67" y="96"/>
                  </a:lnTo>
                  <a:lnTo>
                    <a:pt x="71" y="93"/>
                  </a:lnTo>
                  <a:lnTo>
                    <a:pt x="78" y="87"/>
                  </a:lnTo>
                  <a:lnTo>
                    <a:pt x="83" y="80"/>
                  </a:lnTo>
                  <a:lnTo>
                    <a:pt x="85" y="76"/>
                  </a:lnTo>
                  <a:lnTo>
                    <a:pt x="87" y="72"/>
                  </a:lnTo>
                  <a:lnTo>
                    <a:pt x="89" y="68"/>
                  </a:lnTo>
                  <a:lnTo>
                    <a:pt x="90" y="64"/>
                  </a:lnTo>
                  <a:lnTo>
                    <a:pt x="91" y="60"/>
                  </a:lnTo>
                  <a:lnTo>
                    <a:pt x="91" y="55"/>
                  </a:lnTo>
                  <a:lnTo>
                    <a:pt x="91" y="1"/>
                  </a:lnTo>
                  <a:lnTo>
                    <a:pt x="2" y="1"/>
                  </a:lnTo>
                  <a:lnTo>
                    <a:pt x="2" y="55"/>
                  </a:lnTo>
                  <a:close/>
                  <a:moveTo>
                    <a:pt x="92" y="56"/>
                  </a:moveTo>
                  <a:lnTo>
                    <a:pt x="92" y="60"/>
                  </a:lnTo>
                  <a:lnTo>
                    <a:pt x="91" y="64"/>
                  </a:lnTo>
                  <a:lnTo>
                    <a:pt x="90" y="69"/>
                  </a:lnTo>
                  <a:lnTo>
                    <a:pt x="88" y="73"/>
                  </a:lnTo>
                  <a:lnTo>
                    <a:pt x="86" y="77"/>
                  </a:lnTo>
                  <a:lnTo>
                    <a:pt x="84" y="81"/>
                  </a:lnTo>
                  <a:lnTo>
                    <a:pt x="81" y="84"/>
                  </a:lnTo>
                  <a:lnTo>
                    <a:pt x="78" y="88"/>
                  </a:lnTo>
                  <a:lnTo>
                    <a:pt x="75" y="91"/>
                  </a:lnTo>
                  <a:lnTo>
                    <a:pt x="72" y="95"/>
                  </a:lnTo>
                  <a:lnTo>
                    <a:pt x="64" y="100"/>
                  </a:lnTo>
                  <a:lnTo>
                    <a:pt x="60" y="103"/>
                  </a:lnTo>
                  <a:lnTo>
                    <a:pt x="55" y="105"/>
                  </a:lnTo>
                  <a:lnTo>
                    <a:pt x="51" y="107"/>
                  </a:lnTo>
                  <a:lnTo>
                    <a:pt x="46" y="108"/>
                  </a:lnTo>
                  <a:lnTo>
                    <a:pt x="41" y="107"/>
                  </a:lnTo>
                  <a:lnTo>
                    <a:pt x="37" y="105"/>
                  </a:lnTo>
                  <a:lnTo>
                    <a:pt x="33" y="103"/>
                  </a:lnTo>
                  <a:lnTo>
                    <a:pt x="28" y="100"/>
                  </a:lnTo>
                  <a:lnTo>
                    <a:pt x="24" y="97"/>
                  </a:lnTo>
                  <a:lnTo>
                    <a:pt x="21" y="95"/>
                  </a:lnTo>
                  <a:lnTo>
                    <a:pt x="17" y="91"/>
                  </a:lnTo>
                  <a:lnTo>
                    <a:pt x="14" y="88"/>
                  </a:lnTo>
                  <a:lnTo>
                    <a:pt x="8" y="81"/>
                  </a:lnTo>
                  <a:lnTo>
                    <a:pt x="6" y="77"/>
                  </a:lnTo>
                  <a:lnTo>
                    <a:pt x="4" y="73"/>
                  </a:lnTo>
                  <a:lnTo>
                    <a:pt x="2" y="69"/>
                  </a:lnTo>
                  <a:lnTo>
                    <a:pt x="1" y="64"/>
                  </a:lnTo>
                  <a:lnTo>
                    <a:pt x="0" y="60"/>
                  </a:lnTo>
                  <a:lnTo>
                    <a:pt x="0" y="56"/>
                  </a:lnTo>
                  <a:lnTo>
                    <a:pt x="0" y="0"/>
                  </a:lnTo>
                  <a:lnTo>
                    <a:pt x="92" y="0"/>
                  </a:lnTo>
                  <a:lnTo>
                    <a:pt x="92" y="56"/>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459" name="Freeform 567"/>
            <p:cNvSpPr>
              <a:spLocks noChangeAspect="1" noEditPoints="1"/>
            </p:cNvSpPr>
            <p:nvPr/>
          </p:nvSpPr>
          <p:spPr bwMode="auto">
            <a:xfrm>
              <a:off x="3813" y="2492"/>
              <a:ext cx="66" cy="68"/>
            </a:xfrm>
            <a:custGeom>
              <a:avLst/>
              <a:gdLst>
                <a:gd name="T0" fmla="*/ 11 w 66"/>
                <a:gd name="T1" fmla="*/ 30 h 68"/>
                <a:gd name="T2" fmla="*/ 9 w 66"/>
                <a:gd name="T3" fmla="*/ 27 h 68"/>
                <a:gd name="T4" fmla="*/ 45 w 66"/>
                <a:gd name="T5" fmla="*/ 15 h 68"/>
                <a:gd name="T6" fmla="*/ 51 w 66"/>
                <a:gd name="T7" fmla="*/ 5 h 68"/>
                <a:gd name="T8" fmla="*/ 13 w 66"/>
                <a:gd name="T9" fmla="*/ 3 h 68"/>
                <a:gd name="T10" fmla="*/ 22 w 66"/>
                <a:gd name="T11" fmla="*/ 15 h 68"/>
                <a:gd name="T12" fmla="*/ 28 w 66"/>
                <a:gd name="T13" fmla="*/ 21 h 68"/>
                <a:gd name="T14" fmla="*/ 35 w 66"/>
                <a:gd name="T15" fmla="*/ 22 h 68"/>
                <a:gd name="T16" fmla="*/ 43 w 66"/>
                <a:gd name="T17" fmla="*/ 22 h 68"/>
                <a:gd name="T18" fmla="*/ 62 w 66"/>
                <a:gd name="T19" fmla="*/ 53 h 68"/>
                <a:gd name="T20" fmla="*/ 60 w 66"/>
                <a:gd name="T21" fmla="*/ 17 h 68"/>
                <a:gd name="T22" fmla="*/ 50 w 66"/>
                <a:gd name="T23" fmla="*/ 23 h 68"/>
                <a:gd name="T24" fmla="*/ 58 w 66"/>
                <a:gd name="T25" fmla="*/ 29 h 68"/>
                <a:gd name="T26" fmla="*/ 50 w 66"/>
                <a:gd name="T27" fmla="*/ 37 h 68"/>
                <a:gd name="T28" fmla="*/ 58 w 66"/>
                <a:gd name="T29" fmla="*/ 39 h 68"/>
                <a:gd name="T30" fmla="*/ 50 w 66"/>
                <a:gd name="T31" fmla="*/ 45 h 68"/>
                <a:gd name="T32" fmla="*/ 11 w 66"/>
                <a:gd name="T33" fmla="*/ 49 h 68"/>
                <a:gd name="T34" fmla="*/ 0 w 66"/>
                <a:gd name="T35" fmla="*/ 64 h 68"/>
                <a:gd name="T36" fmla="*/ 6 w 66"/>
                <a:gd name="T37" fmla="*/ 14 h 68"/>
                <a:gd name="T38" fmla="*/ 22 w 66"/>
                <a:gd name="T39" fmla="*/ 22 h 68"/>
                <a:gd name="T40" fmla="*/ 14 w 66"/>
                <a:gd name="T41" fmla="*/ 6 h 68"/>
                <a:gd name="T42" fmla="*/ 62 w 66"/>
                <a:gd name="T43" fmla="*/ 0 h 68"/>
                <a:gd name="T44" fmla="*/ 50 w 66"/>
                <a:gd name="T45" fmla="*/ 8 h 68"/>
                <a:gd name="T46" fmla="*/ 48 w 66"/>
                <a:gd name="T47" fmla="*/ 21 h 68"/>
                <a:gd name="T48" fmla="*/ 60 w 66"/>
                <a:gd name="T49" fmla="*/ 14 h 68"/>
                <a:gd name="T50" fmla="*/ 66 w 66"/>
                <a:gd name="T51" fmla="*/ 64 h 68"/>
                <a:gd name="T52" fmla="*/ 58 w 66"/>
                <a:gd name="T53" fmla="*/ 51 h 68"/>
                <a:gd name="T54" fmla="*/ 44 w 66"/>
                <a:gd name="T55" fmla="*/ 45 h 68"/>
                <a:gd name="T56" fmla="*/ 52 w 66"/>
                <a:gd name="T57" fmla="*/ 62 h 68"/>
                <a:gd name="T58" fmla="*/ 4 w 66"/>
                <a:gd name="T59" fmla="*/ 68 h 68"/>
                <a:gd name="T60" fmla="*/ 17 w 66"/>
                <a:gd name="T61" fmla="*/ 59 h 68"/>
                <a:gd name="T62" fmla="*/ 24 w 66"/>
                <a:gd name="T63" fmla="*/ 45 h 68"/>
                <a:gd name="T64" fmla="*/ 19 w 66"/>
                <a:gd name="T65" fmla="*/ 58 h 68"/>
                <a:gd name="T66" fmla="*/ 56 w 66"/>
                <a:gd name="T67" fmla="*/ 67 h 68"/>
                <a:gd name="T68" fmla="*/ 47 w 66"/>
                <a:gd name="T69" fmla="*/ 58 h 68"/>
                <a:gd name="T70" fmla="*/ 38 w 66"/>
                <a:gd name="T71" fmla="*/ 45 h 68"/>
                <a:gd name="T72" fmla="*/ 28 w 66"/>
                <a:gd name="T73" fmla="*/ 45 h 68"/>
                <a:gd name="T74" fmla="*/ 11 w 66"/>
                <a:gd name="T75" fmla="*/ 42 h 68"/>
                <a:gd name="T76" fmla="*/ 7 w 66"/>
                <a:gd name="T77" fmla="*/ 39 h 68"/>
                <a:gd name="T78" fmla="*/ 10 w 66"/>
                <a:gd name="T79" fmla="*/ 36 h 68"/>
                <a:gd name="T80" fmla="*/ 17 w 66"/>
                <a:gd name="T81" fmla="*/ 31 h 68"/>
                <a:gd name="T82" fmla="*/ 9 w 66"/>
                <a:gd name="T83" fmla="*/ 31 h 68"/>
                <a:gd name="T84" fmla="*/ 8 w 66"/>
                <a:gd name="T85" fmla="*/ 28 h 68"/>
                <a:gd name="T86" fmla="*/ 12 w 66"/>
                <a:gd name="T87" fmla="*/ 27 h 68"/>
                <a:gd name="T88" fmla="*/ 13 w 66"/>
                <a:gd name="T89" fmla="*/ 21 h 68"/>
                <a:gd name="T90" fmla="*/ 2 w 66"/>
                <a:gd name="T91" fmla="*/ 10 h 68"/>
                <a:gd name="T92" fmla="*/ 12 w 66"/>
                <a:gd name="T93" fmla="*/ 47 h 68"/>
                <a:gd name="T94" fmla="*/ 9 w 66"/>
                <a:gd name="T95" fmla="*/ 39 h 68"/>
                <a:gd name="T96" fmla="*/ 11 w 66"/>
                <a:gd name="T97" fmla="*/ 39 h 68"/>
                <a:gd name="T98" fmla="*/ 10 w 66"/>
                <a:gd name="T99" fmla="*/ 37 h 6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6" h="68">
                  <a:moveTo>
                    <a:pt x="11" y="30"/>
                  </a:moveTo>
                  <a:lnTo>
                    <a:pt x="9" y="30"/>
                  </a:lnTo>
                  <a:lnTo>
                    <a:pt x="10" y="31"/>
                  </a:lnTo>
                  <a:lnTo>
                    <a:pt x="11" y="30"/>
                  </a:lnTo>
                  <a:close/>
                  <a:moveTo>
                    <a:pt x="11" y="28"/>
                  </a:moveTo>
                  <a:lnTo>
                    <a:pt x="11" y="27"/>
                  </a:lnTo>
                  <a:lnTo>
                    <a:pt x="10" y="27"/>
                  </a:lnTo>
                  <a:lnTo>
                    <a:pt x="9" y="27"/>
                  </a:lnTo>
                  <a:lnTo>
                    <a:pt x="9" y="28"/>
                  </a:lnTo>
                  <a:lnTo>
                    <a:pt x="11" y="28"/>
                  </a:lnTo>
                  <a:close/>
                  <a:moveTo>
                    <a:pt x="43" y="22"/>
                  </a:moveTo>
                  <a:lnTo>
                    <a:pt x="45" y="15"/>
                  </a:lnTo>
                  <a:lnTo>
                    <a:pt x="46" y="12"/>
                  </a:lnTo>
                  <a:lnTo>
                    <a:pt x="47" y="10"/>
                  </a:lnTo>
                  <a:lnTo>
                    <a:pt x="49" y="7"/>
                  </a:lnTo>
                  <a:lnTo>
                    <a:pt x="51" y="5"/>
                  </a:lnTo>
                  <a:lnTo>
                    <a:pt x="53" y="3"/>
                  </a:lnTo>
                  <a:lnTo>
                    <a:pt x="56" y="1"/>
                  </a:lnTo>
                  <a:lnTo>
                    <a:pt x="10" y="1"/>
                  </a:lnTo>
                  <a:lnTo>
                    <a:pt x="13" y="3"/>
                  </a:lnTo>
                  <a:lnTo>
                    <a:pt x="15" y="5"/>
                  </a:lnTo>
                  <a:lnTo>
                    <a:pt x="17" y="7"/>
                  </a:lnTo>
                  <a:lnTo>
                    <a:pt x="19" y="10"/>
                  </a:lnTo>
                  <a:lnTo>
                    <a:pt x="22" y="15"/>
                  </a:lnTo>
                  <a:lnTo>
                    <a:pt x="22" y="18"/>
                  </a:lnTo>
                  <a:lnTo>
                    <a:pt x="23" y="22"/>
                  </a:lnTo>
                  <a:lnTo>
                    <a:pt x="25" y="21"/>
                  </a:lnTo>
                  <a:lnTo>
                    <a:pt x="28" y="21"/>
                  </a:lnTo>
                  <a:lnTo>
                    <a:pt x="31" y="22"/>
                  </a:lnTo>
                  <a:lnTo>
                    <a:pt x="33" y="24"/>
                  </a:lnTo>
                  <a:lnTo>
                    <a:pt x="34" y="23"/>
                  </a:lnTo>
                  <a:lnTo>
                    <a:pt x="35" y="22"/>
                  </a:lnTo>
                  <a:lnTo>
                    <a:pt x="36" y="21"/>
                  </a:lnTo>
                  <a:lnTo>
                    <a:pt x="38" y="21"/>
                  </a:lnTo>
                  <a:lnTo>
                    <a:pt x="41" y="21"/>
                  </a:lnTo>
                  <a:lnTo>
                    <a:pt x="43" y="22"/>
                  </a:lnTo>
                  <a:close/>
                  <a:moveTo>
                    <a:pt x="50" y="45"/>
                  </a:moveTo>
                  <a:lnTo>
                    <a:pt x="54" y="47"/>
                  </a:lnTo>
                  <a:lnTo>
                    <a:pt x="58" y="49"/>
                  </a:lnTo>
                  <a:lnTo>
                    <a:pt x="62" y="53"/>
                  </a:lnTo>
                  <a:lnTo>
                    <a:pt x="65" y="57"/>
                  </a:lnTo>
                  <a:lnTo>
                    <a:pt x="65" y="10"/>
                  </a:lnTo>
                  <a:lnTo>
                    <a:pt x="62" y="15"/>
                  </a:lnTo>
                  <a:lnTo>
                    <a:pt x="60" y="17"/>
                  </a:lnTo>
                  <a:lnTo>
                    <a:pt x="58" y="18"/>
                  </a:lnTo>
                  <a:lnTo>
                    <a:pt x="54" y="21"/>
                  </a:lnTo>
                  <a:lnTo>
                    <a:pt x="49" y="23"/>
                  </a:lnTo>
                  <a:lnTo>
                    <a:pt x="50" y="23"/>
                  </a:lnTo>
                  <a:lnTo>
                    <a:pt x="50" y="27"/>
                  </a:lnTo>
                  <a:lnTo>
                    <a:pt x="56" y="27"/>
                  </a:lnTo>
                  <a:lnTo>
                    <a:pt x="58" y="28"/>
                  </a:lnTo>
                  <a:lnTo>
                    <a:pt x="58" y="29"/>
                  </a:lnTo>
                  <a:lnTo>
                    <a:pt x="58" y="30"/>
                  </a:lnTo>
                  <a:lnTo>
                    <a:pt x="56" y="31"/>
                  </a:lnTo>
                  <a:lnTo>
                    <a:pt x="50" y="31"/>
                  </a:lnTo>
                  <a:lnTo>
                    <a:pt x="50" y="37"/>
                  </a:lnTo>
                  <a:lnTo>
                    <a:pt x="56" y="37"/>
                  </a:lnTo>
                  <a:lnTo>
                    <a:pt x="58" y="37"/>
                  </a:lnTo>
                  <a:lnTo>
                    <a:pt x="58" y="38"/>
                  </a:lnTo>
                  <a:lnTo>
                    <a:pt x="58" y="39"/>
                  </a:lnTo>
                  <a:lnTo>
                    <a:pt x="58" y="40"/>
                  </a:lnTo>
                  <a:lnTo>
                    <a:pt x="56" y="41"/>
                  </a:lnTo>
                  <a:lnTo>
                    <a:pt x="50" y="41"/>
                  </a:lnTo>
                  <a:lnTo>
                    <a:pt x="50" y="45"/>
                  </a:lnTo>
                  <a:close/>
                  <a:moveTo>
                    <a:pt x="22" y="45"/>
                  </a:moveTo>
                  <a:lnTo>
                    <a:pt x="18" y="46"/>
                  </a:lnTo>
                  <a:lnTo>
                    <a:pt x="14" y="47"/>
                  </a:lnTo>
                  <a:lnTo>
                    <a:pt x="11" y="49"/>
                  </a:lnTo>
                  <a:lnTo>
                    <a:pt x="8" y="51"/>
                  </a:lnTo>
                  <a:lnTo>
                    <a:pt x="6" y="53"/>
                  </a:lnTo>
                  <a:lnTo>
                    <a:pt x="4" y="56"/>
                  </a:lnTo>
                  <a:lnTo>
                    <a:pt x="0" y="64"/>
                  </a:lnTo>
                  <a:lnTo>
                    <a:pt x="0" y="4"/>
                  </a:lnTo>
                  <a:lnTo>
                    <a:pt x="2" y="8"/>
                  </a:lnTo>
                  <a:lnTo>
                    <a:pt x="4" y="11"/>
                  </a:lnTo>
                  <a:lnTo>
                    <a:pt x="6" y="14"/>
                  </a:lnTo>
                  <a:lnTo>
                    <a:pt x="8" y="17"/>
                  </a:lnTo>
                  <a:lnTo>
                    <a:pt x="11" y="18"/>
                  </a:lnTo>
                  <a:lnTo>
                    <a:pt x="14" y="20"/>
                  </a:lnTo>
                  <a:lnTo>
                    <a:pt x="22" y="22"/>
                  </a:lnTo>
                  <a:lnTo>
                    <a:pt x="20" y="14"/>
                  </a:lnTo>
                  <a:lnTo>
                    <a:pt x="18" y="11"/>
                  </a:lnTo>
                  <a:lnTo>
                    <a:pt x="16" y="8"/>
                  </a:lnTo>
                  <a:lnTo>
                    <a:pt x="14" y="6"/>
                  </a:lnTo>
                  <a:lnTo>
                    <a:pt x="11" y="4"/>
                  </a:lnTo>
                  <a:lnTo>
                    <a:pt x="8" y="2"/>
                  </a:lnTo>
                  <a:lnTo>
                    <a:pt x="4" y="0"/>
                  </a:lnTo>
                  <a:lnTo>
                    <a:pt x="62" y="0"/>
                  </a:lnTo>
                  <a:lnTo>
                    <a:pt x="58" y="2"/>
                  </a:lnTo>
                  <a:lnTo>
                    <a:pt x="55" y="4"/>
                  </a:lnTo>
                  <a:lnTo>
                    <a:pt x="52" y="6"/>
                  </a:lnTo>
                  <a:lnTo>
                    <a:pt x="50" y="8"/>
                  </a:lnTo>
                  <a:lnTo>
                    <a:pt x="48" y="11"/>
                  </a:lnTo>
                  <a:lnTo>
                    <a:pt x="46" y="14"/>
                  </a:lnTo>
                  <a:lnTo>
                    <a:pt x="45" y="22"/>
                  </a:lnTo>
                  <a:lnTo>
                    <a:pt x="48" y="21"/>
                  </a:lnTo>
                  <a:lnTo>
                    <a:pt x="52" y="20"/>
                  </a:lnTo>
                  <a:lnTo>
                    <a:pt x="55" y="18"/>
                  </a:lnTo>
                  <a:lnTo>
                    <a:pt x="58" y="17"/>
                  </a:lnTo>
                  <a:lnTo>
                    <a:pt x="60" y="14"/>
                  </a:lnTo>
                  <a:lnTo>
                    <a:pt x="63" y="11"/>
                  </a:lnTo>
                  <a:lnTo>
                    <a:pt x="64" y="8"/>
                  </a:lnTo>
                  <a:lnTo>
                    <a:pt x="66" y="4"/>
                  </a:lnTo>
                  <a:lnTo>
                    <a:pt x="66" y="64"/>
                  </a:lnTo>
                  <a:lnTo>
                    <a:pt x="64" y="60"/>
                  </a:lnTo>
                  <a:lnTo>
                    <a:pt x="63" y="56"/>
                  </a:lnTo>
                  <a:lnTo>
                    <a:pt x="60" y="53"/>
                  </a:lnTo>
                  <a:lnTo>
                    <a:pt x="58" y="51"/>
                  </a:lnTo>
                  <a:lnTo>
                    <a:pt x="55" y="49"/>
                  </a:lnTo>
                  <a:lnTo>
                    <a:pt x="52" y="47"/>
                  </a:lnTo>
                  <a:lnTo>
                    <a:pt x="48" y="46"/>
                  </a:lnTo>
                  <a:lnTo>
                    <a:pt x="44" y="45"/>
                  </a:lnTo>
                  <a:lnTo>
                    <a:pt x="46" y="53"/>
                  </a:lnTo>
                  <a:lnTo>
                    <a:pt x="48" y="57"/>
                  </a:lnTo>
                  <a:lnTo>
                    <a:pt x="50" y="59"/>
                  </a:lnTo>
                  <a:lnTo>
                    <a:pt x="52" y="62"/>
                  </a:lnTo>
                  <a:lnTo>
                    <a:pt x="55" y="64"/>
                  </a:lnTo>
                  <a:lnTo>
                    <a:pt x="58" y="66"/>
                  </a:lnTo>
                  <a:lnTo>
                    <a:pt x="62" y="68"/>
                  </a:lnTo>
                  <a:lnTo>
                    <a:pt x="4" y="68"/>
                  </a:lnTo>
                  <a:lnTo>
                    <a:pt x="8" y="66"/>
                  </a:lnTo>
                  <a:lnTo>
                    <a:pt x="11" y="64"/>
                  </a:lnTo>
                  <a:lnTo>
                    <a:pt x="14" y="62"/>
                  </a:lnTo>
                  <a:lnTo>
                    <a:pt x="17" y="59"/>
                  </a:lnTo>
                  <a:lnTo>
                    <a:pt x="19" y="57"/>
                  </a:lnTo>
                  <a:lnTo>
                    <a:pt x="20" y="53"/>
                  </a:lnTo>
                  <a:lnTo>
                    <a:pt x="22" y="45"/>
                  </a:lnTo>
                  <a:close/>
                  <a:moveTo>
                    <a:pt x="24" y="45"/>
                  </a:moveTo>
                  <a:lnTo>
                    <a:pt x="23" y="45"/>
                  </a:lnTo>
                  <a:lnTo>
                    <a:pt x="23" y="49"/>
                  </a:lnTo>
                  <a:lnTo>
                    <a:pt x="22" y="52"/>
                  </a:lnTo>
                  <a:lnTo>
                    <a:pt x="19" y="58"/>
                  </a:lnTo>
                  <a:lnTo>
                    <a:pt x="18" y="60"/>
                  </a:lnTo>
                  <a:lnTo>
                    <a:pt x="16" y="63"/>
                  </a:lnTo>
                  <a:lnTo>
                    <a:pt x="10" y="67"/>
                  </a:lnTo>
                  <a:lnTo>
                    <a:pt x="56" y="67"/>
                  </a:lnTo>
                  <a:lnTo>
                    <a:pt x="53" y="65"/>
                  </a:lnTo>
                  <a:lnTo>
                    <a:pt x="51" y="63"/>
                  </a:lnTo>
                  <a:lnTo>
                    <a:pt x="49" y="60"/>
                  </a:lnTo>
                  <a:lnTo>
                    <a:pt x="47" y="58"/>
                  </a:lnTo>
                  <a:lnTo>
                    <a:pt x="45" y="52"/>
                  </a:lnTo>
                  <a:lnTo>
                    <a:pt x="43" y="45"/>
                  </a:lnTo>
                  <a:lnTo>
                    <a:pt x="42" y="45"/>
                  </a:lnTo>
                  <a:lnTo>
                    <a:pt x="38" y="45"/>
                  </a:lnTo>
                  <a:lnTo>
                    <a:pt x="36" y="46"/>
                  </a:lnTo>
                  <a:lnTo>
                    <a:pt x="33" y="46"/>
                  </a:lnTo>
                  <a:lnTo>
                    <a:pt x="30" y="46"/>
                  </a:lnTo>
                  <a:lnTo>
                    <a:pt x="28" y="45"/>
                  </a:lnTo>
                  <a:lnTo>
                    <a:pt x="24" y="45"/>
                  </a:lnTo>
                  <a:close/>
                  <a:moveTo>
                    <a:pt x="17" y="41"/>
                  </a:moveTo>
                  <a:lnTo>
                    <a:pt x="12" y="41"/>
                  </a:lnTo>
                  <a:lnTo>
                    <a:pt x="11" y="42"/>
                  </a:lnTo>
                  <a:lnTo>
                    <a:pt x="10" y="42"/>
                  </a:lnTo>
                  <a:lnTo>
                    <a:pt x="9" y="41"/>
                  </a:lnTo>
                  <a:lnTo>
                    <a:pt x="8" y="40"/>
                  </a:lnTo>
                  <a:lnTo>
                    <a:pt x="7" y="39"/>
                  </a:lnTo>
                  <a:lnTo>
                    <a:pt x="7" y="38"/>
                  </a:lnTo>
                  <a:lnTo>
                    <a:pt x="8" y="38"/>
                  </a:lnTo>
                  <a:lnTo>
                    <a:pt x="8" y="36"/>
                  </a:lnTo>
                  <a:lnTo>
                    <a:pt x="10" y="36"/>
                  </a:lnTo>
                  <a:lnTo>
                    <a:pt x="11" y="36"/>
                  </a:lnTo>
                  <a:lnTo>
                    <a:pt x="12" y="37"/>
                  </a:lnTo>
                  <a:lnTo>
                    <a:pt x="17" y="37"/>
                  </a:lnTo>
                  <a:lnTo>
                    <a:pt x="17" y="31"/>
                  </a:lnTo>
                  <a:lnTo>
                    <a:pt x="12" y="31"/>
                  </a:lnTo>
                  <a:lnTo>
                    <a:pt x="11" y="32"/>
                  </a:lnTo>
                  <a:lnTo>
                    <a:pt x="10" y="32"/>
                  </a:lnTo>
                  <a:lnTo>
                    <a:pt x="9" y="31"/>
                  </a:lnTo>
                  <a:lnTo>
                    <a:pt x="8" y="30"/>
                  </a:lnTo>
                  <a:lnTo>
                    <a:pt x="7" y="29"/>
                  </a:lnTo>
                  <a:lnTo>
                    <a:pt x="7" y="28"/>
                  </a:lnTo>
                  <a:lnTo>
                    <a:pt x="8" y="28"/>
                  </a:lnTo>
                  <a:lnTo>
                    <a:pt x="8" y="27"/>
                  </a:lnTo>
                  <a:lnTo>
                    <a:pt x="10" y="26"/>
                  </a:lnTo>
                  <a:lnTo>
                    <a:pt x="11" y="26"/>
                  </a:lnTo>
                  <a:lnTo>
                    <a:pt x="12" y="27"/>
                  </a:lnTo>
                  <a:lnTo>
                    <a:pt x="17" y="27"/>
                  </a:lnTo>
                  <a:lnTo>
                    <a:pt x="16" y="23"/>
                  </a:lnTo>
                  <a:lnTo>
                    <a:pt x="18" y="22"/>
                  </a:lnTo>
                  <a:lnTo>
                    <a:pt x="13" y="21"/>
                  </a:lnTo>
                  <a:lnTo>
                    <a:pt x="8" y="18"/>
                  </a:lnTo>
                  <a:lnTo>
                    <a:pt x="5" y="15"/>
                  </a:lnTo>
                  <a:lnTo>
                    <a:pt x="3" y="13"/>
                  </a:lnTo>
                  <a:lnTo>
                    <a:pt x="2" y="10"/>
                  </a:lnTo>
                  <a:lnTo>
                    <a:pt x="2" y="57"/>
                  </a:lnTo>
                  <a:lnTo>
                    <a:pt x="5" y="53"/>
                  </a:lnTo>
                  <a:lnTo>
                    <a:pt x="8" y="49"/>
                  </a:lnTo>
                  <a:lnTo>
                    <a:pt x="12" y="47"/>
                  </a:lnTo>
                  <a:lnTo>
                    <a:pt x="17" y="45"/>
                  </a:lnTo>
                  <a:lnTo>
                    <a:pt x="17" y="41"/>
                  </a:lnTo>
                  <a:close/>
                  <a:moveTo>
                    <a:pt x="11" y="39"/>
                  </a:moveTo>
                  <a:lnTo>
                    <a:pt x="9" y="39"/>
                  </a:lnTo>
                  <a:lnTo>
                    <a:pt x="9" y="40"/>
                  </a:lnTo>
                  <a:lnTo>
                    <a:pt x="10" y="41"/>
                  </a:lnTo>
                  <a:lnTo>
                    <a:pt x="11" y="40"/>
                  </a:lnTo>
                  <a:lnTo>
                    <a:pt x="11" y="39"/>
                  </a:lnTo>
                  <a:close/>
                  <a:moveTo>
                    <a:pt x="9" y="38"/>
                  </a:moveTo>
                  <a:lnTo>
                    <a:pt x="11" y="38"/>
                  </a:lnTo>
                  <a:lnTo>
                    <a:pt x="11" y="37"/>
                  </a:lnTo>
                  <a:lnTo>
                    <a:pt x="10" y="37"/>
                  </a:lnTo>
                  <a:lnTo>
                    <a:pt x="9" y="37"/>
                  </a:lnTo>
                  <a:lnTo>
                    <a:pt x="9" y="38"/>
                  </a:lnTo>
                  <a:close/>
                </a:path>
              </a:pathLst>
            </a:custGeom>
            <a:solidFill>
              <a:srgbClr val="000000"/>
            </a:solidFill>
            <a:ln w="9525">
              <a:noFill/>
              <a:round/>
              <a:headEnd/>
              <a:tailEnd/>
            </a:ln>
          </p:spPr>
          <p:txBody>
            <a:bodyPr/>
            <a:lstStyle/>
            <a:p>
              <a:pPr>
                <a:defRPr/>
              </a:pPr>
              <a:endParaRPr lang="en-US">
                <a:ea typeface="ＭＳ Ｐゴシック" pitchFamily="-65" charset="-128"/>
              </a:endParaRPr>
            </a:p>
          </p:txBody>
        </p:sp>
        <p:sp>
          <p:nvSpPr>
            <p:cNvPr id="460" name="Freeform 568"/>
            <p:cNvSpPr>
              <a:spLocks noChangeAspect="1"/>
            </p:cNvSpPr>
            <p:nvPr/>
          </p:nvSpPr>
          <p:spPr bwMode="auto">
            <a:xfrm>
              <a:off x="3847" y="2515"/>
              <a:ext cx="12" cy="20"/>
            </a:xfrm>
            <a:custGeom>
              <a:avLst/>
              <a:gdLst>
                <a:gd name="T0" fmla="*/ 12 w 12"/>
                <a:gd name="T1" fmla="*/ 19 h 20"/>
                <a:gd name="T2" fmla="*/ 5 w 12"/>
                <a:gd name="T3" fmla="*/ 19 h 20"/>
                <a:gd name="T4" fmla="*/ 2 w 12"/>
                <a:gd name="T5" fmla="*/ 19 h 20"/>
                <a:gd name="T6" fmla="*/ 0 w 12"/>
                <a:gd name="T7" fmla="*/ 20 h 20"/>
                <a:gd name="T8" fmla="*/ 0 w 12"/>
                <a:gd name="T9" fmla="*/ 3 h 20"/>
                <a:gd name="T10" fmla="*/ 0 w 12"/>
                <a:gd name="T11" fmla="*/ 1 h 20"/>
                <a:gd name="T12" fmla="*/ 1 w 12"/>
                <a:gd name="T13" fmla="*/ 0 h 20"/>
                <a:gd name="T14" fmla="*/ 2 w 12"/>
                <a:gd name="T15" fmla="*/ 0 h 20"/>
                <a:gd name="T16" fmla="*/ 4 w 12"/>
                <a:gd name="T17" fmla="*/ 0 h 20"/>
                <a:gd name="T18" fmla="*/ 9 w 12"/>
                <a:gd name="T19" fmla="*/ 0 h 20"/>
                <a:gd name="T20" fmla="*/ 10 w 12"/>
                <a:gd name="T21" fmla="*/ 0 h 20"/>
                <a:gd name="T22" fmla="*/ 12 w 12"/>
                <a:gd name="T23" fmla="*/ 0 h 20"/>
                <a:gd name="T24" fmla="*/ 12 w 12"/>
                <a:gd name="T25" fmla="*/ 19 h 2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2" h="20">
                  <a:moveTo>
                    <a:pt x="12" y="19"/>
                  </a:moveTo>
                  <a:lnTo>
                    <a:pt x="5" y="19"/>
                  </a:lnTo>
                  <a:lnTo>
                    <a:pt x="2" y="19"/>
                  </a:lnTo>
                  <a:lnTo>
                    <a:pt x="0" y="20"/>
                  </a:lnTo>
                  <a:lnTo>
                    <a:pt x="0" y="3"/>
                  </a:lnTo>
                  <a:lnTo>
                    <a:pt x="0" y="1"/>
                  </a:lnTo>
                  <a:lnTo>
                    <a:pt x="1" y="0"/>
                  </a:lnTo>
                  <a:lnTo>
                    <a:pt x="2" y="0"/>
                  </a:lnTo>
                  <a:lnTo>
                    <a:pt x="4" y="0"/>
                  </a:lnTo>
                  <a:lnTo>
                    <a:pt x="9" y="0"/>
                  </a:lnTo>
                  <a:lnTo>
                    <a:pt x="10" y="0"/>
                  </a:lnTo>
                  <a:lnTo>
                    <a:pt x="12" y="0"/>
                  </a:lnTo>
                  <a:lnTo>
                    <a:pt x="12" y="19"/>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461" name="Freeform 569"/>
            <p:cNvSpPr>
              <a:spLocks noChangeAspect="1"/>
            </p:cNvSpPr>
            <p:nvPr/>
          </p:nvSpPr>
          <p:spPr bwMode="auto">
            <a:xfrm>
              <a:off x="3833" y="2515"/>
              <a:ext cx="12" cy="20"/>
            </a:xfrm>
            <a:custGeom>
              <a:avLst/>
              <a:gdLst>
                <a:gd name="T0" fmla="*/ 12 w 12"/>
                <a:gd name="T1" fmla="*/ 20 h 20"/>
                <a:gd name="T2" fmla="*/ 10 w 12"/>
                <a:gd name="T3" fmla="*/ 19 h 20"/>
                <a:gd name="T4" fmla="*/ 7 w 12"/>
                <a:gd name="T5" fmla="*/ 19 h 20"/>
                <a:gd name="T6" fmla="*/ 0 w 12"/>
                <a:gd name="T7" fmla="*/ 19 h 20"/>
                <a:gd name="T8" fmla="*/ 0 w 12"/>
                <a:gd name="T9" fmla="*/ 0 h 20"/>
                <a:gd name="T10" fmla="*/ 2 w 12"/>
                <a:gd name="T11" fmla="*/ 0 h 20"/>
                <a:gd name="T12" fmla="*/ 4 w 12"/>
                <a:gd name="T13" fmla="*/ 0 h 20"/>
                <a:gd name="T14" fmla="*/ 8 w 12"/>
                <a:gd name="T15" fmla="*/ 0 h 20"/>
                <a:gd name="T16" fmla="*/ 10 w 12"/>
                <a:gd name="T17" fmla="*/ 0 h 20"/>
                <a:gd name="T18" fmla="*/ 11 w 12"/>
                <a:gd name="T19" fmla="*/ 0 h 20"/>
                <a:gd name="T20" fmla="*/ 12 w 12"/>
                <a:gd name="T21" fmla="*/ 1 h 20"/>
                <a:gd name="T22" fmla="*/ 12 w 12"/>
                <a:gd name="T23" fmla="*/ 3 h 20"/>
                <a:gd name="T24" fmla="*/ 12 w 12"/>
                <a:gd name="T25" fmla="*/ 20 h 2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2" h="20">
                  <a:moveTo>
                    <a:pt x="12" y="20"/>
                  </a:moveTo>
                  <a:lnTo>
                    <a:pt x="10" y="19"/>
                  </a:lnTo>
                  <a:lnTo>
                    <a:pt x="7" y="19"/>
                  </a:lnTo>
                  <a:lnTo>
                    <a:pt x="0" y="19"/>
                  </a:lnTo>
                  <a:lnTo>
                    <a:pt x="0" y="0"/>
                  </a:lnTo>
                  <a:lnTo>
                    <a:pt x="2" y="0"/>
                  </a:lnTo>
                  <a:lnTo>
                    <a:pt x="4" y="0"/>
                  </a:lnTo>
                  <a:lnTo>
                    <a:pt x="8" y="0"/>
                  </a:lnTo>
                  <a:lnTo>
                    <a:pt x="10" y="0"/>
                  </a:lnTo>
                  <a:lnTo>
                    <a:pt x="11" y="0"/>
                  </a:lnTo>
                  <a:lnTo>
                    <a:pt x="12" y="1"/>
                  </a:lnTo>
                  <a:lnTo>
                    <a:pt x="12" y="3"/>
                  </a:lnTo>
                  <a:lnTo>
                    <a:pt x="12" y="20"/>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462" name="Freeform 570"/>
            <p:cNvSpPr>
              <a:spLocks noChangeAspect="1"/>
            </p:cNvSpPr>
            <p:nvPr/>
          </p:nvSpPr>
          <p:spPr bwMode="auto">
            <a:xfrm>
              <a:off x="3831" y="2515"/>
              <a:ext cx="31" cy="22"/>
            </a:xfrm>
            <a:custGeom>
              <a:avLst/>
              <a:gdLst>
                <a:gd name="T0" fmla="*/ 15 w 31"/>
                <a:gd name="T1" fmla="*/ 22 h 22"/>
                <a:gd name="T2" fmla="*/ 18 w 31"/>
                <a:gd name="T3" fmla="*/ 21 h 22"/>
                <a:gd name="T4" fmla="*/ 20 w 31"/>
                <a:gd name="T5" fmla="*/ 21 h 22"/>
                <a:gd name="T6" fmla="*/ 31 w 31"/>
                <a:gd name="T7" fmla="*/ 21 h 22"/>
                <a:gd name="T8" fmla="*/ 31 w 31"/>
                <a:gd name="T9" fmla="*/ 1 h 22"/>
                <a:gd name="T10" fmla="*/ 29 w 31"/>
                <a:gd name="T11" fmla="*/ 0 h 22"/>
                <a:gd name="T12" fmla="*/ 29 w 31"/>
                <a:gd name="T13" fmla="*/ 20 h 22"/>
                <a:gd name="T14" fmla="*/ 21 w 31"/>
                <a:gd name="T15" fmla="*/ 20 h 22"/>
                <a:gd name="T16" fmla="*/ 19 w 31"/>
                <a:gd name="T17" fmla="*/ 20 h 22"/>
                <a:gd name="T18" fmla="*/ 18 w 31"/>
                <a:gd name="T19" fmla="*/ 20 h 22"/>
                <a:gd name="T20" fmla="*/ 17 w 31"/>
                <a:gd name="T21" fmla="*/ 21 h 22"/>
                <a:gd name="T22" fmla="*/ 15 w 31"/>
                <a:gd name="T23" fmla="*/ 21 h 22"/>
                <a:gd name="T24" fmla="*/ 14 w 31"/>
                <a:gd name="T25" fmla="*/ 21 h 22"/>
                <a:gd name="T26" fmla="*/ 13 w 31"/>
                <a:gd name="T27" fmla="*/ 20 h 22"/>
                <a:gd name="T28" fmla="*/ 12 w 31"/>
                <a:gd name="T29" fmla="*/ 20 h 22"/>
                <a:gd name="T30" fmla="*/ 9 w 31"/>
                <a:gd name="T31" fmla="*/ 20 h 22"/>
                <a:gd name="T32" fmla="*/ 1 w 31"/>
                <a:gd name="T33" fmla="*/ 20 h 22"/>
                <a:gd name="T34" fmla="*/ 1 w 31"/>
                <a:gd name="T35" fmla="*/ 0 h 22"/>
                <a:gd name="T36" fmla="*/ 0 w 31"/>
                <a:gd name="T37" fmla="*/ 1 h 22"/>
                <a:gd name="T38" fmla="*/ 0 w 31"/>
                <a:gd name="T39" fmla="*/ 21 h 22"/>
                <a:gd name="T40" fmla="*/ 10 w 31"/>
                <a:gd name="T41" fmla="*/ 21 h 22"/>
                <a:gd name="T42" fmla="*/ 12 w 31"/>
                <a:gd name="T43" fmla="*/ 21 h 22"/>
                <a:gd name="T44" fmla="*/ 15 w 31"/>
                <a:gd name="T45" fmla="*/ 22 h 2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31" h="22">
                  <a:moveTo>
                    <a:pt x="15" y="22"/>
                  </a:moveTo>
                  <a:lnTo>
                    <a:pt x="18" y="21"/>
                  </a:lnTo>
                  <a:lnTo>
                    <a:pt x="20" y="21"/>
                  </a:lnTo>
                  <a:lnTo>
                    <a:pt x="31" y="21"/>
                  </a:lnTo>
                  <a:lnTo>
                    <a:pt x="31" y="1"/>
                  </a:lnTo>
                  <a:lnTo>
                    <a:pt x="29" y="0"/>
                  </a:lnTo>
                  <a:lnTo>
                    <a:pt x="29" y="20"/>
                  </a:lnTo>
                  <a:lnTo>
                    <a:pt x="21" y="20"/>
                  </a:lnTo>
                  <a:lnTo>
                    <a:pt x="19" y="20"/>
                  </a:lnTo>
                  <a:lnTo>
                    <a:pt x="18" y="20"/>
                  </a:lnTo>
                  <a:lnTo>
                    <a:pt x="17" y="21"/>
                  </a:lnTo>
                  <a:lnTo>
                    <a:pt x="15" y="21"/>
                  </a:lnTo>
                  <a:lnTo>
                    <a:pt x="14" y="21"/>
                  </a:lnTo>
                  <a:lnTo>
                    <a:pt x="13" y="20"/>
                  </a:lnTo>
                  <a:lnTo>
                    <a:pt x="12" y="20"/>
                  </a:lnTo>
                  <a:lnTo>
                    <a:pt x="9" y="20"/>
                  </a:lnTo>
                  <a:lnTo>
                    <a:pt x="1" y="20"/>
                  </a:lnTo>
                  <a:lnTo>
                    <a:pt x="1" y="0"/>
                  </a:lnTo>
                  <a:lnTo>
                    <a:pt x="0" y="1"/>
                  </a:lnTo>
                  <a:lnTo>
                    <a:pt x="0" y="21"/>
                  </a:lnTo>
                  <a:lnTo>
                    <a:pt x="10" y="21"/>
                  </a:lnTo>
                  <a:lnTo>
                    <a:pt x="12" y="21"/>
                  </a:lnTo>
                  <a:lnTo>
                    <a:pt x="15" y="22"/>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grpSp>
      <p:sp>
        <p:nvSpPr>
          <p:cNvPr id="3075" name="Rectangle 3"/>
          <p:cNvSpPr>
            <a:spLocks noGrp="1" noChangeArrowheads="1"/>
          </p:cNvSpPr>
          <p:nvPr>
            <p:ph type="ctrTitle"/>
          </p:nvPr>
        </p:nvSpPr>
        <p:spPr>
          <a:xfrm>
            <a:off x="750888" y="730250"/>
            <a:ext cx="7881937" cy="969963"/>
          </a:xfrm>
        </p:spPr>
        <p:txBody>
          <a:bodyPr/>
          <a:lstStyle>
            <a:lvl1pPr>
              <a:defRPr sz="3800">
                <a:solidFill>
                  <a:schemeClr val="bg1"/>
                </a:solidFill>
              </a:defRPr>
            </a:lvl1pPr>
          </a:lstStyle>
          <a:p>
            <a:r>
              <a:rPr lang="en-AU"/>
              <a:t>Insert Heading</a:t>
            </a:r>
          </a:p>
        </p:txBody>
      </p:sp>
      <p:sp>
        <p:nvSpPr>
          <p:cNvPr id="3076" name="Rectangle 4"/>
          <p:cNvSpPr>
            <a:spLocks noGrp="1" noChangeArrowheads="1"/>
          </p:cNvSpPr>
          <p:nvPr>
            <p:ph type="subTitle" idx="1"/>
          </p:nvPr>
        </p:nvSpPr>
        <p:spPr>
          <a:xfrm>
            <a:off x="746125" y="1787525"/>
            <a:ext cx="7881938" cy="1752600"/>
          </a:xfrm>
        </p:spPr>
        <p:txBody>
          <a:bodyPr/>
          <a:lstStyle>
            <a:lvl1pPr marL="0" indent="0">
              <a:buFontTx/>
              <a:buNone/>
              <a:defRPr>
                <a:solidFill>
                  <a:schemeClr val="bg1"/>
                </a:solidFill>
              </a:defRPr>
            </a:lvl1pPr>
          </a:lstStyle>
          <a:p>
            <a:r>
              <a:rPr lang="en-AU"/>
              <a:t>Click to edit Master subtitle style</a:t>
            </a:r>
          </a:p>
        </p:txBody>
      </p:sp>
    </p:spTree>
    <p:extLst>
      <p:ext uri="{BB962C8B-B14F-4D97-AF65-F5344CB8AC3E}">
        <p14:creationId xmlns:p14="http://schemas.microsoft.com/office/powerpoint/2010/main" val="38259797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AU"/>
              <a:t>Presentation Heading</a:t>
            </a:r>
          </a:p>
        </p:txBody>
      </p:sp>
    </p:spTree>
    <p:extLst>
      <p:ext uri="{BB962C8B-B14F-4D97-AF65-F5344CB8AC3E}">
        <p14:creationId xmlns:p14="http://schemas.microsoft.com/office/powerpoint/2010/main" val="6591885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4800" y="654050"/>
            <a:ext cx="1970088" cy="5291138"/>
          </a:xfrm>
        </p:spPr>
        <p:txBody>
          <a:bodyPr vert="eaVert"/>
          <a:lstStyle/>
          <a:p>
            <a:r>
              <a:rPr lang="en-AU" smtClean="0"/>
              <a:t>Click to edit Master title style</a:t>
            </a:r>
            <a:endParaRPr lang="en-US"/>
          </a:p>
        </p:txBody>
      </p:sp>
      <p:sp>
        <p:nvSpPr>
          <p:cNvPr id="3" name="Vertical Text Placeholder 2"/>
          <p:cNvSpPr>
            <a:spLocks noGrp="1"/>
          </p:cNvSpPr>
          <p:nvPr>
            <p:ph type="body" orient="vert" idx="1"/>
          </p:nvPr>
        </p:nvSpPr>
        <p:spPr>
          <a:xfrm>
            <a:off x="742950" y="654050"/>
            <a:ext cx="5759450" cy="5291138"/>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AU"/>
              <a:t>Presentation Heading</a:t>
            </a:r>
          </a:p>
        </p:txBody>
      </p:sp>
    </p:spTree>
    <p:extLst>
      <p:ext uri="{BB962C8B-B14F-4D97-AF65-F5344CB8AC3E}">
        <p14:creationId xmlns:p14="http://schemas.microsoft.com/office/powerpoint/2010/main" val="27292750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AU"/>
              <a:t>Presentation Heading</a:t>
            </a:r>
          </a:p>
        </p:txBody>
      </p:sp>
    </p:spTree>
    <p:extLst>
      <p:ext uri="{BB962C8B-B14F-4D97-AF65-F5344CB8AC3E}">
        <p14:creationId xmlns:p14="http://schemas.microsoft.com/office/powerpoint/2010/main" val="11732857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AU"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AU"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AU"/>
              <a:t>Presentation Heading</a:t>
            </a:r>
          </a:p>
        </p:txBody>
      </p:sp>
    </p:spTree>
    <p:extLst>
      <p:ext uri="{BB962C8B-B14F-4D97-AF65-F5344CB8AC3E}">
        <p14:creationId xmlns:p14="http://schemas.microsoft.com/office/powerpoint/2010/main" val="42682106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sz="half" idx="1"/>
          </p:nvPr>
        </p:nvSpPr>
        <p:spPr>
          <a:xfrm>
            <a:off x="742950" y="1419225"/>
            <a:ext cx="38639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Content Placeholder 3"/>
          <p:cNvSpPr>
            <a:spLocks noGrp="1"/>
          </p:cNvSpPr>
          <p:nvPr>
            <p:ph sz="half" idx="2"/>
          </p:nvPr>
        </p:nvSpPr>
        <p:spPr>
          <a:xfrm>
            <a:off x="4759325" y="1419225"/>
            <a:ext cx="3865563"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Rectangle 5"/>
          <p:cNvSpPr>
            <a:spLocks noGrp="1" noChangeArrowheads="1"/>
          </p:cNvSpPr>
          <p:nvPr>
            <p:ph type="ftr" sz="quarter" idx="10"/>
          </p:nvPr>
        </p:nvSpPr>
        <p:spPr>
          <a:ln/>
        </p:spPr>
        <p:txBody>
          <a:bodyPr/>
          <a:lstStyle>
            <a:lvl1pPr>
              <a:defRPr/>
            </a:lvl1pPr>
          </a:lstStyle>
          <a:p>
            <a:pPr>
              <a:defRPr/>
            </a:pPr>
            <a:r>
              <a:rPr lang="en-AU"/>
              <a:t>Presentation Heading</a:t>
            </a:r>
          </a:p>
        </p:txBody>
      </p:sp>
    </p:spTree>
    <p:extLst>
      <p:ext uri="{BB962C8B-B14F-4D97-AF65-F5344CB8AC3E}">
        <p14:creationId xmlns:p14="http://schemas.microsoft.com/office/powerpoint/2010/main" val="36811937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AU"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7" name="Rectangle 5"/>
          <p:cNvSpPr>
            <a:spLocks noGrp="1" noChangeArrowheads="1"/>
          </p:cNvSpPr>
          <p:nvPr>
            <p:ph type="ftr" sz="quarter" idx="10"/>
          </p:nvPr>
        </p:nvSpPr>
        <p:spPr>
          <a:ln/>
        </p:spPr>
        <p:txBody>
          <a:bodyPr/>
          <a:lstStyle>
            <a:lvl1pPr>
              <a:defRPr/>
            </a:lvl1pPr>
          </a:lstStyle>
          <a:p>
            <a:pPr>
              <a:defRPr/>
            </a:pPr>
            <a:r>
              <a:rPr lang="en-AU"/>
              <a:t>Presentation Heading</a:t>
            </a:r>
          </a:p>
        </p:txBody>
      </p:sp>
    </p:spTree>
    <p:extLst>
      <p:ext uri="{BB962C8B-B14F-4D97-AF65-F5344CB8AC3E}">
        <p14:creationId xmlns:p14="http://schemas.microsoft.com/office/powerpoint/2010/main" val="40042354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r>
              <a:rPr lang="en-AU"/>
              <a:t>Presentation Heading</a:t>
            </a:r>
          </a:p>
        </p:txBody>
      </p:sp>
    </p:spTree>
    <p:extLst>
      <p:ext uri="{BB962C8B-B14F-4D97-AF65-F5344CB8AC3E}">
        <p14:creationId xmlns:p14="http://schemas.microsoft.com/office/powerpoint/2010/main" val="41039249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AU"/>
              <a:t>Presentation Heading</a:t>
            </a:r>
          </a:p>
        </p:txBody>
      </p:sp>
    </p:spTree>
    <p:extLst>
      <p:ext uri="{BB962C8B-B14F-4D97-AF65-F5344CB8AC3E}">
        <p14:creationId xmlns:p14="http://schemas.microsoft.com/office/powerpoint/2010/main" val="19897491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AU"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AU"/>
              <a:t>Presentation Heading</a:t>
            </a:r>
          </a:p>
        </p:txBody>
      </p:sp>
    </p:spTree>
    <p:extLst>
      <p:ext uri="{BB962C8B-B14F-4D97-AF65-F5344CB8AC3E}">
        <p14:creationId xmlns:p14="http://schemas.microsoft.com/office/powerpoint/2010/main" val="22823461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AU"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AU"/>
              <a:t>Presentation Heading</a:t>
            </a:r>
          </a:p>
        </p:txBody>
      </p:sp>
    </p:spTree>
    <p:extLst>
      <p:ext uri="{BB962C8B-B14F-4D97-AF65-F5344CB8AC3E}">
        <p14:creationId xmlns:p14="http://schemas.microsoft.com/office/powerpoint/2010/main" val="33586031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6" descr="internal-footer-v1"/>
          <p:cNvPicPr>
            <a:picLocks noChangeAspect="1" noChangeArrowheads="1"/>
          </p:cNvPicPr>
          <p:nvPr userDrawn="1"/>
        </p:nvPicPr>
        <p:blipFill>
          <a:blip r:embed="rId13">
            <a:extLst>
              <a:ext uri="{28A0092B-C50C-407E-A947-70E740481C1C}">
                <a14:useLocalDpi xmlns:a14="http://schemas.microsoft.com/office/drawing/2010/main"/>
              </a:ext>
            </a:extLst>
          </a:blip>
          <a:srcRect/>
          <a:stretch>
            <a:fillRect/>
          </a:stretch>
        </p:blipFill>
        <p:spPr bwMode="auto">
          <a:xfrm>
            <a:off x="0" y="6148388"/>
            <a:ext cx="9144000" cy="709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742950" y="654050"/>
            <a:ext cx="7881938"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AU" smtClean="0"/>
              <a:t>HeadingPresentation</a:t>
            </a:r>
          </a:p>
        </p:txBody>
      </p:sp>
      <p:sp>
        <p:nvSpPr>
          <p:cNvPr id="1029" name="Rectangle 5"/>
          <p:cNvSpPr>
            <a:spLocks noGrp="1" noChangeArrowheads="1"/>
          </p:cNvSpPr>
          <p:nvPr>
            <p:ph type="ftr" sz="quarter" idx="3"/>
          </p:nvPr>
        </p:nvSpPr>
        <p:spPr bwMode="auto">
          <a:xfrm>
            <a:off x="746125" y="6340475"/>
            <a:ext cx="2895600" cy="3286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b="1">
                <a:solidFill>
                  <a:schemeClr val="bg1"/>
                </a:solidFill>
                <a:ea typeface="ＭＳ Ｐゴシック" pitchFamily="-65" charset="-128"/>
                <a:cs typeface="+mn-cs"/>
              </a:defRPr>
            </a:lvl1pPr>
          </a:lstStyle>
          <a:p>
            <a:pPr>
              <a:defRPr/>
            </a:pPr>
            <a:r>
              <a:rPr lang="en-AU"/>
              <a:t>Presentation Heading</a:t>
            </a:r>
          </a:p>
        </p:txBody>
      </p:sp>
      <p:grpSp>
        <p:nvGrpSpPr>
          <p:cNvPr id="2" name="Group 9"/>
          <p:cNvGrpSpPr>
            <a:grpSpLocks noChangeAspect="1"/>
          </p:cNvGrpSpPr>
          <p:nvPr userDrawn="1"/>
        </p:nvGrpSpPr>
        <p:grpSpPr bwMode="auto">
          <a:xfrm>
            <a:off x="6278563" y="6243638"/>
            <a:ext cx="2260600" cy="511175"/>
            <a:chOff x="1927" y="1113"/>
            <a:chExt cx="2279" cy="517"/>
          </a:xfrm>
        </p:grpSpPr>
        <p:sp>
          <p:nvSpPr>
            <p:cNvPr id="1031" name="Freeform 10"/>
            <p:cNvSpPr>
              <a:spLocks noChangeAspect="1"/>
            </p:cNvSpPr>
            <p:nvPr/>
          </p:nvSpPr>
          <p:spPr bwMode="auto">
            <a:xfrm>
              <a:off x="1927" y="1431"/>
              <a:ext cx="1685" cy="185"/>
            </a:xfrm>
            <a:custGeom>
              <a:avLst/>
              <a:gdLst>
                <a:gd name="T0" fmla="*/ 1413 w 1686"/>
                <a:gd name="T1" fmla="*/ 166 h 185"/>
                <a:gd name="T2" fmla="*/ 1353 w 1686"/>
                <a:gd name="T3" fmla="*/ 173 h 185"/>
                <a:gd name="T4" fmla="*/ 1282 w 1686"/>
                <a:gd name="T5" fmla="*/ 165 h 185"/>
                <a:gd name="T6" fmla="*/ 1220 w 1686"/>
                <a:gd name="T7" fmla="*/ 151 h 185"/>
                <a:gd name="T8" fmla="*/ 1167 w 1686"/>
                <a:gd name="T9" fmla="*/ 148 h 185"/>
                <a:gd name="T10" fmla="*/ 1114 w 1686"/>
                <a:gd name="T11" fmla="*/ 156 h 185"/>
                <a:gd name="T12" fmla="*/ 1010 w 1686"/>
                <a:gd name="T13" fmla="*/ 180 h 185"/>
                <a:gd name="T14" fmla="*/ 944 w 1686"/>
                <a:gd name="T15" fmla="*/ 185 h 185"/>
                <a:gd name="T16" fmla="*/ 879 w 1686"/>
                <a:gd name="T17" fmla="*/ 176 h 185"/>
                <a:gd name="T18" fmla="*/ 781 w 1686"/>
                <a:gd name="T19" fmla="*/ 143 h 185"/>
                <a:gd name="T20" fmla="*/ 704 w 1686"/>
                <a:gd name="T21" fmla="*/ 125 h 185"/>
                <a:gd name="T22" fmla="*/ 623 w 1686"/>
                <a:gd name="T23" fmla="*/ 118 h 185"/>
                <a:gd name="T24" fmla="*/ 575 w 1686"/>
                <a:gd name="T25" fmla="*/ 122 h 185"/>
                <a:gd name="T26" fmla="*/ 525 w 1686"/>
                <a:gd name="T27" fmla="*/ 132 h 185"/>
                <a:gd name="T28" fmla="*/ 443 w 1686"/>
                <a:gd name="T29" fmla="*/ 153 h 185"/>
                <a:gd name="T30" fmla="*/ 388 w 1686"/>
                <a:gd name="T31" fmla="*/ 158 h 185"/>
                <a:gd name="T32" fmla="*/ 317 w 1686"/>
                <a:gd name="T33" fmla="*/ 155 h 185"/>
                <a:gd name="T34" fmla="*/ 272 w 1686"/>
                <a:gd name="T35" fmla="*/ 146 h 185"/>
                <a:gd name="T36" fmla="*/ 234 w 1686"/>
                <a:gd name="T37" fmla="*/ 132 h 185"/>
                <a:gd name="T38" fmla="*/ 160 w 1686"/>
                <a:gd name="T39" fmla="*/ 86 h 185"/>
                <a:gd name="T40" fmla="*/ 102 w 1686"/>
                <a:gd name="T41" fmla="*/ 43 h 185"/>
                <a:gd name="T42" fmla="*/ 42 w 1686"/>
                <a:gd name="T43" fmla="*/ 12 h 185"/>
                <a:gd name="T44" fmla="*/ 0 w 1686"/>
                <a:gd name="T45" fmla="*/ 0 h 185"/>
                <a:gd name="T46" fmla="*/ 39 w 1686"/>
                <a:gd name="T47" fmla="*/ 8 h 185"/>
                <a:gd name="T48" fmla="*/ 77 w 1686"/>
                <a:gd name="T49" fmla="*/ 22 h 185"/>
                <a:gd name="T50" fmla="*/ 141 w 1686"/>
                <a:gd name="T51" fmla="*/ 58 h 185"/>
                <a:gd name="T52" fmla="*/ 218 w 1686"/>
                <a:gd name="T53" fmla="*/ 106 h 185"/>
                <a:gd name="T54" fmla="*/ 272 w 1686"/>
                <a:gd name="T55" fmla="*/ 130 h 185"/>
                <a:gd name="T56" fmla="*/ 317 w 1686"/>
                <a:gd name="T57" fmla="*/ 140 h 185"/>
                <a:gd name="T58" fmla="*/ 410 w 1686"/>
                <a:gd name="T59" fmla="*/ 142 h 185"/>
                <a:gd name="T60" fmla="*/ 467 w 1686"/>
                <a:gd name="T61" fmla="*/ 132 h 185"/>
                <a:gd name="T62" fmla="*/ 532 w 1686"/>
                <a:gd name="T63" fmla="*/ 114 h 185"/>
                <a:gd name="T64" fmla="*/ 602 w 1686"/>
                <a:gd name="T65" fmla="*/ 103 h 185"/>
                <a:gd name="T66" fmla="*/ 681 w 1686"/>
                <a:gd name="T67" fmla="*/ 106 h 185"/>
                <a:gd name="T68" fmla="*/ 763 w 1686"/>
                <a:gd name="T69" fmla="*/ 122 h 185"/>
                <a:gd name="T70" fmla="*/ 863 w 1686"/>
                <a:gd name="T71" fmla="*/ 156 h 185"/>
                <a:gd name="T72" fmla="*/ 923 w 1686"/>
                <a:gd name="T73" fmla="*/ 168 h 185"/>
                <a:gd name="T74" fmla="*/ 968 w 1686"/>
                <a:gd name="T75" fmla="*/ 169 h 185"/>
                <a:gd name="T76" fmla="*/ 1036 w 1686"/>
                <a:gd name="T77" fmla="*/ 160 h 185"/>
                <a:gd name="T78" fmla="*/ 1132 w 1686"/>
                <a:gd name="T79" fmla="*/ 136 h 185"/>
                <a:gd name="T80" fmla="*/ 1179 w 1686"/>
                <a:gd name="T81" fmla="*/ 133 h 185"/>
                <a:gd name="T82" fmla="*/ 1235 w 1686"/>
                <a:gd name="T83" fmla="*/ 138 h 185"/>
                <a:gd name="T84" fmla="*/ 1302 w 1686"/>
                <a:gd name="T85" fmla="*/ 154 h 185"/>
                <a:gd name="T86" fmla="*/ 1345 w 1686"/>
                <a:gd name="T87" fmla="*/ 158 h 185"/>
                <a:gd name="T88" fmla="*/ 1400 w 1686"/>
                <a:gd name="T89" fmla="*/ 153 h 185"/>
                <a:gd name="T90" fmla="*/ 1502 w 1686"/>
                <a:gd name="T91" fmla="*/ 129 h 185"/>
                <a:gd name="T92" fmla="*/ 1546 w 1686"/>
                <a:gd name="T93" fmla="*/ 124 h 185"/>
                <a:gd name="T94" fmla="*/ 1594 w 1686"/>
                <a:gd name="T95" fmla="*/ 127 h 185"/>
                <a:gd name="T96" fmla="*/ 1634 w 1686"/>
                <a:gd name="T97" fmla="*/ 137 h 185"/>
                <a:gd name="T98" fmla="*/ 1650 w 1686"/>
                <a:gd name="T99" fmla="*/ 149 h 185"/>
                <a:gd name="T100" fmla="*/ 1589 w 1686"/>
                <a:gd name="T101" fmla="*/ 137 h 185"/>
                <a:gd name="T102" fmla="*/ 1539 w 1686"/>
                <a:gd name="T103" fmla="*/ 137 h 185"/>
                <a:gd name="T104" fmla="*/ 1481 w 1686"/>
                <a:gd name="T105" fmla="*/ 148 h 185"/>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686" h="185">
                  <a:moveTo>
                    <a:pt x="1474" y="153"/>
                  </a:moveTo>
                  <a:lnTo>
                    <a:pt x="1446" y="160"/>
                  </a:lnTo>
                  <a:lnTo>
                    <a:pt x="1434" y="163"/>
                  </a:lnTo>
                  <a:lnTo>
                    <a:pt x="1422" y="166"/>
                  </a:lnTo>
                  <a:lnTo>
                    <a:pt x="1400" y="170"/>
                  </a:lnTo>
                  <a:lnTo>
                    <a:pt x="1380" y="172"/>
                  </a:lnTo>
                  <a:lnTo>
                    <a:pt x="1370" y="173"/>
                  </a:lnTo>
                  <a:lnTo>
                    <a:pt x="1362" y="173"/>
                  </a:lnTo>
                  <a:lnTo>
                    <a:pt x="1345" y="173"/>
                  </a:lnTo>
                  <a:lnTo>
                    <a:pt x="1330" y="172"/>
                  </a:lnTo>
                  <a:lnTo>
                    <a:pt x="1316" y="170"/>
                  </a:lnTo>
                  <a:lnTo>
                    <a:pt x="1291" y="165"/>
                  </a:lnTo>
                  <a:lnTo>
                    <a:pt x="1267" y="159"/>
                  </a:lnTo>
                  <a:lnTo>
                    <a:pt x="1255" y="156"/>
                  </a:lnTo>
                  <a:lnTo>
                    <a:pt x="1242" y="153"/>
                  </a:lnTo>
                  <a:lnTo>
                    <a:pt x="1229" y="151"/>
                  </a:lnTo>
                  <a:lnTo>
                    <a:pt x="1215" y="149"/>
                  </a:lnTo>
                  <a:lnTo>
                    <a:pt x="1201" y="149"/>
                  </a:lnTo>
                  <a:lnTo>
                    <a:pt x="1188" y="148"/>
                  </a:lnTo>
                  <a:lnTo>
                    <a:pt x="1176" y="148"/>
                  </a:lnTo>
                  <a:lnTo>
                    <a:pt x="1165" y="149"/>
                  </a:lnTo>
                  <a:lnTo>
                    <a:pt x="1143" y="152"/>
                  </a:lnTo>
                  <a:lnTo>
                    <a:pt x="1133" y="154"/>
                  </a:lnTo>
                  <a:lnTo>
                    <a:pt x="1123" y="156"/>
                  </a:lnTo>
                  <a:lnTo>
                    <a:pt x="1081" y="167"/>
                  </a:lnTo>
                  <a:lnTo>
                    <a:pt x="1059" y="173"/>
                  </a:lnTo>
                  <a:lnTo>
                    <a:pt x="1035" y="178"/>
                  </a:lnTo>
                  <a:lnTo>
                    <a:pt x="1019" y="180"/>
                  </a:lnTo>
                  <a:lnTo>
                    <a:pt x="1005" y="182"/>
                  </a:lnTo>
                  <a:lnTo>
                    <a:pt x="978" y="184"/>
                  </a:lnTo>
                  <a:lnTo>
                    <a:pt x="965" y="185"/>
                  </a:lnTo>
                  <a:lnTo>
                    <a:pt x="953" y="185"/>
                  </a:lnTo>
                  <a:lnTo>
                    <a:pt x="941" y="184"/>
                  </a:lnTo>
                  <a:lnTo>
                    <a:pt x="930" y="183"/>
                  </a:lnTo>
                  <a:lnTo>
                    <a:pt x="909" y="180"/>
                  </a:lnTo>
                  <a:lnTo>
                    <a:pt x="888" y="176"/>
                  </a:lnTo>
                  <a:lnTo>
                    <a:pt x="868" y="171"/>
                  </a:lnTo>
                  <a:lnTo>
                    <a:pt x="849" y="165"/>
                  </a:lnTo>
                  <a:lnTo>
                    <a:pt x="803" y="150"/>
                  </a:lnTo>
                  <a:lnTo>
                    <a:pt x="781" y="143"/>
                  </a:lnTo>
                  <a:lnTo>
                    <a:pt x="760" y="137"/>
                  </a:lnTo>
                  <a:lnTo>
                    <a:pt x="738" y="132"/>
                  </a:lnTo>
                  <a:lnTo>
                    <a:pt x="716" y="127"/>
                  </a:lnTo>
                  <a:lnTo>
                    <a:pt x="704" y="125"/>
                  </a:lnTo>
                  <a:lnTo>
                    <a:pt x="692" y="123"/>
                  </a:lnTo>
                  <a:lnTo>
                    <a:pt x="666" y="121"/>
                  </a:lnTo>
                  <a:lnTo>
                    <a:pt x="644" y="119"/>
                  </a:lnTo>
                  <a:lnTo>
                    <a:pt x="623" y="118"/>
                  </a:lnTo>
                  <a:lnTo>
                    <a:pt x="603" y="119"/>
                  </a:lnTo>
                  <a:lnTo>
                    <a:pt x="594" y="120"/>
                  </a:lnTo>
                  <a:lnTo>
                    <a:pt x="584" y="121"/>
                  </a:lnTo>
                  <a:lnTo>
                    <a:pt x="575" y="122"/>
                  </a:lnTo>
                  <a:lnTo>
                    <a:pt x="564" y="123"/>
                  </a:lnTo>
                  <a:lnTo>
                    <a:pt x="545" y="127"/>
                  </a:lnTo>
                  <a:lnTo>
                    <a:pt x="536" y="129"/>
                  </a:lnTo>
                  <a:lnTo>
                    <a:pt x="525" y="132"/>
                  </a:lnTo>
                  <a:lnTo>
                    <a:pt x="504" y="138"/>
                  </a:lnTo>
                  <a:lnTo>
                    <a:pt x="471" y="147"/>
                  </a:lnTo>
                  <a:lnTo>
                    <a:pt x="453" y="151"/>
                  </a:lnTo>
                  <a:lnTo>
                    <a:pt x="443" y="153"/>
                  </a:lnTo>
                  <a:lnTo>
                    <a:pt x="433" y="155"/>
                  </a:lnTo>
                  <a:lnTo>
                    <a:pt x="412" y="157"/>
                  </a:lnTo>
                  <a:lnTo>
                    <a:pt x="400" y="158"/>
                  </a:lnTo>
                  <a:lnTo>
                    <a:pt x="388" y="158"/>
                  </a:lnTo>
                  <a:lnTo>
                    <a:pt x="361" y="158"/>
                  </a:lnTo>
                  <a:lnTo>
                    <a:pt x="346" y="158"/>
                  </a:lnTo>
                  <a:lnTo>
                    <a:pt x="330" y="157"/>
                  </a:lnTo>
                  <a:lnTo>
                    <a:pt x="317" y="155"/>
                  </a:lnTo>
                  <a:lnTo>
                    <a:pt x="305" y="154"/>
                  </a:lnTo>
                  <a:lnTo>
                    <a:pt x="293" y="152"/>
                  </a:lnTo>
                  <a:lnTo>
                    <a:pt x="282" y="149"/>
                  </a:lnTo>
                  <a:lnTo>
                    <a:pt x="272" y="146"/>
                  </a:lnTo>
                  <a:lnTo>
                    <a:pt x="261" y="143"/>
                  </a:lnTo>
                  <a:lnTo>
                    <a:pt x="251" y="139"/>
                  </a:lnTo>
                  <a:lnTo>
                    <a:pt x="242" y="135"/>
                  </a:lnTo>
                  <a:lnTo>
                    <a:pt x="234" y="132"/>
                  </a:lnTo>
                  <a:lnTo>
                    <a:pt x="213" y="121"/>
                  </a:lnTo>
                  <a:lnTo>
                    <a:pt x="198" y="112"/>
                  </a:lnTo>
                  <a:lnTo>
                    <a:pt x="180" y="100"/>
                  </a:lnTo>
                  <a:lnTo>
                    <a:pt x="160" y="86"/>
                  </a:lnTo>
                  <a:lnTo>
                    <a:pt x="137" y="68"/>
                  </a:lnTo>
                  <a:lnTo>
                    <a:pt x="124" y="58"/>
                  </a:lnTo>
                  <a:lnTo>
                    <a:pt x="110" y="48"/>
                  </a:lnTo>
                  <a:lnTo>
                    <a:pt x="102" y="43"/>
                  </a:lnTo>
                  <a:lnTo>
                    <a:pt x="95" y="38"/>
                  </a:lnTo>
                  <a:lnTo>
                    <a:pt x="78" y="29"/>
                  </a:lnTo>
                  <a:lnTo>
                    <a:pt x="61" y="20"/>
                  </a:lnTo>
                  <a:lnTo>
                    <a:pt x="42" y="12"/>
                  </a:lnTo>
                  <a:lnTo>
                    <a:pt x="32" y="9"/>
                  </a:lnTo>
                  <a:lnTo>
                    <a:pt x="22" y="6"/>
                  </a:lnTo>
                  <a:lnTo>
                    <a:pt x="11" y="3"/>
                  </a:lnTo>
                  <a:lnTo>
                    <a:pt x="0" y="0"/>
                  </a:lnTo>
                  <a:lnTo>
                    <a:pt x="10" y="1"/>
                  </a:lnTo>
                  <a:lnTo>
                    <a:pt x="19" y="3"/>
                  </a:lnTo>
                  <a:lnTo>
                    <a:pt x="29" y="5"/>
                  </a:lnTo>
                  <a:lnTo>
                    <a:pt x="39" y="8"/>
                  </a:lnTo>
                  <a:lnTo>
                    <a:pt x="49" y="11"/>
                  </a:lnTo>
                  <a:lnTo>
                    <a:pt x="58" y="14"/>
                  </a:lnTo>
                  <a:lnTo>
                    <a:pt x="68" y="18"/>
                  </a:lnTo>
                  <a:lnTo>
                    <a:pt x="77" y="22"/>
                  </a:lnTo>
                  <a:lnTo>
                    <a:pt x="95" y="30"/>
                  </a:lnTo>
                  <a:lnTo>
                    <a:pt x="112" y="40"/>
                  </a:lnTo>
                  <a:lnTo>
                    <a:pt x="127" y="49"/>
                  </a:lnTo>
                  <a:lnTo>
                    <a:pt x="141" y="58"/>
                  </a:lnTo>
                  <a:lnTo>
                    <a:pt x="170" y="78"/>
                  </a:lnTo>
                  <a:lnTo>
                    <a:pt x="183" y="86"/>
                  </a:lnTo>
                  <a:lnTo>
                    <a:pt x="196" y="94"/>
                  </a:lnTo>
                  <a:lnTo>
                    <a:pt x="218" y="106"/>
                  </a:lnTo>
                  <a:lnTo>
                    <a:pt x="237" y="116"/>
                  </a:lnTo>
                  <a:lnTo>
                    <a:pt x="252" y="122"/>
                  </a:lnTo>
                  <a:lnTo>
                    <a:pt x="263" y="127"/>
                  </a:lnTo>
                  <a:lnTo>
                    <a:pt x="272" y="130"/>
                  </a:lnTo>
                  <a:lnTo>
                    <a:pt x="278" y="132"/>
                  </a:lnTo>
                  <a:lnTo>
                    <a:pt x="291" y="135"/>
                  </a:lnTo>
                  <a:lnTo>
                    <a:pt x="303" y="137"/>
                  </a:lnTo>
                  <a:lnTo>
                    <a:pt x="317" y="140"/>
                  </a:lnTo>
                  <a:lnTo>
                    <a:pt x="331" y="141"/>
                  </a:lnTo>
                  <a:lnTo>
                    <a:pt x="361" y="143"/>
                  </a:lnTo>
                  <a:lnTo>
                    <a:pt x="387" y="143"/>
                  </a:lnTo>
                  <a:lnTo>
                    <a:pt x="410" y="142"/>
                  </a:lnTo>
                  <a:lnTo>
                    <a:pt x="421" y="140"/>
                  </a:lnTo>
                  <a:lnTo>
                    <a:pt x="431" y="139"/>
                  </a:lnTo>
                  <a:lnTo>
                    <a:pt x="450" y="136"/>
                  </a:lnTo>
                  <a:lnTo>
                    <a:pt x="467" y="132"/>
                  </a:lnTo>
                  <a:lnTo>
                    <a:pt x="484" y="128"/>
                  </a:lnTo>
                  <a:lnTo>
                    <a:pt x="499" y="123"/>
                  </a:lnTo>
                  <a:lnTo>
                    <a:pt x="522" y="117"/>
                  </a:lnTo>
                  <a:lnTo>
                    <a:pt x="532" y="114"/>
                  </a:lnTo>
                  <a:lnTo>
                    <a:pt x="542" y="112"/>
                  </a:lnTo>
                  <a:lnTo>
                    <a:pt x="562" y="108"/>
                  </a:lnTo>
                  <a:lnTo>
                    <a:pt x="583" y="105"/>
                  </a:lnTo>
                  <a:lnTo>
                    <a:pt x="602" y="103"/>
                  </a:lnTo>
                  <a:lnTo>
                    <a:pt x="623" y="103"/>
                  </a:lnTo>
                  <a:lnTo>
                    <a:pt x="644" y="103"/>
                  </a:lnTo>
                  <a:lnTo>
                    <a:pt x="668" y="105"/>
                  </a:lnTo>
                  <a:lnTo>
                    <a:pt x="681" y="106"/>
                  </a:lnTo>
                  <a:lnTo>
                    <a:pt x="694" y="108"/>
                  </a:lnTo>
                  <a:lnTo>
                    <a:pt x="718" y="112"/>
                  </a:lnTo>
                  <a:lnTo>
                    <a:pt x="741" y="117"/>
                  </a:lnTo>
                  <a:lnTo>
                    <a:pt x="763" y="122"/>
                  </a:lnTo>
                  <a:lnTo>
                    <a:pt x="785" y="128"/>
                  </a:lnTo>
                  <a:lnTo>
                    <a:pt x="807" y="135"/>
                  </a:lnTo>
                  <a:lnTo>
                    <a:pt x="854" y="150"/>
                  </a:lnTo>
                  <a:lnTo>
                    <a:pt x="872" y="156"/>
                  </a:lnTo>
                  <a:lnTo>
                    <a:pt x="891" y="161"/>
                  </a:lnTo>
                  <a:lnTo>
                    <a:pt x="911" y="165"/>
                  </a:lnTo>
                  <a:lnTo>
                    <a:pt x="921" y="167"/>
                  </a:lnTo>
                  <a:lnTo>
                    <a:pt x="932" y="168"/>
                  </a:lnTo>
                  <a:lnTo>
                    <a:pt x="942" y="169"/>
                  </a:lnTo>
                  <a:lnTo>
                    <a:pt x="954" y="169"/>
                  </a:lnTo>
                  <a:lnTo>
                    <a:pt x="965" y="169"/>
                  </a:lnTo>
                  <a:lnTo>
                    <a:pt x="977" y="169"/>
                  </a:lnTo>
                  <a:lnTo>
                    <a:pt x="1003" y="167"/>
                  </a:lnTo>
                  <a:lnTo>
                    <a:pt x="1017" y="165"/>
                  </a:lnTo>
                  <a:lnTo>
                    <a:pt x="1032" y="162"/>
                  </a:lnTo>
                  <a:lnTo>
                    <a:pt x="1045" y="160"/>
                  </a:lnTo>
                  <a:lnTo>
                    <a:pt x="1057" y="157"/>
                  </a:lnTo>
                  <a:lnTo>
                    <a:pt x="1079" y="151"/>
                  </a:lnTo>
                  <a:lnTo>
                    <a:pt x="1121" y="141"/>
                  </a:lnTo>
                  <a:lnTo>
                    <a:pt x="1141" y="136"/>
                  </a:lnTo>
                  <a:lnTo>
                    <a:pt x="1152" y="135"/>
                  </a:lnTo>
                  <a:lnTo>
                    <a:pt x="1164" y="134"/>
                  </a:lnTo>
                  <a:lnTo>
                    <a:pt x="1176" y="133"/>
                  </a:lnTo>
                  <a:lnTo>
                    <a:pt x="1188" y="133"/>
                  </a:lnTo>
                  <a:lnTo>
                    <a:pt x="1202" y="133"/>
                  </a:lnTo>
                  <a:lnTo>
                    <a:pt x="1216" y="134"/>
                  </a:lnTo>
                  <a:lnTo>
                    <a:pt x="1230" y="136"/>
                  </a:lnTo>
                  <a:lnTo>
                    <a:pt x="1244" y="138"/>
                  </a:lnTo>
                  <a:lnTo>
                    <a:pt x="1269" y="144"/>
                  </a:lnTo>
                  <a:lnTo>
                    <a:pt x="1293" y="150"/>
                  </a:lnTo>
                  <a:lnTo>
                    <a:pt x="1305" y="153"/>
                  </a:lnTo>
                  <a:lnTo>
                    <a:pt x="1311" y="154"/>
                  </a:lnTo>
                  <a:lnTo>
                    <a:pt x="1318" y="155"/>
                  </a:lnTo>
                  <a:lnTo>
                    <a:pt x="1330" y="157"/>
                  </a:lnTo>
                  <a:lnTo>
                    <a:pt x="1342" y="158"/>
                  </a:lnTo>
                  <a:lnTo>
                    <a:pt x="1354" y="158"/>
                  </a:lnTo>
                  <a:lnTo>
                    <a:pt x="1365" y="158"/>
                  </a:lnTo>
                  <a:lnTo>
                    <a:pt x="1377" y="157"/>
                  </a:lnTo>
                  <a:lnTo>
                    <a:pt x="1387" y="156"/>
                  </a:lnTo>
                  <a:lnTo>
                    <a:pt x="1409" y="153"/>
                  </a:lnTo>
                  <a:lnTo>
                    <a:pt x="1429" y="148"/>
                  </a:lnTo>
                  <a:lnTo>
                    <a:pt x="1450" y="143"/>
                  </a:lnTo>
                  <a:lnTo>
                    <a:pt x="1490" y="133"/>
                  </a:lnTo>
                  <a:lnTo>
                    <a:pt x="1511" y="129"/>
                  </a:lnTo>
                  <a:lnTo>
                    <a:pt x="1521" y="127"/>
                  </a:lnTo>
                  <a:lnTo>
                    <a:pt x="1532" y="125"/>
                  </a:lnTo>
                  <a:lnTo>
                    <a:pt x="1543" y="124"/>
                  </a:lnTo>
                  <a:lnTo>
                    <a:pt x="1555" y="124"/>
                  </a:lnTo>
                  <a:lnTo>
                    <a:pt x="1566" y="124"/>
                  </a:lnTo>
                  <a:lnTo>
                    <a:pt x="1578" y="124"/>
                  </a:lnTo>
                  <a:lnTo>
                    <a:pt x="1590" y="125"/>
                  </a:lnTo>
                  <a:lnTo>
                    <a:pt x="1603" y="127"/>
                  </a:lnTo>
                  <a:lnTo>
                    <a:pt x="1609" y="128"/>
                  </a:lnTo>
                  <a:lnTo>
                    <a:pt x="1616" y="130"/>
                  </a:lnTo>
                  <a:lnTo>
                    <a:pt x="1629" y="133"/>
                  </a:lnTo>
                  <a:lnTo>
                    <a:pt x="1643" y="137"/>
                  </a:lnTo>
                  <a:lnTo>
                    <a:pt x="1657" y="143"/>
                  </a:lnTo>
                  <a:lnTo>
                    <a:pt x="1671" y="149"/>
                  </a:lnTo>
                  <a:lnTo>
                    <a:pt x="1686" y="157"/>
                  </a:lnTo>
                  <a:lnTo>
                    <a:pt x="1659" y="149"/>
                  </a:lnTo>
                  <a:lnTo>
                    <a:pt x="1634" y="143"/>
                  </a:lnTo>
                  <a:lnTo>
                    <a:pt x="1622" y="140"/>
                  </a:lnTo>
                  <a:lnTo>
                    <a:pt x="1610" y="139"/>
                  </a:lnTo>
                  <a:lnTo>
                    <a:pt x="1598" y="137"/>
                  </a:lnTo>
                  <a:lnTo>
                    <a:pt x="1586" y="136"/>
                  </a:lnTo>
                  <a:lnTo>
                    <a:pt x="1574" y="136"/>
                  </a:lnTo>
                  <a:lnTo>
                    <a:pt x="1561" y="136"/>
                  </a:lnTo>
                  <a:lnTo>
                    <a:pt x="1548" y="137"/>
                  </a:lnTo>
                  <a:lnTo>
                    <a:pt x="1535" y="139"/>
                  </a:lnTo>
                  <a:lnTo>
                    <a:pt x="1521" y="141"/>
                  </a:lnTo>
                  <a:lnTo>
                    <a:pt x="1506" y="144"/>
                  </a:lnTo>
                  <a:lnTo>
                    <a:pt x="1490" y="148"/>
                  </a:lnTo>
                  <a:lnTo>
                    <a:pt x="1474" y="153"/>
                  </a:lnTo>
                  <a:close/>
                </a:path>
              </a:pathLst>
            </a:custGeom>
            <a:solidFill>
              <a:srgbClr val="2AB6E9"/>
            </a:solidFill>
            <a:ln w="9525">
              <a:noFill/>
              <a:round/>
              <a:headEnd/>
              <a:tailEnd/>
            </a:ln>
          </p:spPr>
          <p:txBody>
            <a:bodyPr/>
            <a:lstStyle/>
            <a:p>
              <a:pPr>
                <a:defRPr/>
              </a:pPr>
              <a:endParaRPr lang="en-US">
                <a:ea typeface="ＭＳ Ｐゴシック" pitchFamily="-65" charset="-128"/>
              </a:endParaRPr>
            </a:p>
          </p:txBody>
        </p:sp>
        <p:sp>
          <p:nvSpPr>
            <p:cNvPr id="1032" name="Rectangle 11"/>
            <p:cNvSpPr>
              <a:spLocks noChangeAspect="1" noChangeArrowheads="1"/>
            </p:cNvSpPr>
            <p:nvPr/>
          </p:nvSpPr>
          <p:spPr bwMode="auto">
            <a:xfrm>
              <a:off x="4195" y="1115"/>
              <a:ext cx="11" cy="451"/>
            </a:xfrm>
            <a:prstGeom prst="rect">
              <a:avLst/>
            </a:prstGeom>
            <a:solidFill>
              <a:srgbClr val="CA3B14"/>
            </a:solidFill>
            <a:ln w="9525">
              <a:noFill/>
              <a:miter lim="800000"/>
              <a:headEnd/>
              <a:tailEnd/>
            </a:ln>
          </p:spPr>
          <p:txBody>
            <a:bodyPr/>
            <a:lstStyle/>
            <a:p>
              <a:pPr>
                <a:defRPr/>
              </a:pPr>
              <a:endParaRPr lang="en-US">
                <a:ea typeface="ＭＳ Ｐゴシック" pitchFamily="-65" charset="-128"/>
              </a:endParaRPr>
            </a:p>
          </p:txBody>
        </p:sp>
        <p:sp>
          <p:nvSpPr>
            <p:cNvPr id="1033" name="Freeform 12"/>
            <p:cNvSpPr>
              <a:spLocks noChangeAspect="1" noEditPoints="1"/>
            </p:cNvSpPr>
            <p:nvPr/>
          </p:nvSpPr>
          <p:spPr bwMode="auto">
            <a:xfrm>
              <a:off x="2690" y="1113"/>
              <a:ext cx="1421" cy="74"/>
            </a:xfrm>
            <a:custGeom>
              <a:avLst/>
              <a:gdLst>
                <a:gd name="T0" fmla="*/ 1421 w 1421"/>
                <a:gd name="T1" fmla="*/ 73 h 74"/>
                <a:gd name="T2" fmla="*/ 1282 w 1421"/>
                <a:gd name="T3" fmla="*/ 16 h 74"/>
                <a:gd name="T4" fmla="*/ 1286 w 1421"/>
                <a:gd name="T5" fmla="*/ 0 h 74"/>
                <a:gd name="T6" fmla="*/ 1267 w 1421"/>
                <a:gd name="T7" fmla="*/ 52 h 74"/>
                <a:gd name="T8" fmla="*/ 1286 w 1421"/>
                <a:gd name="T9" fmla="*/ 0 h 74"/>
                <a:gd name="T10" fmla="*/ 1129 w 1421"/>
                <a:gd name="T11" fmla="*/ 1 h 74"/>
                <a:gd name="T12" fmla="*/ 1130 w 1421"/>
                <a:gd name="T13" fmla="*/ 17 h 74"/>
                <a:gd name="T14" fmla="*/ 995 w 1421"/>
                <a:gd name="T15" fmla="*/ 37 h 74"/>
                <a:gd name="T16" fmla="*/ 1003 w 1421"/>
                <a:gd name="T17" fmla="*/ 17 h 74"/>
                <a:gd name="T18" fmla="*/ 1023 w 1421"/>
                <a:gd name="T19" fmla="*/ 9 h 74"/>
                <a:gd name="T20" fmla="*/ 1039 w 1421"/>
                <a:gd name="T21" fmla="*/ 14 h 74"/>
                <a:gd name="T22" fmla="*/ 1051 w 1421"/>
                <a:gd name="T23" fmla="*/ 31 h 74"/>
                <a:gd name="T24" fmla="*/ 1047 w 1421"/>
                <a:gd name="T25" fmla="*/ 53 h 74"/>
                <a:gd name="T26" fmla="*/ 1034 w 1421"/>
                <a:gd name="T27" fmla="*/ 62 h 74"/>
                <a:gd name="T28" fmla="*/ 1017 w 1421"/>
                <a:gd name="T29" fmla="*/ 64 h 74"/>
                <a:gd name="T30" fmla="*/ 1003 w 1421"/>
                <a:gd name="T31" fmla="*/ 57 h 74"/>
                <a:gd name="T32" fmla="*/ 995 w 1421"/>
                <a:gd name="T33" fmla="*/ 43 h 74"/>
                <a:gd name="T34" fmla="*/ 987 w 1421"/>
                <a:gd name="T35" fmla="*/ 51 h 74"/>
                <a:gd name="T36" fmla="*/ 1000 w 1421"/>
                <a:gd name="T37" fmla="*/ 68 h 74"/>
                <a:gd name="T38" fmla="*/ 1023 w 1421"/>
                <a:gd name="T39" fmla="*/ 74 h 74"/>
                <a:gd name="T40" fmla="*/ 1046 w 1421"/>
                <a:gd name="T41" fmla="*/ 68 h 74"/>
                <a:gd name="T42" fmla="*/ 1056 w 1421"/>
                <a:gd name="T43" fmla="*/ 57 h 74"/>
                <a:gd name="T44" fmla="*/ 1061 w 1421"/>
                <a:gd name="T45" fmla="*/ 44 h 74"/>
                <a:gd name="T46" fmla="*/ 1059 w 1421"/>
                <a:gd name="T47" fmla="*/ 23 h 74"/>
                <a:gd name="T48" fmla="*/ 1049 w 1421"/>
                <a:gd name="T49" fmla="*/ 8 h 74"/>
                <a:gd name="T50" fmla="*/ 1032 w 1421"/>
                <a:gd name="T51" fmla="*/ 1 h 74"/>
                <a:gd name="T52" fmla="*/ 1007 w 1421"/>
                <a:gd name="T53" fmla="*/ 3 h 74"/>
                <a:gd name="T54" fmla="*/ 992 w 1421"/>
                <a:gd name="T55" fmla="*/ 14 h 74"/>
                <a:gd name="T56" fmla="*/ 986 w 1421"/>
                <a:gd name="T57" fmla="*/ 26 h 74"/>
                <a:gd name="T58" fmla="*/ 916 w 1421"/>
                <a:gd name="T59" fmla="*/ 1 h 74"/>
                <a:gd name="T60" fmla="*/ 854 w 1421"/>
                <a:gd name="T61" fmla="*/ 1 h 74"/>
                <a:gd name="T62" fmla="*/ 818 w 1421"/>
                <a:gd name="T63" fmla="*/ 73 h 74"/>
                <a:gd name="T64" fmla="*/ 854 w 1421"/>
                <a:gd name="T65" fmla="*/ 1 h 74"/>
                <a:gd name="T66" fmla="*/ 714 w 1421"/>
                <a:gd name="T67" fmla="*/ 16 h 74"/>
                <a:gd name="T68" fmla="*/ 690 w 1421"/>
                <a:gd name="T69" fmla="*/ 73 h 74"/>
                <a:gd name="T70" fmla="*/ 750 w 1421"/>
                <a:gd name="T71" fmla="*/ 73 h 74"/>
                <a:gd name="T72" fmla="*/ 609 w 1421"/>
                <a:gd name="T73" fmla="*/ 57 h 74"/>
                <a:gd name="T74" fmla="*/ 561 w 1421"/>
                <a:gd name="T75" fmla="*/ 73 h 74"/>
                <a:gd name="T76" fmla="*/ 619 w 1421"/>
                <a:gd name="T77" fmla="*/ 1 h 74"/>
                <a:gd name="T78" fmla="*/ 459 w 1421"/>
                <a:gd name="T79" fmla="*/ 10 h 74"/>
                <a:gd name="T80" fmla="*/ 466 w 1421"/>
                <a:gd name="T81" fmla="*/ 16 h 74"/>
                <a:gd name="T82" fmla="*/ 466 w 1421"/>
                <a:gd name="T83" fmla="*/ 27 h 74"/>
                <a:gd name="T84" fmla="*/ 457 w 1421"/>
                <a:gd name="T85" fmla="*/ 32 h 74"/>
                <a:gd name="T86" fmla="*/ 436 w 1421"/>
                <a:gd name="T87" fmla="*/ 1 h 74"/>
                <a:gd name="T88" fmla="*/ 451 w 1421"/>
                <a:gd name="T89" fmla="*/ 42 h 74"/>
                <a:gd name="T90" fmla="*/ 457 w 1421"/>
                <a:gd name="T91" fmla="*/ 44 h 74"/>
                <a:gd name="T92" fmla="*/ 479 w 1421"/>
                <a:gd name="T93" fmla="*/ 73 h 74"/>
                <a:gd name="T94" fmla="*/ 478 w 1421"/>
                <a:gd name="T95" fmla="*/ 53 h 74"/>
                <a:gd name="T96" fmla="*/ 466 w 1421"/>
                <a:gd name="T97" fmla="*/ 39 h 74"/>
                <a:gd name="T98" fmla="*/ 475 w 1421"/>
                <a:gd name="T99" fmla="*/ 32 h 74"/>
                <a:gd name="T100" fmla="*/ 478 w 1421"/>
                <a:gd name="T101" fmla="*/ 21 h 74"/>
                <a:gd name="T102" fmla="*/ 471 w 1421"/>
                <a:gd name="T103" fmla="*/ 6 h 74"/>
                <a:gd name="T104" fmla="*/ 459 w 1421"/>
                <a:gd name="T105" fmla="*/ 1 h 74"/>
                <a:gd name="T106" fmla="*/ 330 w 1421"/>
                <a:gd name="T107" fmla="*/ 1 h 74"/>
                <a:gd name="T108" fmla="*/ 341 w 1421"/>
                <a:gd name="T109" fmla="*/ 64 h 74"/>
                <a:gd name="T110" fmla="*/ 341 w 1421"/>
                <a:gd name="T111" fmla="*/ 32 h 74"/>
                <a:gd name="T112" fmla="*/ 268 w 1421"/>
                <a:gd name="T113" fmla="*/ 1 h 74"/>
                <a:gd name="T114" fmla="*/ 233 w 1421"/>
                <a:gd name="T115" fmla="*/ 73 h 74"/>
                <a:gd name="T116" fmla="*/ 268 w 1421"/>
                <a:gd name="T117" fmla="*/ 1 h 74"/>
                <a:gd name="T118" fmla="*/ 87 w 1421"/>
                <a:gd name="T119" fmla="*/ 1 h 74"/>
                <a:gd name="T120" fmla="*/ 89 w 1421"/>
                <a:gd name="T121" fmla="*/ 17 h 74"/>
                <a:gd name="T122" fmla="*/ 11 w 1421"/>
                <a:gd name="T123" fmla="*/ 1 h 74"/>
                <a:gd name="T124" fmla="*/ 11 w 1421"/>
                <a:gd name="T125" fmla="*/ 1 h 7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421" h="74">
                  <a:moveTo>
                    <a:pt x="1389" y="1"/>
                  </a:moveTo>
                  <a:lnTo>
                    <a:pt x="1378" y="1"/>
                  </a:lnTo>
                  <a:lnTo>
                    <a:pt x="1378" y="73"/>
                  </a:lnTo>
                  <a:lnTo>
                    <a:pt x="1421" y="73"/>
                  </a:lnTo>
                  <a:lnTo>
                    <a:pt x="1421" y="64"/>
                  </a:lnTo>
                  <a:lnTo>
                    <a:pt x="1389" y="64"/>
                  </a:lnTo>
                  <a:lnTo>
                    <a:pt x="1389" y="1"/>
                  </a:lnTo>
                  <a:close/>
                  <a:moveTo>
                    <a:pt x="1282" y="16"/>
                  </a:moveTo>
                  <a:lnTo>
                    <a:pt x="1294" y="42"/>
                  </a:lnTo>
                  <a:lnTo>
                    <a:pt x="1271" y="42"/>
                  </a:lnTo>
                  <a:lnTo>
                    <a:pt x="1282" y="16"/>
                  </a:lnTo>
                  <a:close/>
                  <a:moveTo>
                    <a:pt x="1286" y="0"/>
                  </a:moveTo>
                  <a:lnTo>
                    <a:pt x="1279" y="0"/>
                  </a:lnTo>
                  <a:lnTo>
                    <a:pt x="1248" y="73"/>
                  </a:lnTo>
                  <a:lnTo>
                    <a:pt x="1258" y="73"/>
                  </a:lnTo>
                  <a:lnTo>
                    <a:pt x="1267" y="52"/>
                  </a:lnTo>
                  <a:lnTo>
                    <a:pt x="1298" y="52"/>
                  </a:lnTo>
                  <a:lnTo>
                    <a:pt x="1308" y="73"/>
                  </a:lnTo>
                  <a:lnTo>
                    <a:pt x="1318" y="73"/>
                  </a:lnTo>
                  <a:lnTo>
                    <a:pt x="1286" y="0"/>
                  </a:lnTo>
                  <a:close/>
                  <a:moveTo>
                    <a:pt x="1187" y="1"/>
                  </a:moveTo>
                  <a:lnTo>
                    <a:pt x="1178" y="1"/>
                  </a:lnTo>
                  <a:lnTo>
                    <a:pt x="1178" y="57"/>
                  </a:lnTo>
                  <a:lnTo>
                    <a:pt x="1129" y="1"/>
                  </a:lnTo>
                  <a:lnTo>
                    <a:pt x="1120" y="1"/>
                  </a:lnTo>
                  <a:lnTo>
                    <a:pt x="1120" y="73"/>
                  </a:lnTo>
                  <a:lnTo>
                    <a:pt x="1130" y="73"/>
                  </a:lnTo>
                  <a:lnTo>
                    <a:pt x="1130" y="17"/>
                  </a:lnTo>
                  <a:lnTo>
                    <a:pt x="1178" y="73"/>
                  </a:lnTo>
                  <a:lnTo>
                    <a:pt x="1187" y="73"/>
                  </a:lnTo>
                  <a:lnTo>
                    <a:pt x="1187" y="1"/>
                  </a:lnTo>
                  <a:close/>
                  <a:moveTo>
                    <a:pt x="995" y="37"/>
                  </a:moveTo>
                  <a:lnTo>
                    <a:pt x="995" y="31"/>
                  </a:lnTo>
                  <a:lnTo>
                    <a:pt x="997" y="26"/>
                  </a:lnTo>
                  <a:lnTo>
                    <a:pt x="1000" y="21"/>
                  </a:lnTo>
                  <a:lnTo>
                    <a:pt x="1003" y="17"/>
                  </a:lnTo>
                  <a:lnTo>
                    <a:pt x="1007" y="14"/>
                  </a:lnTo>
                  <a:lnTo>
                    <a:pt x="1012" y="11"/>
                  </a:lnTo>
                  <a:lnTo>
                    <a:pt x="1017" y="10"/>
                  </a:lnTo>
                  <a:lnTo>
                    <a:pt x="1023" y="9"/>
                  </a:lnTo>
                  <a:lnTo>
                    <a:pt x="1029" y="10"/>
                  </a:lnTo>
                  <a:lnTo>
                    <a:pt x="1032" y="11"/>
                  </a:lnTo>
                  <a:lnTo>
                    <a:pt x="1034" y="11"/>
                  </a:lnTo>
                  <a:lnTo>
                    <a:pt x="1039" y="14"/>
                  </a:lnTo>
                  <a:lnTo>
                    <a:pt x="1043" y="17"/>
                  </a:lnTo>
                  <a:lnTo>
                    <a:pt x="1047" y="21"/>
                  </a:lnTo>
                  <a:lnTo>
                    <a:pt x="1049" y="26"/>
                  </a:lnTo>
                  <a:lnTo>
                    <a:pt x="1051" y="31"/>
                  </a:lnTo>
                  <a:lnTo>
                    <a:pt x="1051" y="37"/>
                  </a:lnTo>
                  <a:lnTo>
                    <a:pt x="1051" y="43"/>
                  </a:lnTo>
                  <a:lnTo>
                    <a:pt x="1049" y="48"/>
                  </a:lnTo>
                  <a:lnTo>
                    <a:pt x="1047" y="53"/>
                  </a:lnTo>
                  <a:lnTo>
                    <a:pt x="1045" y="55"/>
                  </a:lnTo>
                  <a:lnTo>
                    <a:pt x="1043" y="57"/>
                  </a:lnTo>
                  <a:lnTo>
                    <a:pt x="1039" y="60"/>
                  </a:lnTo>
                  <a:lnTo>
                    <a:pt x="1034" y="62"/>
                  </a:lnTo>
                  <a:lnTo>
                    <a:pt x="1032" y="63"/>
                  </a:lnTo>
                  <a:lnTo>
                    <a:pt x="1029" y="64"/>
                  </a:lnTo>
                  <a:lnTo>
                    <a:pt x="1023" y="65"/>
                  </a:lnTo>
                  <a:lnTo>
                    <a:pt x="1017" y="64"/>
                  </a:lnTo>
                  <a:lnTo>
                    <a:pt x="1014" y="63"/>
                  </a:lnTo>
                  <a:lnTo>
                    <a:pt x="1012" y="62"/>
                  </a:lnTo>
                  <a:lnTo>
                    <a:pt x="1007" y="60"/>
                  </a:lnTo>
                  <a:lnTo>
                    <a:pt x="1003" y="57"/>
                  </a:lnTo>
                  <a:lnTo>
                    <a:pt x="1001" y="55"/>
                  </a:lnTo>
                  <a:lnTo>
                    <a:pt x="1000" y="53"/>
                  </a:lnTo>
                  <a:lnTo>
                    <a:pt x="997" y="48"/>
                  </a:lnTo>
                  <a:lnTo>
                    <a:pt x="995" y="43"/>
                  </a:lnTo>
                  <a:lnTo>
                    <a:pt x="995" y="37"/>
                  </a:lnTo>
                  <a:close/>
                  <a:moveTo>
                    <a:pt x="984" y="37"/>
                  </a:moveTo>
                  <a:lnTo>
                    <a:pt x="985" y="44"/>
                  </a:lnTo>
                  <a:lnTo>
                    <a:pt x="987" y="51"/>
                  </a:lnTo>
                  <a:lnTo>
                    <a:pt x="990" y="57"/>
                  </a:lnTo>
                  <a:lnTo>
                    <a:pt x="992" y="60"/>
                  </a:lnTo>
                  <a:lnTo>
                    <a:pt x="995" y="63"/>
                  </a:lnTo>
                  <a:lnTo>
                    <a:pt x="1000" y="68"/>
                  </a:lnTo>
                  <a:lnTo>
                    <a:pt x="1007" y="71"/>
                  </a:lnTo>
                  <a:lnTo>
                    <a:pt x="1010" y="72"/>
                  </a:lnTo>
                  <a:lnTo>
                    <a:pt x="1014" y="73"/>
                  </a:lnTo>
                  <a:lnTo>
                    <a:pt x="1023" y="74"/>
                  </a:lnTo>
                  <a:lnTo>
                    <a:pt x="1032" y="73"/>
                  </a:lnTo>
                  <a:lnTo>
                    <a:pt x="1036" y="72"/>
                  </a:lnTo>
                  <a:lnTo>
                    <a:pt x="1039" y="71"/>
                  </a:lnTo>
                  <a:lnTo>
                    <a:pt x="1046" y="68"/>
                  </a:lnTo>
                  <a:lnTo>
                    <a:pt x="1049" y="65"/>
                  </a:lnTo>
                  <a:lnTo>
                    <a:pt x="1052" y="63"/>
                  </a:lnTo>
                  <a:lnTo>
                    <a:pt x="1054" y="60"/>
                  </a:lnTo>
                  <a:lnTo>
                    <a:pt x="1056" y="57"/>
                  </a:lnTo>
                  <a:lnTo>
                    <a:pt x="1058" y="54"/>
                  </a:lnTo>
                  <a:lnTo>
                    <a:pt x="1059" y="51"/>
                  </a:lnTo>
                  <a:lnTo>
                    <a:pt x="1060" y="48"/>
                  </a:lnTo>
                  <a:lnTo>
                    <a:pt x="1061" y="44"/>
                  </a:lnTo>
                  <a:lnTo>
                    <a:pt x="1062" y="41"/>
                  </a:lnTo>
                  <a:lnTo>
                    <a:pt x="1062" y="37"/>
                  </a:lnTo>
                  <a:lnTo>
                    <a:pt x="1061" y="30"/>
                  </a:lnTo>
                  <a:lnTo>
                    <a:pt x="1059" y="23"/>
                  </a:lnTo>
                  <a:lnTo>
                    <a:pt x="1056" y="16"/>
                  </a:lnTo>
                  <a:lnTo>
                    <a:pt x="1054" y="14"/>
                  </a:lnTo>
                  <a:lnTo>
                    <a:pt x="1051" y="11"/>
                  </a:lnTo>
                  <a:lnTo>
                    <a:pt x="1049" y="8"/>
                  </a:lnTo>
                  <a:lnTo>
                    <a:pt x="1046" y="6"/>
                  </a:lnTo>
                  <a:lnTo>
                    <a:pt x="1039" y="3"/>
                  </a:lnTo>
                  <a:lnTo>
                    <a:pt x="1035" y="2"/>
                  </a:lnTo>
                  <a:lnTo>
                    <a:pt x="1032" y="1"/>
                  </a:lnTo>
                  <a:lnTo>
                    <a:pt x="1023" y="0"/>
                  </a:lnTo>
                  <a:lnTo>
                    <a:pt x="1015" y="1"/>
                  </a:lnTo>
                  <a:lnTo>
                    <a:pt x="1011" y="2"/>
                  </a:lnTo>
                  <a:lnTo>
                    <a:pt x="1007" y="3"/>
                  </a:lnTo>
                  <a:lnTo>
                    <a:pt x="1000" y="6"/>
                  </a:lnTo>
                  <a:lnTo>
                    <a:pt x="997" y="8"/>
                  </a:lnTo>
                  <a:lnTo>
                    <a:pt x="995" y="11"/>
                  </a:lnTo>
                  <a:lnTo>
                    <a:pt x="992" y="14"/>
                  </a:lnTo>
                  <a:lnTo>
                    <a:pt x="990" y="16"/>
                  </a:lnTo>
                  <a:lnTo>
                    <a:pt x="988" y="19"/>
                  </a:lnTo>
                  <a:lnTo>
                    <a:pt x="987" y="23"/>
                  </a:lnTo>
                  <a:lnTo>
                    <a:pt x="986" y="26"/>
                  </a:lnTo>
                  <a:lnTo>
                    <a:pt x="985" y="30"/>
                  </a:lnTo>
                  <a:lnTo>
                    <a:pt x="984" y="37"/>
                  </a:lnTo>
                  <a:close/>
                  <a:moveTo>
                    <a:pt x="926" y="1"/>
                  </a:moveTo>
                  <a:lnTo>
                    <a:pt x="916" y="1"/>
                  </a:lnTo>
                  <a:lnTo>
                    <a:pt x="916" y="73"/>
                  </a:lnTo>
                  <a:lnTo>
                    <a:pt x="926" y="73"/>
                  </a:lnTo>
                  <a:lnTo>
                    <a:pt x="926" y="1"/>
                  </a:lnTo>
                  <a:close/>
                  <a:moveTo>
                    <a:pt x="854" y="1"/>
                  </a:moveTo>
                  <a:lnTo>
                    <a:pt x="793" y="1"/>
                  </a:lnTo>
                  <a:lnTo>
                    <a:pt x="793" y="10"/>
                  </a:lnTo>
                  <a:lnTo>
                    <a:pt x="818" y="10"/>
                  </a:lnTo>
                  <a:lnTo>
                    <a:pt x="818" y="73"/>
                  </a:lnTo>
                  <a:lnTo>
                    <a:pt x="829" y="73"/>
                  </a:lnTo>
                  <a:lnTo>
                    <a:pt x="829" y="10"/>
                  </a:lnTo>
                  <a:lnTo>
                    <a:pt x="854" y="10"/>
                  </a:lnTo>
                  <a:lnTo>
                    <a:pt x="854" y="1"/>
                  </a:lnTo>
                  <a:close/>
                  <a:moveTo>
                    <a:pt x="714" y="16"/>
                  </a:moveTo>
                  <a:lnTo>
                    <a:pt x="725" y="42"/>
                  </a:lnTo>
                  <a:lnTo>
                    <a:pt x="703" y="42"/>
                  </a:lnTo>
                  <a:lnTo>
                    <a:pt x="714" y="16"/>
                  </a:lnTo>
                  <a:close/>
                  <a:moveTo>
                    <a:pt x="717" y="0"/>
                  </a:moveTo>
                  <a:lnTo>
                    <a:pt x="710" y="0"/>
                  </a:lnTo>
                  <a:lnTo>
                    <a:pt x="679" y="73"/>
                  </a:lnTo>
                  <a:lnTo>
                    <a:pt x="690" y="73"/>
                  </a:lnTo>
                  <a:lnTo>
                    <a:pt x="699" y="52"/>
                  </a:lnTo>
                  <a:lnTo>
                    <a:pt x="729" y="52"/>
                  </a:lnTo>
                  <a:lnTo>
                    <a:pt x="739" y="73"/>
                  </a:lnTo>
                  <a:lnTo>
                    <a:pt x="750" y="73"/>
                  </a:lnTo>
                  <a:lnTo>
                    <a:pt x="717" y="0"/>
                  </a:lnTo>
                  <a:close/>
                  <a:moveTo>
                    <a:pt x="619" y="1"/>
                  </a:moveTo>
                  <a:lnTo>
                    <a:pt x="609" y="1"/>
                  </a:lnTo>
                  <a:lnTo>
                    <a:pt x="609" y="57"/>
                  </a:lnTo>
                  <a:lnTo>
                    <a:pt x="560" y="1"/>
                  </a:lnTo>
                  <a:lnTo>
                    <a:pt x="552" y="1"/>
                  </a:lnTo>
                  <a:lnTo>
                    <a:pt x="552" y="73"/>
                  </a:lnTo>
                  <a:lnTo>
                    <a:pt x="561" y="73"/>
                  </a:lnTo>
                  <a:lnTo>
                    <a:pt x="561" y="17"/>
                  </a:lnTo>
                  <a:lnTo>
                    <a:pt x="610" y="73"/>
                  </a:lnTo>
                  <a:lnTo>
                    <a:pt x="619" y="73"/>
                  </a:lnTo>
                  <a:lnTo>
                    <a:pt x="619" y="1"/>
                  </a:lnTo>
                  <a:close/>
                  <a:moveTo>
                    <a:pt x="446" y="10"/>
                  </a:moveTo>
                  <a:lnTo>
                    <a:pt x="453" y="10"/>
                  </a:lnTo>
                  <a:lnTo>
                    <a:pt x="456" y="10"/>
                  </a:lnTo>
                  <a:lnTo>
                    <a:pt x="459" y="10"/>
                  </a:lnTo>
                  <a:lnTo>
                    <a:pt x="462" y="11"/>
                  </a:lnTo>
                  <a:lnTo>
                    <a:pt x="464" y="13"/>
                  </a:lnTo>
                  <a:lnTo>
                    <a:pt x="465" y="14"/>
                  </a:lnTo>
                  <a:lnTo>
                    <a:pt x="466" y="16"/>
                  </a:lnTo>
                  <a:lnTo>
                    <a:pt x="467" y="18"/>
                  </a:lnTo>
                  <a:lnTo>
                    <a:pt x="467" y="21"/>
                  </a:lnTo>
                  <a:lnTo>
                    <a:pt x="466" y="25"/>
                  </a:lnTo>
                  <a:lnTo>
                    <a:pt x="466" y="27"/>
                  </a:lnTo>
                  <a:lnTo>
                    <a:pt x="464" y="29"/>
                  </a:lnTo>
                  <a:lnTo>
                    <a:pt x="462" y="30"/>
                  </a:lnTo>
                  <a:lnTo>
                    <a:pt x="460" y="31"/>
                  </a:lnTo>
                  <a:lnTo>
                    <a:pt x="457" y="32"/>
                  </a:lnTo>
                  <a:lnTo>
                    <a:pt x="453" y="32"/>
                  </a:lnTo>
                  <a:lnTo>
                    <a:pt x="446" y="32"/>
                  </a:lnTo>
                  <a:lnTo>
                    <a:pt x="446" y="10"/>
                  </a:lnTo>
                  <a:close/>
                  <a:moveTo>
                    <a:pt x="436" y="1"/>
                  </a:moveTo>
                  <a:lnTo>
                    <a:pt x="436" y="73"/>
                  </a:lnTo>
                  <a:lnTo>
                    <a:pt x="446" y="73"/>
                  </a:lnTo>
                  <a:lnTo>
                    <a:pt x="446" y="42"/>
                  </a:lnTo>
                  <a:lnTo>
                    <a:pt x="451" y="42"/>
                  </a:lnTo>
                  <a:lnTo>
                    <a:pt x="452" y="42"/>
                  </a:lnTo>
                  <a:lnTo>
                    <a:pt x="454" y="42"/>
                  </a:lnTo>
                  <a:lnTo>
                    <a:pt x="456" y="43"/>
                  </a:lnTo>
                  <a:lnTo>
                    <a:pt x="457" y="44"/>
                  </a:lnTo>
                  <a:lnTo>
                    <a:pt x="459" y="44"/>
                  </a:lnTo>
                  <a:lnTo>
                    <a:pt x="463" y="49"/>
                  </a:lnTo>
                  <a:lnTo>
                    <a:pt x="470" y="58"/>
                  </a:lnTo>
                  <a:lnTo>
                    <a:pt x="479" y="73"/>
                  </a:lnTo>
                  <a:lnTo>
                    <a:pt x="492" y="73"/>
                  </a:lnTo>
                  <a:lnTo>
                    <a:pt x="486" y="65"/>
                  </a:lnTo>
                  <a:lnTo>
                    <a:pt x="482" y="59"/>
                  </a:lnTo>
                  <a:lnTo>
                    <a:pt x="478" y="53"/>
                  </a:lnTo>
                  <a:lnTo>
                    <a:pt x="474" y="47"/>
                  </a:lnTo>
                  <a:lnTo>
                    <a:pt x="472" y="45"/>
                  </a:lnTo>
                  <a:lnTo>
                    <a:pt x="470" y="42"/>
                  </a:lnTo>
                  <a:lnTo>
                    <a:pt x="466" y="39"/>
                  </a:lnTo>
                  <a:lnTo>
                    <a:pt x="468" y="37"/>
                  </a:lnTo>
                  <a:lnTo>
                    <a:pt x="471" y="36"/>
                  </a:lnTo>
                  <a:lnTo>
                    <a:pt x="473" y="34"/>
                  </a:lnTo>
                  <a:lnTo>
                    <a:pt x="475" y="32"/>
                  </a:lnTo>
                  <a:lnTo>
                    <a:pt x="476" y="30"/>
                  </a:lnTo>
                  <a:lnTo>
                    <a:pt x="477" y="27"/>
                  </a:lnTo>
                  <a:lnTo>
                    <a:pt x="478" y="24"/>
                  </a:lnTo>
                  <a:lnTo>
                    <a:pt x="478" y="21"/>
                  </a:lnTo>
                  <a:lnTo>
                    <a:pt x="477" y="17"/>
                  </a:lnTo>
                  <a:lnTo>
                    <a:pt x="476" y="13"/>
                  </a:lnTo>
                  <a:lnTo>
                    <a:pt x="474" y="9"/>
                  </a:lnTo>
                  <a:lnTo>
                    <a:pt x="471" y="6"/>
                  </a:lnTo>
                  <a:lnTo>
                    <a:pt x="470" y="5"/>
                  </a:lnTo>
                  <a:lnTo>
                    <a:pt x="468" y="4"/>
                  </a:lnTo>
                  <a:lnTo>
                    <a:pt x="464" y="2"/>
                  </a:lnTo>
                  <a:lnTo>
                    <a:pt x="459" y="1"/>
                  </a:lnTo>
                  <a:lnTo>
                    <a:pt x="454" y="1"/>
                  </a:lnTo>
                  <a:lnTo>
                    <a:pt x="436" y="1"/>
                  </a:lnTo>
                  <a:close/>
                  <a:moveTo>
                    <a:pt x="371" y="1"/>
                  </a:moveTo>
                  <a:lnTo>
                    <a:pt x="330" y="1"/>
                  </a:lnTo>
                  <a:lnTo>
                    <a:pt x="330" y="73"/>
                  </a:lnTo>
                  <a:lnTo>
                    <a:pt x="372" y="73"/>
                  </a:lnTo>
                  <a:lnTo>
                    <a:pt x="372" y="64"/>
                  </a:lnTo>
                  <a:lnTo>
                    <a:pt x="341" y="64"/>
                  </a:lnTo>
                  <a:lnTo>
                    <a:pt x="341" y="41"/>
                  </a:lnTo>
                  <a:lnTo>
                    <a:pt x="370" y="41"/>
                  </a:lnTo>
                  <a:lnTo>
                    <a:pt x="370" y="32"/>
                  </a:lnTo>
                  <a:lnTo>
                    <a:pt x="341" y="32"/>
                  </a:lnTo>
                  <a:lnTo>
                    <a:pt x="341" y="10"/>
                  </a:lnTo>
                  <a:lnTo>
                    <a:pt x="371" y="10"/>
                  </a:lnTo>
                  <a:lnTo>
                    <a:pt x="371" y="1"/>
                  </a:lnTo>
                  <a:close/>
                  <a:moveTo>
                    <a:pt x="268" y="1"/>
                  </a:moveTo>
                  <a:lnTo>
                    <a:pt x="208" y="1"/>
                  </a:lnTo>
                  <a:lnTo>
                    <a:pt x="208" y="10"/>
                  </a:lnTo>
                  <a:lnTo>
                    <a:pt x="233" y="10"/>
                  </a:lnTo>
                  <a:lnTo>
                    <a:pt x="233" y="73"/>
                  </a:lnTo>
                  <a:lnTo>
                    <a:pt x="243" y="73"/>
                  </a:lnTo>
                  <a:lnTo>
                    <a:pt x="243" y="10"/>
                  </a:lnTo>
                  <a:lnTo>
                    <a:pt x="268" y="10"/>
                  </a:lnTo>
                  <a:lnTo>
                    <a:pt x="268" y="1"/>
                  </a:lnTo>
                  <a:close/>
                  <a:moveTo>
                    <a:pt x="146" y="1"/>
                  </a:moveTo>
                  <a:lnTo>
                    <a:pt x="136" y="1"/>
                  </a:lnTo>
                  <a:lnTo>
                    <a:pt x="136" y="57"/>
                  </a:lnTo>
                  <a:lnTo>
                    <a:pt x="87" y="1"/>
                  </a:lnTo>
                  <a:lnTo>
                    <a:pt x="79" y="1"/>
                  </a:lnTo>
                  <a:lnTo>
                    <a:pt x="79" y="73"/>
                  </a:lnTo>
                  <a:lnTo>
                    <a:pt x="89" y="73"/>
                  </a:lnTo>
                  <a:lnTo>
                    <a:pt x="89" y="17"/>
                  </a:lnTo>
                  <a:lnTo>
                    <a:pt x="137" y="73"/>
                  </a:lnTo>
                  <a:lnTo>
                    <a:pt x="146" y="73"/>
                  </a:lnTo>
                  <a:lnTo>
                    <a:pt x="146" y="1"/>
                  </a:lnTo>
                  <a:close/>
                  <a:moveTo>
                    <a:pt x="11" y="1"/>
                  </a:moveTo>
                  <a:lnTo>
                    <a:pt x="0" y="1"/>
                  </a:lnTo>
                  <a:lnTo>
                    <a:pt x="0" y="73"/>
                  </a:lnTo>
                  <a:lnTo>
                    <a:pt x="11" y="73"/>
                  </a:lnTo>
                  <a:lnTo>
                    <a:pt x="11" y="1"/>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1034" name="Freeform 13"/>
            <p:cNvSpPr>
              <a:spLocks noChangeAspect="1" noEditPoints="1"/>
            </p:cNvSpPr>
            <p:nvPr/>
          </p:nvSpPr>
          <p:spPr bwMode="auto">
            <a:xfrm>
              <a:off x="2402" y="1277"/>
              <a:ext cx="192" cy="206"/>
            </a:xfrm>
            <a:custGeom>
              <a:avLst/>
              <a:gdLst>
                <a:gd name="T0" fmla="*/ 200 w 191"/>
                <a:gd name="T1" fmla="*/ 198 h 207"/>
                <a:gd name="T2" fmla="*/ 168 w 191"/>
                <a:gd name="T3" fmla="*/ 198 h 207"/>
                <a:gd name="T4" fmla="*/ 153 w 191"/>
                <a:gd name="T5" fmla="*/ 159 h 207"/>
                <a:gd name="T6" fmla="*/ 145 w 191"/>
                <a:gd name="T7" fmla="*/ 139 h 207"/>
                <a:gd name="T8" fmla="*/ 137 w 191"/>
                <a:gd name="T9" fmla="*/ 119 h 207"/>
                <a:gd name="T10" fmla="*/ 51 w 191"/>
                <a:gd name="T11" fmla="*/ 119 h 207"/>
                <a:gd name="T12" fmla="*/ 36 w 191"/>
                <a:gd name="T13" fmla="*/ 158 h 207"/>
                <a:gd name="T14" fmla="*/ 29 w 191"/>
                <a:gd name="T15" fmla="*/ 178 h 207"/>
                <a:gd name="T16" fmla="*/ 22 w 191"/>
                <a:gd name="T17" fmla="*/ 198 h 207"/>
                <a:gd name="T18" fmla="*/ 0 w 191"/>
                <a:gd name="T19" fmla="*/ 198 h 207"/>
                <a:gd name="T20" fmla="*/ 93 w 191"/>
                <a:gd name="T21" fmla="*/ 0 h 207"/>
                <a:gd name="T22" fmla="*/ 110 w 191"/>
                <a:gd name="T23" fmla="*/ 0 h 207"/>
                <a:gd name="T24" fmla="*/ 200 w 191"/>
                <a:gd name="T25" fmla="*/ 198 h 207"/>
                <a:gd name="T26" fmla="*/ 89 w 191"/>
                <a:gd name="T27" fmla="*/ 39 h 207"/>
                <a:gd name="T28" fmla="*/ 58 w 191"/>
                <a:gd name="T29" fmla="*/ 105 h 207"/>
                <a:gd name="T30" fmla="*/ 132 w 191"/>
                <a:gd name="T31" fmla="*/ 105 h 207"/>
                <a:gd name="T32" fmla="*/ 89 w 191"/>
                <a:gd name="T33" fmla="*/ 39 h 20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91" h="207">
                  <a:moveTo>
                    <a:pt x="191" y="207"/>
                  </a:moveTo>
                  <a:lnTo>
                    <a:pt x="159" y="207"/>
                  </a:lnTo>
                  <a:lnTo>
                    <a:pt x="144" y="168"/>
                  </a:lnTo>
                  <a:lnTo>
                    <a:pt x="136" y="148"/>
                  </a:lnTo>
                  <a:lnTo>
                    <a:pt x="128" y="128"/>
                  </a:lnTo>
                  <a:lnTo>
                    <a:pt x="51" y="128"/>
                  </a:lnTo>
                  <a:lnTo>
                    <a:pt x="36" y="167"/>
                  </a:lnTo>
                  <a:lnTo>
                    <a:pt x="29" y="187"/>
                  </a:lnTo>
                  <a:lnTo>
                    <a:pt x="22" y="207"/>
                  </a:lnTo>
                  <a:lnTo>
                    <a:pt x="0" y="207"/>
                  </a:lnTo>
                  <a:lnTo>
                    <a:pt x="93" y="0"/>
                  </a:lnTo>
                  <a:lnTo>
                    <a:pt x="101" y="0"/>
                  </a:lnTo>
                  <a:lnTo>
                    <a:pt x="191" y="207"/>
                  </a:lnTo>
                  <a:close/>
                  <a:moveTo>
                    <a:pt x="89" y="39"/>
                  </a:moveTo>
                  <a:lnTo>
                    <a:pt x="58" y="114"/>
                  </a:lnTo>
                  <a:lnTo>
                    <a:pt x="123" y="114"/>
                  </a:lnTo>
                  <a:lnTo>
                    <a:pt x="89" y="39"/>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1035" name="Freeform 14"/>
            <p:cNvSpPr>
              <a:spLocks noChangeAspect="1"/>
            </p:cNvSpPr>
            <p:nvPr/>
          </p:nvSpPr>
          <p:spPr bwMode="auto">
            <a:xfrm>
              <a:off x="3066" y="1233"/>
              <a:ext cx="213" cy="255"/>
            </a:xfrm>
            <a:custGeom>
              <a:avLst/>
              <a:gdLst>
                <a:gd name="T0" fmla="*/ 210 w 212"/>
                <a:gd name="T1" fmla="*/ 229 h 256"/>
                <a:gd name="T2" fmla="*/ 196 w 212"/>
                <a:gd name="T3" fmla="*/ 236 h 256"/>
                <a:gd name="T4" fmla="*/ 177 w 212"/>
                <a:gd name="T5" fmla="*/ 243 h 256"/>
                <a:gd name="T6" fmla="*/ 156 w 212"/>
                <a:gd name="T7" fmla="*/ 246 h 256"/>
                <a:gd name="T8" fmla="*/ 135 w 212"/>
                <a:gd name="T9" fmla="*/ 247 h 256"/>
                <a:gd name="T10" fmla="*/ 98 w 212"/>
                <a:gd name="T11" fmla="*/ 245 h 256"/>
                <a:gd name="T12" fmla="*/ 79 w 212"/>
                <a:gd name="T13" fmla="*/ 240 h 256"/>
                <a:gd name="T14" fmla="*/ 62 w 212"/>
                <a:gd name="T15" fmla="*/ 233 h 256"/>
                <a:gd name="T16" fmla="*/ 42 w 212"/>
                <a:gd name="T17" fmla="*/ 220 h 256"/>
                <a:gd name="T18" fmla="*/ 33 w 212"/>
                <a:gd name="T19" fmla="*/ 212 h 256"/>
                <a:gd name="T20" fmla="*/ 22 w 212"/>
                <a:gd name="T21" fmla="*/ 199 h 256"/>
                <a:gd name="T22" fmla="*/ 13 w 212"/>
                <a:gd name="T23" fmla="*/ 183 h 256"/>
                <a:gd name="T24" fmla="*/ 6 w 212"/>
                <a:gd name="T25" fmla="*/ 166 h 256"/>
                <a:gd name="T26" fmla="*/ 2 w 212"/>
                <a:gd name="T27" fmla="*/ 147 h 256"/>
                <a:gd name="T28" fmla="*/ 0 w 212"/>
                <a:gd name="T29" fmla="*/ 127 h 256"/>
                <a:gd name="T30" fmla="*/ 0 w 212"/>
                <a:gd name="T31" fmla="*/ 112 h 256"/>
                <a:gd name="T32" fmla="*/ 6 w 212"/>
                <a:gd name="T33" fmla="*/ 85 h 256"/>
                <a:gd name="T34" fmla="*/ 10 w 212"/>
                <a:gd name="T35" fmla="*/ 73 h 256"/>
                <a:gd name="T36" fmla="*/ 16 w 212"/>
                <a:gd name="T37" fmla="*/ 61 h 256"/>
                <a:gd name="T38" fmla="*/ 30 w 212"/>
                <a:gd name="T39" fmla="*/ 41 h 256"/>
                <a:gd name="T40" fmla="*/ 48 w 212"/>
                <a:gd name="T41" fmla="*/ 25 h 256"/>
                <a:gd name="T42" fmla="*/ 59 w 212"/>
                <a:gd name="T43" fmla="*/ 19 h 256"/>
                <a:gd name="T44" fmla="*/ 82 w 212"/>
                <a:gd name="T45" fmla="*/ 8 h 256"/>
                <a:gd name="T46" fmla="*/ 94 w 212"/>
                <a:gd name="T47" fmla="*/ 4 h 256"/>
                <a:gd name="T48" fmla="*/ 130 w 212"/>
                <a:gd name="T49" fmla="*/ 0 h 256"/>
                <a:gd name="T50" fmla="*/ 154 w 212"/>
                <a:gd name="T51" fmla="*/ 0 h 256"/>
                <a:gd name="T52" fmla="*/ 174 w 212"/>
                <a:gd name="T53" fmla="*/ 2 h 256"/>
                <a:gd name="T54" fmla="*/ 193 w 212"/>
                <a:gd name="T55" fmla="*/ 6 h 256"/>
                <a:gd name="T56" fmla="*/ 212 w 212"/>
                <a:gd name="T57" fmla="*/ 13 h 256"/>
                <a:gd name="T58" fmla="*/ 219 w 212"/>
                <a:gd name="T59" fmla="*/ 23 h 256"/>
                <a:gd name="T60" fmla="*/ 214 w 212"/>
                <a:gd name="T61" fmla="*/ 45 h 256"/>
                <a:gd name="T62" fmla="*/ 208 w 212"/>
                <a:gd name="T63" fmla="*/ 42 h 256"/>
                <a:gd name="T64" fmla="*/ 197 w 212"/>
                <a:gd name="T65" fmla="*/ 33 h 256"/>
                <a:gd name="T66" fmla="*/ 179 w 212"/>
                <a:gd name="T67" fmla="*/ 22 h 256"/>
                <a:gd name="T68" fmla="*/ 168 w 212"/>
                <a:gd name="T69" fmla="*/ 18 h 256"/>
                <a:gd name="T70" fmla="*/ 156 w 212"/>
                <a:gd name="T71" fmla="*/ 15 h 256"/>
                <a:gd name="T72" fmla="*/ 143 w 212"/>
                <a:gd name="T73" fmla="*/ 14 h 256"/>
                <a:gd name="T74" fmla="*/ 120 w 212"/>
                <a:gd name="T75" fmla="*/ 17 h 256"/>
                <a:gd name="T76" fmla="*/ 100 w 212"/>
                <a:gd name="T77" fmla="*/ 20 h 256"/>
                <a:gd name="T78" fmla="*/ 86 w 212"/>
                <a:gd name="T79" fmla="*/ 26 h 256"/>
                <a:gd name="T80" fmla="*/ 74 w 212"/>
                <a:gd name="T81" fmla="*/ 34 h 256"/>
                <a:gd name="T82" fmla="*/ 67 w 212"/>
                <a:gd name="T83" fmla="*/ 41 h 256"/>
                <a:gd name="T84" fmla="*/ 60 w 212"/>
                <a:gd name="T85" fmla="*/ 48 h 256"/>
                <a:gd name="T86" fmla="*/ 54 w 212"/>
                <a:gd name="T87" fmla="*/ 57 h 256"/>
                <a:gd name="T88" fmla="*/ 45 w 212"/>
                <a:gd name="T89" fmla="*/ 75 h 256"/>
                <a:gd name="T90" fmla="*/ 39 w 212"/>
                <a:gd name="T91" fmla="*/ 95 h 256"/>
                <a:gd name="T92" fmla="*/ 36 w 212"/>
                <a:gd name="T93" fmla="*/ 117 h 256"/>
                <a:gd name="T94" fmla="*/ 36 w 212"/>
                <a:gd name="T95" fmla="*/ 133 h 256"/>
                <a:gd name="T96" fmla="*/ 38 w 212"/>
                <a:gd name="T97" fmla="*/ 150 h 256"/>
                <a:gd name="T98" fmla="*/ 41 w 212"/>
                <a:gd name="T99" fmla="*/ 161 h 256"/>
                <a:gd name="T100" fmla="*/ 47 w 212"/>
                <a:gd name="T101" fmla="*/ 176 h 256"/>
                <a:gd name="T102" fmla="*/ 56 w 212"/>
                <a:gd name="T103" fmla="*/ 194 h 256"/>
                <a:gd name="T104" fmla="*/ 66 w 212"/>
                <a:gd name="T105" fmla="*/ 205 h 256"/>
                <a:gd name="T106" fmla="*/ 73 w 212"/>
                <a:gd name="T107" fmla="*/ 212 h 256"/>
                <a:gd name="T108" fmla="*/ 84 w 212"/>
                <a:gd name="T109" fmla="*/ 220 h 256"/>
                <a:gd name="T110" fmla="*/ 101 w 212"/>
                <a:gd name="T111" fmla="*/ 228 h 256"/>
                <a:gd name="T112" fmla="*/ 125 w 212"/>
                <a:gd name="T113" fmla="*/ 231 h 256"/>
                <a:gd name="T114" fmla="*/ 140 w 212"/>
                <a:gd name="T115" fmla="*/ 232 h 256"/>
                <a:gd name="T116" fmla="*/ 154 w 212"/>
                <a:gd name="T117" fmla="*/ 231 h 256"/>
                <a:gd name="T118" fmla="*/ 167 w 212"/>
                <a:gd name="T119" fmla="*/ 229 h 256"/>
                <a:gd name="T120" fmla="*/ 179 w 212"/>
                <a:gd name="T121" fmla="*/ 225 h 256"/>
                <a:gd name="T122" fmla="*/ 199 w 212"/>
                <a:gd name="T123" fmla="*/ 215 h 256"/>
                <a:gd name="T124" fmla="*/ 216 w 212"/>
                <a:gd name="T125" fmla="*/ 203 h 25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12" h="256">
                  <a:moveTo>
                    <a:pt x="206" y="236"/>
                  </a:moveTo>
                  <a:lnTo>
                    <a:pt x="201" y="238"/>
                  </a:lnTo>
                  <a:lnTo>
                    <a:pt x="197" y="241"/>
                  </a:lnTo>
                  <a:lnTo>
                    <a:pt x="187" y="245"/>
                  </a:lnTo>
                  <a:lnTo>
                    <a:pt x="178" y="249"/>
                  </a:lnTo>
                  <a:lnTo>
                    <a:pt x="168" y="252"/>
                  </a:lnTo>
                  <a:lnTo>
                    <a:pt x="157" y="254"/>
                  </a:lnTo>
                  <a:lnTo>
                    <a:pt x="147" y="255"/>
                  </a:lnTo>
                  <a:lnTo>
                    <a:pt x="136" y="256"/>
                  </a:lnTo>
                  <a:lnTo>
                    <a:pt x="126" y="256"/>
                  </a:lnTo>
                  <a:lnTo>
                    <a:pt x="112" y="256"/>
                  </a:lnTo>
                  <a:lnTo>
                    <a:pt x="98" y="254"/>
                  </a:lnTo>
                  <a:lnTo>
                    <a:pt x="85" y="251"/>
                  </a:lnTo>
                  <a:lnTo>
                    <a:pt x="79" y="249"/>
                  </a:lnTo>
                  <a:lnTo>
                    <a:pt x="73" y="247"/>
                  </a:lnTo>
                  <a:lnTo>
                    <a:pt x="62" y="242"/>
                  </a:lnTo>
                  <a:lnTo>
                    <a:pt x="51" y="236"/>
                  </a:lnTo>
                  <a:lnTo>
                    <a:pt x="42" y="229"/>
                  </a:lnTo>
                  <a:lnTo>
                    <a:pt x="37" y="225"/>
                  </a:lnTo>
                  <a:lnTo>
                    <a:pt x="33" y="221"/>
                  </a:lnTo>
                  <a:lnTo>
                    <a:pt x="25" y="213"/>
                  </a:lnTo>
                  <a:lnTo>
                    <a:pt x="22" y="208"/>
                  </a:lnTo>
                  <a:lnTo>
                    <a:pt x="19" y="203"/>
                  </a:lnTo>
                  <a:lnTo>
                    <a:pt x="13" y="192"/>
                  </a:lnTo>
                  <a:lnTo>
                    <a:pt x="8" y="181"/>
                  </a:lnTo>
                  <a:lnTo>
                    <a:pt x="6" y="175"/>
                  </a:lnTo>
                  <a:lnTo>
                    <a:pt x="4" y="169"/>
                  </a:lnTo>
                  <a:lnTo>
                    <a:pt x="2" y="156"/>
                  </a:lnTo>
                  <a:lnTo>
                    <a:pt x="0" y="142"/>
                  </a:lnTo>
                  <a:lnTo>
                    <a:pt x="0" y="127"/>
                  </a:lnTo>
                  <a:lnTo>
                    <a:pt x="0" y="119"/>
                  </a:lnTo>
                  <a:lnTo>
                    <a:pt x="0" y="112"/>
                  </a:lnTo>
                  <a:lnTo>
                    <a:pt x="2" y="98"/>
                  </a:lnTo>
                  <a:lnTo>
                    <a:pt x="6" y="85"/>
                  </a:lnTo>
                  <a:lnTo>
                    <a:pt x="8" y="79"/>
                  </a:lnTo>
                  <a:lnTo>
                    <a:pt x="10" y="73"/>
                  </a:lnTo>
                  <a:lnTo>
                    <a:pt x="13" y="67"/>
                  </a:lnTo>
                  <a:lnTo>
                    <a:pt x="16" y="61"/>
                  </a:lnTo>
                  <a:lnTo>
                    <a:pt x="22" y="51"/>
                  </a:lnTo>
                  <a:lnTo>
                    <a:pt x="30" y="41"/>
                  </a:lnTo>
                  <a:lnTo>
                    <a:pt x="39" y="33"/>
                  </a:lnTo>
                  <a:lnTo>
                    <a:pt x="48" y="25"/>
                  </a:lnTo>
                  <a:lnTo>
                    <a:pt x="54" y="22"/>
                  </a:lnTo>
                  <a:lnTo>
                    <a:pt x="59" y="19"/>
                  </a:lnTo>
                  <a:lnTo>
                    <a:pt x="70" y="13"/>
                  </a:lnTo>
                  <a:lnTo>
                    <a:pt x="82" y="8"/>
                  </a:lnTo>
                  <a:lnTo>
                    <a:pt x="88" y="6"/>
                  </a:lnTo>
                  <a:lnTo>
                    <a:pt x="94" y="4"/>
                  </a:lnTo>
                  <a:lnTo>
                    <a:pt x="107" y="2"/>
                  </a:lnTo>
                  <a:lnTo>
                    <a:pt x="121" y="0"/>
                  </a:lnTo>
                  <a:lnTo>
                    <a:pt x="135" y="0"/>
                  </a:lnTo>
                  <a:lnTo>
                    <a:pt x="145" y="0"/>
                  </a:lnTo>
                  <a:lnTo>
                    <a:pt x="155" y="1"/>
                  </a:lnTo>
                  <a:lnTo>
                    <a:pt x="165" y="2"/>
                  </a:lnTo>
                  <a:lnTo>
                    <a:pt x="174" y="4"/>
                  </a:lnTo>
                  <a:lnTo>
                    <a:pt x="184" y="6"/>
                  </a:lnTo>
                  <a:lnTo>
                    <a:pt x="194" y="9"/>
                  </a:lnTo>
                  <a:lnTo>
                    <a:pt x="203" y="13"/>
                  </a:lnTo>
                  <a:lnTo>
                    <a:pt x="212" y="16"/>
                  </a:lnTo>
                  <a:lnTo>
                    <a:pt x="210" y="23"/>
                  </a:lnTo>
                  <a:lnTo>
                    <a:pt x="208" y="30"/>
                  </a:lnTo>
                  <a:lnTo>
                    <a:pt x="205" y="45"/>
                  </a:lnTo>
                  <a:lnTo>
                    <a:pt x="202" y="45"/>
                  </a:lnTo>
                  <a:lnTo>
                    <a:pt x="199" y="42"/>
                  </a:lnTo>
                  <a:lnTo>
                    <a:pt x="194" y="38"/>
                  </a:lnTo>
                  <a:lnTo>
                    <a:pt x="188" y="33"/>
                  </a:lnTo>
                  <a:lnTo>
                    <a:pt x="179" y="27"/>
                  </a:lnTo>
                  <a:lnTo>
                    <a:pt x="170" y="22"/>
                  </a:lnTo>
                  <a:lnTo>
                    <a:pt x="165" y="20"/>
                  </a:lnTo>
                  <a:lnTo>
                    <a:pt x="159" y="18"/>
                  </a:lnTo>
                  <a:lnTo>
                    <a:pt x="153" y="17"/>
                  </a:lnTo>
                  <a:lnTo>
                    <a:pt x="147" y="15"/>
                  </a:lnTo>
                  <a:lnTo>
                    <a:pt x="140" y="15"/>
                  </a:lnTo>
                  <a:lnTo>
                    <a:pt x="134" y="14"/>
                  </a:lnTo>
                  <a:lnTo>
                    <a:pt x="122" y="15"/>
                  </a:lnTo>
                  <a:lnTo>
                    <a:pt x="111" y="17"/>
                  </a:lnTo>
                  <a:lnTo>
                    <a:pt x="105" y="18"/>
                  </a:lnTo>
                  <a:lnTo>
                    <a:pt x="100" y="20"/>
                  </a:lnTo>
                  <a:lnTo>
                    <a:pt x="91" y="24"/>
                  </a:lnTo>
                  <a:lnTo>
                    <a:pt x="86" y="26"/>
                  </a:lnTo>
                  <a:lnTo>
                    <a:pt x="82" y="28"/>
                  </a:lnTo>
                  <a:lnTo>
                    <a:pt x="74" y="34"/>
                  </a:lnTo>
                  <a:lnTo>
                    <a:pt x="70" y="38"/>
                  </a:lnTo>
                  <a:lnTo>
                    <a:pt x="67" y="41"/>
                  </a:lnTo>
                  <a:lnTo>
                    <a:pt x="63" y="45"/>
                  </a:lnTo>
                  <a:lnTo>
                    <a:pt x="60" y="48"/>
                  </a:lnTo>
                  <a:lnTo>
                    <a:pt x="57" y="52"/>
                  </a:lnTo>
                  <a:lnTo>
                    <a:pt x="54" y="57"/>
                  </a:lnTo>
                  <a:lnTo>
                    <a:pt x="49" y="65"/>
                  </a:lnTo>
                  <a:lnTo>
                    <a:pt x="45" y="75"/>
                  </a:lnTo>
                  <a:lnTo>
                    <a:pt x="42" y="85"/>
                  </a:lnTo>
                  <a:lnTo>
                    <a:pt x="39" y="95"/>
                  </a:lnTo>
                  <a:lnTo>
                    <a:pt x="37" y="106"/>
                  </a:lnTo>
                  <a:lnTo>
                    <a:pt x="36" y="117"/>
                  </a:lnTo>
                  <a:lnTo>
                    <a:pt x="36" y="128"/>
                  </a:lnTo>
                  <a:lnTo>
                    <a:pt x="36" y="142"/>
                  </a:lnTo>
                  <a:lnTo>
                    <a:pt x="37" y="153"/>
                  </a:lnTo>
                  <a:lnTo>
                    <a:pt x="38" y="159"/>
                  </a:lnTo>
                  <a:lnTo>
                    <a:pt x="40" y="165"/>
                  </a:lnTo>
                  <a:lnTo>
                    <a:pt x="41" y="170"/>
                  </a:lnTo>
                  <a:lnTo>
                    <a:pt x="43" y="175"/>
                  </a:lnTo>
                  <a:lnTo>
                    <a:pt x="47" y="185"/>
                  </a:lnTo>
                  <a:lnTo>
                    <a:pt x="51" y="195"/>
                  </a:lnTo>
                  <a:lnTo>
                    <a:pt x="56" y="203"/>
                  </a:lnTo>
                  <a:lnTo>
                    <a:pt x="62" y="211"/>
                  </a:lnTo>
                  <a:lnTo>
                    <a:pt x="66" y="214"/>
                  </a:lnTo>
                  <a:lnTo>
                    <a:pt x="69" y="218"/>
                  </a:lnTo>
                  <a:lnTo>
                    <a:pt x="73" y="221"/>
                  </a:lnTo>
                  <a:lnTo>
                    <a:pt x="76" y="224"/>
                  </a:lnTo>
                  <a:lnTo>
                    <a:pt x="84" y="229"/>
                  </a:lnTo>
                  <a:lnTo>
                    <a:pt x="92" y="233"/>
                  </a:lnTo>
                  <a:lnTo>
                    <a:pt x="101" y="237"/>
                  </a:lnTo>
                  <a:lnTo>
                    <a:pt x="111" y="239"/>
                  </a:lnTo>
                  <a:lnTo>
                    <a:pt x="116" y="240"/>
                  </a:lnTo>
                  <a:lnTo>
                    <a:pt x="121" y="241"/>
                  </a:lnTo>
                  <a:lnTo>
                    <a:pt x="131" y="241"/>
                  </a:lnTo>
                  <a:lnTo>
                    <a:pt x="138" y="241"/>
                  </a:lnTo>
                  <a:lnTo>
                    <a:pt x="145" y="240"/>
                  </a:lnTo>
                  <a:lnTo>
                    <a:pt x="152" y="239"/>
                  </a:lnTo>
                  <a:lnTo>
                    <a:pt x="158" y="238"/>
                  </a:lnTo>
                  <a:lnTo>
                    <a:pt x="164" y="236"/>
                  </a:lnTo>
                  <a:lnTo>
                    <a:pt x="170" y="234"/>
                  </a:lnTo>
                  <a:lnTo>
                    <a:pt x="181" y="229"/>
                  </a:lnTo>
                  <a:lnTo>
                    <a:pt x="190" y="224"/>
                  </a:lnTo>
                  <a:lnTo>
                    <a:pt x="197" y="219"/>
                  </a:lnTo>
                  <a:lnTo>
                    <a:pt x="207" y="212"/>
                  </a:lnTo>
                  <a:lnTo>
                    <a:pt x="206" y="236"/>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1036" name="Freeform 15"/>
            <p:cNvSpPr>
              <a:spLocks noChangeAspect="1"/>
            </p:cNvSpPr>
            <p:nvPr/>
          </p:nvSpPr>
          <p:spPr bwMode="auto">
            <a:xfrm>
              <a:off x="3459" y="1278"/>
              <a:ext cx="173" cy="204"/>
            </a:xfrm>
            <a:custGeom>
              <a:avLst/>
              <a:gdLst>
                <a:gd name="T0" fmla="*/ 165 w 174"/>
                <a:gd name="T1" fmla="*/ 204 h 204"/>
                <a:gd name="T2" fmla="*/ 155 w 174"/>
                <a:gd name="T3" fmla="*/ 204 h 204"/>
                <a:gd name="T4" fmla="*/ 87 w 174"/>
                <a:gd name="T5" fmla="*/ 123 h 204"/>
                <a:gd name="T6" fmla="*/ 20 w 174"/>
                <a:gd name="T7" fmla="*/ 44 h 204"/>
                <a:gd name="T8" fmla="*/ 18 w 174"/>
                <a:gd name="T9" fmla="*/ 44 h 204"/>
                <a:gd name="T10" fmla="*/ 18 w 174"/>
                <a:gd name="T11" fmla="*/ 204 h 204"/>
                <a:gd name="T12" fmla="*/ 9 w 174"/>
                <a:gd name="T13" fmla="*/ 204 h 204"/>
                <a:gd name="T14" fmla="*/ 0 w 174"/>
                <a:gd name="T15" fmla="*/ 204 h 204"/>
                <a:gd name="T16" fmla="*/ 0 w 174"/>
                <a:gd name="T17" fmla="*/ 0 h 204"/>
                <a:gd name="T18" fmla="*/ 12 w 174"/>
                <a:gd name="T19" fmla="*/ 0 h 204"/>
                <a:gd name="T20" fmla="*/ 145 w 174"/>
                <a:gd name="T21" fmla="*/ 154 h 204"/>
                <a:gd name="T22" fmla="*/ 147 w 174"/>
                <a:gd name="T23" fmla="*/ 154 h 204"/>
                <a:gd name="T24" fmla="*/ 147 w 174"/>
                <a:gd name="T25" fmla="*/ 0 h 204"/>
                <a:gd name="T26" fmla="*/ 165 w 174"/>
                <a:gd name="T27" fmla="*/ 0 h 204"/>
                <a:gd name="T28" fmla="*/ 165 w 174"/>
                <a:gd name="T29" fmla="*/ 204 h 20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74" h="204">
                  <a:moveTo>
                    <a:pt x="174" y="204"/>
                  </a:moveTo>
                  <a:lnTo>
                    <a:pt x="164" y="204"/>
                  </a:lnTo>
                  <a:lnTo>
                    <a:pt x="91" y="123"/>
                  </a:lnTo>
                  <a:lnTo>
                    <a:pt x="20" y="44"/>
                  </a:lnTo>
                  <a:lnTo>
                    <a:pt x="18" y="44"/>
                  </a:lnTo>
                  <a:lnTo>
                    <a:pt x="18" y="204"/>
                  </a:lnTo>
                  <a:lnTo>
                    <a:pt x="9" y="204"/>
                  </a:lnTo>
                  <a:lnTo>
                    <a:pt x="0" y="204"/>
                  </a:lnTo>
                  <a:lnTo>
                    <a:pt x="0" y="0"/>
                  </a:lnTo>
                  <a:lnTo>
                    <a:pt x="12" y="0"/>
                  </a:lnTo>
                  <a:lnTo>
                    <a:pt x="154" y="154"/>
                  </a:lnTo>
                  <a:lnTo>
                    <a:pt x="156" y="154"/>
                  </a:lnTo>
                  <a:lnTo>
                    <a:pt x="156" y="0"/>
                  </a:lnTo>
                  <a:lnTo>
                    <a:pt x="174" y="0"/>
                  </a:lnTo>
                  <a:lnTo>
                    <a:pt x="174" y="204"/>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1037" name="Freeform 16"/>
            <p:cNvSpPr>
              <a:spLocks noChangeAspect="1" noEditPoints="1"/>
            </p:cNvSpPr>
            <p:nvPr/>
          </p:nvSpPr>
          <p:spPr bwMode="auto">
            <a:xfrm>
              <a:off x="3833" y="1278"/>
              <a:ext cx="150" cy="204"/>
            </a:xfrm>
            <a:custGeom>
              <a:avLst/>
              <a:gdLst>
                <a:gd name="T0" fmla="*/ 43 w 151"/>
                <a:gd name="T1" fmla="*/ 93 h 204"/>
                <a:gd name="T2" fmla="*/ 66 w 151"/>
                <a:gd name="T3" fmla="*/ 91 h 204"/>
                <a:gd name="T4" fmla="*/ 74 w 151"/>
                <a:gd name="T5" fmla="*/ 89 h 204"/>
                <a:gd name="T6" fmla="*/ 78 w 151"/>
                <a:gd name="T7" fmla="*/ 82 h 204"/>
                <a:gd name="T8" fmla="*/ 84 w 151"/>
                <a:gd name="T9" fmla="*/ 77 h 204"/>
                <a:gd name="T10" fmla="*/ 88 w 151"/>
                <a:gd name="T11" fmla="*/ 71 h 204"/>
                <a:gd name="T12" fmla="*/ 93 w 151"/>
                <a:gd name="T13" fmla="*/ 61 h 204"/>
                <a:gd name="T14" fmla="*/ 94 w 151"/>
                <a:gd name="T15" fmla="*/ 53 h 204"/>
                <a:gd name="T16" fmla="*/ 94 w 151"/>
                <a:gd name="T17" fmla="*/ 41 h 204"/>
                <a:gd name="T18" fmla="*/ 93 w 151"/>
                <a:gd name="T19" fmla="*/ 35 h 204"/>
                <a:gd name="T20" fmla="*/ 87 w 151"/>
                <a:gd name="T21" fmla="*/ 24 h 204"/>
                <a:gd name="T22" fmla="*/ 82 w 151"/>
                <a:gd name="T23" fmla="*/ 20 h 204"/>
                <a:gd name="T24" fmla="*/ 75 w 151"/>
                <a:gd name="T25" fmla="*/ 13 h 204"/>
                <a:gd name="T26" fmla="*/ 62 w 151"/>
                <a:gd name="T27" fmla="*/ 11 h 204"/>
                <a:gd name="T28" fmla="*/ 38 w 151"/>
                <a:gd name="T29" fmla="*/ 11 h 204"/>
                <a:gd name="T30" fmla="*/ 28 w 151"/>
                <a:gd name="T31" fmla="*/ 93 h 204"/>
                <a:gd name="T32" fmla="*/ 64 w 151"/>
                <a:gd name="T33" fmla="*/ 0 h 204"/>
                <a:gd name="T34" fmla="*/ 75 w 151"/>
                <a:gd name="T35" fmla="*/ 0 h 204"/>
                <a:gd name="T36" fmla="*/ 91 w 151"/>
                <a:gd name="T37" fmla="*/ 4 h 204"/>
                <a:gd name="T38" fmla="*/ 102 w 151"/>
                <a:gd name="T39" fmla="*/ 8 h 204"/>
                <a:gd name="T40" fmla="*/ 110 w 151"/>
                <a:gd name="T41" fmla="*/ 14 h 204"/>
                <a:gd name="T42" fmla="*/ 116 w 151"/>
                <a:gd name="T43" fmla="*/ 21 h 204"/>
                <a:gd name="T44" fmla="*/ 120 w 151"/>
                <a:gd name="T45" fmla="*/ 30 h 204"/>
                <a:gd name="T46" fmla="*/ 122 w 151"/>
                <a:gd name="T47" fmla="*/ 40 h 204"/>
                <a:gd name="T48" fmla="*/ 122 w 151"/>
                <a:gd name="T49" fmla="*/ 51 h 204"/>
                <a:gd name="T50" fmla="*/ 119 w 151"/>
                <a:gd name="T51" fmla="*/ 63 h 204"/>
                <a:gd name="T52" fmla="*/ 114 w 151"/>
                <a:gd name="T53" fmla="*/ 73 h 204"/>
                <a:gd name="T54" fmla="*/ 107 w 151"/>
                <a:gd name="T55" fmla="*/ 81 h 204"/>
                <a:gd name="T56" fmla="*/ 99 w 151"/>
                <a:gd name="T57" fmla="*/ 88 h 204"/>
                <a:gd name="T58" fmla="*/ 84 w 151"/>
                <a:gd name="T59" fmla="*/ 97 h 204"/>
                <a:gd name="T60" fmla="*/ 75 w 151"/>
                <a:gd name="T61" fmla="*/ 101 h 204"/>
                <a:gd name="T62" fmla="*/ 70 w 151"/>
                <a:gd name="T63" fmla="*/ 103 h 204"/>
                <a:gd name="T64" fmla="*/ 142 w 151"/>
                <a:gd name="T65" fmla="*/ 204 h 204"/>
                <a:gd name="T66" fmla="*/ 88 w 151"/>
                <a:gd name="T67" fmla="*/ 180 h 204"/>
                <a:gd name="T68" fmla="*/ 38 w 151"/>
                <a:gd name="T69" fmla="*/ 106 h 204"/>
                <a:gd name="T70" fmla="*/ 28 w 151"/>
                <a:gd name="T71" fmla="*/ 204 h 204"/>
                <a:gd name="T72" fmla="*/ 0 w 151"/>
                <a:gd name="T73" fmla="*/ 0 h 20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51" h="204">
                  <a:moveTo>
                    <a:pt x="28" y="93"/>
                  </a:moveTo>
                  <a:lnTo>
                    <a:pt x="43" y="93"/>
                  </a:lnTo>
                  <a:lnTo>
                    <a:pt x="54" y="92"/>
                  </a:lnTo>
                  <a:lnTo>
                    <a:pt x="66" y="91"/>
                  </a:lnTo>
                  <a:lnTo>
                    <a:pt x="70" y="90"/>
                  </a:lnTo>
                  <a:lnTo>
                    <a:pt x="74" y="89"/>
                  </a:lnTo>
                  <a:lnTo>
                    <a:pt x="81" y="86"/>
                  </a:lnTo>
                  <a:lnTo>
                    <a:pt x="87" y="82"/>
                  </a:lnTo>
                  <a:lnTo>
                    <a:pt x="90" y="79"/>
                  </a:lnTo>
                  <a:lnTo>
                    <a:pt x="93" y="77"/>
                  </a:lnTo>
                  <a:lnTo>
                    <a:pt x="95" y="74"/>
                  </a:lnTo>
                  <a:lnTo>
                    <a:pt x="97" y="71"/>
                  </a:lnTo>
                  <a:lnTo>
                    <a:pt x="101" y="64"/>
                  </a:lnTo>
                  <a:lnTo>
                    <a:pt x="102" y="61"/>
                  </a:lnTo>
                  <a:lnTo>
                    <a:pt x="103" y="57"/>
                  </a:lnTo>
                  <a:lnTo>
                    <a:pt x="103" y="53"/>
                  </a:lnTo>
                  <a:lnTo>
                    <a:pt x="104" y="49"/>
                  </a:lnTo>
                  <a:lnTo>
                    <a:pt x="103" y="41"/>
                  </a:lnTo>
                  <a:lnTo>
                    <a:pt x="102" y="38"/>
                  </a:lnTo>
                  <a:lnTo>
                    <a:pt x="102" y="35"/>
                  </a:lnTo>
                  <a:lnTo>
                    <a:pt x="99" y="29"/>
                  </a:lnTo>
                  <a:lnTo>
                    <a:pt x="96" y="24"/>
                  </a:lnTo>
                  <a:lnTo>
                    <a:pt x="94" y="22"/>
                  </a:lnTo>
                  <a:lnTo>
                    <a:pt x="91" y="20"/>
                  </a:lnTo>
                  <a:lnTo>
                    <a:pt x="86" y="16"/>
                  </a:lnTo>
                  <a:lnTo>
                    <a:pt x="79" y="13"/>
                  </a:lnTo>
                  <a:lnTo>
                    <a:pt x="71" y="12"/>
                  </a:lnTo>
                  <a:lnTo>
                    <a:pt x="62" y="11"/>
                  </a:lnTo>
                  <a:lnTo>
                    <a:pt x="50" y="11"/>
                  </a:lnTo>
                  <a:lnTo>
                    <a:pt x="38" y="11"/>
                  </a:lnTo>
                  <a:lnTo>
                    <a:pt x="28" y="11"/>
                  </a:lnTo>
                  <a:lnTo>
                    <a:pt x="28" y="93"/>
                  </a:lnTo>
                  <a:close/>
                  <a:moveTo>
                    <a:pt x="0" y="0"/>
                  </a:moveTo>
                  <a:lnTo>
                    <a:pt x="64" y="0"/>
                  </a:lnTo>
                  <a:lnTo>
                    <a:pt x="73" y="0"/>
                  </a:lnTo>
                  <a:lnTo>
                    <a:pt x="80" y="0"/>
                  </a:lnTo>
                  <a:lnTo>
                    <a:pt x="94" y="3"/>
                  </a:lnTo>
                  <a:lnTo>
                    <a:pt x="100" y="4"/>
                  </a:lnTo>
                  <a:lnTo>
                    <a:pt x="106" y="6"/>
                  </a:lnTo>
                  <a:lnTo>
                    <a:pt x="111" y="8"/>
                  </a:lnTo>
                  <a:lnTo>
                    <a:pt x="115" y="11"/>
                  </a:lnTo>
                  <a:lnTo>
                    <a:pt x="119" y="14"/>
                  </a:lnTo>
                  <a:lnTo>
                    <a:pt x="122" y="17"/>
                  </a:lnTo>
                  <a:lnTo>
                    <a:pt x="125" y="21"/>
                  </a:lnTo>
                  <a:lnTo>
                    <a:pt x="127" y="25"/>
                  </a:lnTo>
                  <a:lnTo>
                    <a:pt x="129" y="30"/>
                  </a:lnTo>
                  <a:lnTo>
                    <a:pt x="130" y="34"/>
                  </a:lnTo>
                  <a:lnTo>
                    <a:pt x="131" y="40"/>
                  </a:lnTo>
                  <a:lnTo>
                    <a:pt x="131" y="45"/>
                  </a:lnTo>
                  <a:lnTo>
                    <a:pt x="131" y="51"/>
                  </a:lnTo>
                  <a:lnTo>
                    <a:pt x="130" y="57"/>
                  </a:lnTo>
                  <a:lnTo>
                    <a:pt x="128" y="63"/>
                  </a:lnTo>
                  <a:lnTo>
                    <a:pt x="126" y="68"/>
                  </a:lnTo>
                  <a:lnTo>
                    <a:pt x="123" y="73"/>
                  </a:lnTo>
                  <a:lnTo>
                    <a:pt x="120" y="77"/>
                  </a:lnTo>
                  <a:lnTo>
                    <a:pt x="116" y="81"/>
                  </a:lnTo>
                  <a:lnTo>
                    <a:pt x="112" y="85"/>
                  </a:lnTo>
                  <a:lnTo>
                    <a:pt x="108" y="88"/>
                  </a:lnTo>
                  <a:lnTo>
                    <a:pt x="103" y="91"/>
                  </a:lnTo>
                  <a:lnTo>
                    <a:pt x="93" y="97"/>
                  </a:lnTo>
                  <a:lnTo>
                    <a:pt x="87" y="99"/>
                  </a:lnTo>
                  <a:lnTo>
                    <a:pt x="82" y="101"/>
                  </a:lnTo>
                  <a:lnTo>
                    <a:pt x="76" y="102"/>
                  </a:lnTo>
                  <a:lnTo>
                    <a:pt x="70" y="103"/>
                  </a:lnTo>
                  <a:lnTo>
                    <a:pt x="131" y="181"/>
                  </a:lnTo>
                  <a:lnTo>
                    <a:pt x="151" y="204"/>
                  </a:lnTo>
                  <a:lnTo>
                    <a:pt x="116" y="204"/>
                  </a:lnTo>
                  <a:lnTo>
                    <a:pt x="97" y="180"/>
                  </a:lnTo>
                  <a:lnTo>
                    <a:pt x="62" y="134"/>
                  </a:lnTo>
                  <a:lnTo>
                    <a:pt x="38" y="106"/>
                  </a:lnTo>
                  <a:lnTo>
                    <a:pt x="28" y="106"/>
                  </a:lnTo>
                  <a:lnTo>
                    <a:pt x="28" y="204"/>
                  </a:lnTo>
                  <a:lnTo>
                    <a:pt x="1" y="204"/>
                  </a:lnTo>
                  <a:lnTo>
                    <a:pt x="0" y="0"/>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1038" name="Freeform 17"/>
            <p:cNvSpPr>
              <a:spLocks noChangeAspect="1"/>
            </p:cNvSpPr>
            <p:nvPr/>
          </p:nvSpPr>
          <p:spPr bwMode="auto">
            <a:xfrm>
              <a:off x="4004" y="1278"/>
              <a:ext cx="109" cy="204"/>
            </a:xfrm>
            <a:custGeom>
              <a:avLst/>
              <a:gdLst>
                <a:gd name="T0" fmla="*/ 27 w 109"/>
                <a:gd name="T1" fmla="*/ 88 h 204"/>
                <a:gd name="T2" fmla="*/ 73 w 109"/>
                <a:gd name="T3" fmla="*/ 88 h 204"/>
                <a:gd name="T4" fmla="*/ 86 w 109"/>
                <a:gd name="T5" fmla="*/ 88 h 204"/>
                <a:gd name="T6" fmla="*/ 93 w 109"/>
                <a:gd name="T7" fmla="*/ 88 h 204"/>
                <a:gd name="T8" fmla="*/ 100 w 109"/>
                <a:gd name="T9" fmla="*/ 87 h 204"/>
                <a:gd name="T10" fmla="*/ 100 w 109"/>
                <a:gd name="T11" fmla="*/ 104 h 204"/>
                <a:gd name="T12" fmla="*/ 86 w 109"/>
                <a:gd name="T13" fmla="*/ 104 h 204"/>
                <a:gd name="T14" fmla="*/ 73 w 109"/>
                <a:gd name="T15" fmla="*/ 104 h 204"/>
                <a:gd name="T16" fmla="*/ 27 w 109"/>
                <a:gd name="T17" fmla="*/ 104 h 204"/>
                <a:gd name="T18" fmla="*/ 27 w 109"/>
                <a:gd name="T19" fmla="*/ 190 h 204"/>
                <a:gd name="T20" fmla="*/ 41 w 109"/>
                <a:gd name="T21" fmla="*/ 190 h 204"/>
                <a:gd name="T22" fmla="*/ 54 w 109"/>
                <a:gd name="T23" fmla="*/ 190 h 204"/>
                <a:gd name="T24" fmla="*/ 81 w 109"/>
                <a:gd name="T25" fmla="*/ 189 h 204"/>
                <a:gd name="T26" fmla="*/ 95 w 109"/>
                <a:gd name="T27" fmla="*/ 188 h 204"/>
                <a:gd name="T28" fmla="*/ 109 w 109"/>
                <a:gd name="T29" fmla="*/ 186 h 204"/>
                <a:gd name="T30" fmla="*/ 109 w 109"/>
                <a:gd name="T31" fmla="*/ 204 h 204"/>
                <a:gd name="T32" fmla="*/ 0 w 109"/>
                <a:gd name="T33" fmla="*/ 204 h 204"/>
                <a:gd name="T34" fmla="*/ 0 w 109"/>
                <a:gd name="T35" fmla="*/ 0 h 204"/>
                <a:gd name="T36" fmla="*/ 107 w 109"/>
                <a:gd name="T37" fmla="*/ 0 h 204"/>
                <a:gd name="T38" fmla="*/ 107 w 109"/>
                <a:gd name="T39" fmla="*/ 18 h 204"/>
                <a:gd name="T40" fmla="*/ 94 w 109"/>
                <a:gd name="T41" fmla="*/ 16 h 204"/>
                <a:gd name="T42" fmla="*/ 79 w 109"/>
                <a:gd name="T43" fmla="*/ 15 h 204"/>
                <a:gd name="T44" fmla="*/ 60 w 109"/>
                <a:gd name="T45" fmla="*/ 14 h 204"/>
                <a:gd name="T46" fmla="*/ 50 w 109"/>
                <a:gd name="T47" fmla="*/ 14 h 204"/>
                <a:gd name="T48" fmla="*/ 27 w 109"/>
                <a:gd name="T49" fmla="*/ 14 h 204"/>
                <a:gd name="T50" fmla="*/ 27 w 109"/>
                <a:gd name="T51" fmla="*/ 88 h 20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09" h="204">
                  <a:moveTo>
                    <a:pt x="27" y="88"/>
                  </a:moveTo>
                  <a:lnTo>
                    <a:pt x="73" y="88"/>
                  </a:lnTo>
                  <a:lnTo>
                    <a:pt x="86" y="88"/>
                  </a:lnTo>
                  <a:lnTo>
                    <a:pt x="93" y="88"/>
                  </a:lnTo>
                  <a:lnTo>
                    <a:pt x="100" y="87"/>
                  </a:lnTo>
                  <a:lnTo>
                    <a:pt x="100" y="104"/>
                  </a:lnTo>
                  <a:lnTo>
                    <a:pt x="86" y="104"/>
                  </a:lnTo>
                  <a:lnTo>
                    <a:pt x="73" y="104"/>
                  </a:lnTo>
                  <a:lnTo>
                    <a:pt x="27" y="104"/>
                  </a:lnTo>
                  <a:lnTo>
                    <a:pt x="27" y="190"/>
                  </a:lnTo>
                  <a:lnTo>
                    <a:pt x="41" y="190"/>
                  </a:lnTo>
                  <a:lnTo>
                    <a:pt x="54" y="190"/>
                  </a:lnTo>
                  <a:lnTo>
                    <a:pt x="81" y="189"/>
                  </a:lnTo>
                  <a:lnTo>
                    <a:pt x="95" y="188"/>
                  </a:lnTo>
                  <a:lnTo>
                    <a:pt x="109" y="186"/>
                  </a:lnTo>
                  <a:lnTo>
                    <a:pt x="109" y="204"/>
                  </a:lnTo>
                  <a:lnTo>
                    <a:pt x="0" y="204"/>
                  </a:lnTo>
                  <a:lnTo>
                    <a:pt x="0" y="0"/>
                  </a:lnTo>
                  <a:lnTo>
                    <a:pt x="107" y="0"/>
                  </a:lnTo>
                  <a:lnTo>
                    <a:pt x="107" y="18"/>
                  </a:lnTo>
                  <a:lnTo>
                    <a:pt x="94" y="16"/>
                  </a:lnTo>
                  <a:lnTo>
                    <a:pt x="79" y="15"/>
                  </a:lnTo>
                  <a:lnTo>
                    <a:pt x="60" y="14"/>
                  </a:lnTo>
                  <a:lnTo>
                    <a:pt x="50" y="14"/>
                  </a:lnTo>
                  <a:lnTo>
                    <a:pt x="27" y="14"/>
                  </a:lnTo>
                  <a:lnTo>
                    <a:pt x="27" y="88"/>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1039" name="Freeform 18"/>
            <p:cNvSpPr>
              <a:spLocks noChangeAspect="1"/>
            </p:cNvSpPr>
            <p:nvPr/>
          </p:nvSpPr>
          <p:spPr bwMode="auto">
            <a:xfrm>
              <a:off x="2090" y="1233"/>
              <a:ext cx="350" cy="249"/>
            </a:xfrm>
            <a:custGeom>
              <a:avLst/>
              <a:gdLst>
                <a:gd name="T0" fmla="*/ 173 w 351"/>
                <a:gd name="T1" fmla="*/ 46 h 249"/>
                <a:gd name="T2" fmla="*/ 166 w 351"/>
                <a:gd name="T3" fmla="*/ 66 h 249"/>
                <a:gd name="T4" fmla="*/ 155 w 351"/>
                <a:gd name="T5" fmla="*/ 97 h 249"/>
                <a:gd name="T6" fmla="*/ 143 w 351"/>
                <a:gd name="T7" fmla="*/ 133 h 249"/>
                <a:gd name="T8" fmla="*/ 129 w 351"/>
                <a:gd name="T9" fmla="*/ 174 h 249"/>
                <a:gd name="T10" fmla="*/ 116 w 351"/>
                <a:gd name="T11" fmla="*/ 213 h 249"/>
                <a:gd name="T12" fmla="*/ 104 w 351"/>
                <a:gd name="T13" fmla="*/ 249 h 249"/>
                <a:gd name="T14" fmla="*/ 78 w 351"/>
                <a:gd name="T15" fmla="*/ 249 h 249"/>
                <a:gd name="T16" fmla="*/ 68 w 351"/>
                <a:gd name="T17" fmla="*/ 220 h 249"/>
                <a:gd name="T18" fmla="*/ 55 w 351"/>
                <a:gd name="T19" fmla="*/ 177 h 249"/>
                <a:gd name="T20" fmla="*/ 39 w 351"/>
                <a:gd name="T21" fmla="*/ 125 h 249"/>
                <a:gd name="T22" fmla="*/ 24 w 351"/>
                <a:gd name="T23" fmla="*/ 74 h 249"/>
                <a:gd name="T24" fmla="*/ 10 w 351"/>
                <a:gd name="T25" fmla="*/ 30 h 249"/>
                <a:gd name="T26" fmla="*/ 4 w 351"/>
                <a:gd name="T27" fmla="*/ 14 h 249"/>
                <a:gd name="T28" fmla="*/ 0 w 351"/>
                <a:gd name="T29" fmla="*/ 2 h 249"/>
                <a:gd name="T30" fmla="*/ 0 w 351"/>
                <a:gd name="T31" fmla="*/ 1 h 249"/>
                <a:gd name="T32" fmla="*/ 1 w 351"/>
                <a:gd name="T33" fmla="*/ 0 h 249"/>
                <a:gd name="T34" fmla="*/ 37 w 351"/>
                <a:gd name="T35" fmla="*/ 0 h 249"/>
                <a:gd name="T36" fmla="*/ 38 w 351"/>
                <a:gd name="T37" fmla="*/ 1 h 249"/>
                <a:gd name="T38" fmla="*/ 51 w 351"/>
                <a:gd name="T39" fmla="*/ 52 h 249"/>
                <a:gd name="T40" fmla="*/ 65 w 351"/>
                <a:gd name="T41" fmla="*/ 101 h 249"/>
                <a:gd name="T42" fmla="*/ 80 w 351"/>
                <a:gd name="T43" fmla="*/ 153 h 249"/>
                <a:gd name="T44" fmla="*/ 99 w 351"/>
                <a:gd name="T45" fmla="*/ 212 h 249"/>
                <a:gd name="T46" fmla="*/ 107 w 351"/>
                <a:gd name="T47" fmla="*/ 187 h 249"/>
                <a:gd name="T48" fmla="*/ 120 w 351"/>
                <a:gd name="T49" fmla="*/ 150 h 249"/>
                <a:gd name="T50" fmla="*/ 134 w 351"/>
                <a:gd name="T51" fmla="*/ 106 h 249"/>
                <a:gd name="T52" fmla="*/ 148 w 351"/>
                <a:gd name="T53" fmla="*/ 64 h 249"/>
                <a:gd name="T54" fmla="*/ 159 w 351"/>
                <a:gd name="T55" fmla="*/ 27 h 249"/>
                <a:gd name="T56" fmla="*/ 167 w 351"/>
                <a:gd name="T57" fmla="*/ 1 h 249"/>
                <a:gd name="T58" fmla="*/ 168 w 351"/>
                <a:gd name="T59" fmla="*/ 0 h 249"/>
                <a:gd name="T60" fmla="*/ 182 w 351"/>
                <a:gd name="T61" fmla="*/ 0 h 249"/>
                <a:gd name="T62" fmla="*/ 183 w 351"/>
                <a:gd name="T63" fmla="*/ 1 h 249"/>
                <a:gd name="T64" fmla="*/ 191 w 351"/>
                <a:gd name="T65" fmla="*/ 28 h 249"/>
                <a:gd name="T66" fmla="*/ 203 w 351"/>
                <a:gd name="T67" fmla="*/ 65 h 249"/>
                <a:gd name="T68" fmla="*/ 216 w 351"/>
                <a:gd name="T69" fmla="*/ 108 h 249"/>
                <a:gd name="T70" fmla="*/ 230 w 351"/>
                <a:gd name="T71" fmla="*/ 151 h 249"/>
                <a:gd name="T72" fmla="*/ 243 w 351"/>
                <a:gd name="T73" fmla="*/ 188 h 249"/>
                <a:gd name="T74" fmla="*/ 251 w 351"/>
                <a:gd name="T75" fmla="*/ 212 h 249"/>
                <a:gd name="T76" fmla="*/ 258 w 351"/>
                <a:gd name="T77" fmla="*/ 190 h 249"/>
                <a:gd name="T78" fmla="*/ 269 w 351"/>
                <a:gd name="T79" fmla="*/ 152 h 249"/>
                <a:gd name="T80" fmla="*/ 283 w 351"/>
                <a:gd name="T81" fmla="*/ 107 h 249"/>
                <a:gd name="T82" fmla="*/ 296 w 351"/>
                <a:gd name="T83" fmla="*/ 63 h 249"/>
                <a:gd name="T84" fmla="*/ 307 w 351"/>
                <a:gd name="T85" fmla="*/ 26 h 249"/>
                <a:gd name="T86" fmla="*/ 314 w 351"/>
                <a:gd name="T87" fmla="*/ 1 h 249"/>
                <a:gd name="T88" fmla="*/ 315 w 351"/>
                <a:gd name="T89" fmla="*/ 0 h 249"/>
                <a:gd name="T90" fmla="*/ 340 w 351"/>
                <a:gd name="T91" fmla="*/ 0 h 249"/>
                <a:gd name="T92" fmla="*/ 341 w 351"/>
                <a:gd name="T93" fmla="*/ 1 h 249"/>
                <a:gd name="T94" fmla="*/ 342 w 351"/>
                <a:gd name="T95" fmla="*/ 1 h 249"/>
                <a:gd name="T96" fmla="*/ 341 w 351"/>
                <a:gd name="T97" fmla="*/ 2 h 249"/>
                <a:gd name="T98" fmla="*/ 331 w 351"/>
                <a:gd name="T99" fmla="*/ 29 h 249"/>
                <a:gd name="T100" fmla="*/ 316 w 351"/>
                <a:gd name="T101" fmla="*/ 72 h 249"/>
                <a:gd name="T102" fmla="*/ 298 w 351"/>
                <a:gd name="T103" fmla="*/ 124 h 249"/>
                <a:gd name="T104" fmla="*/ 280 w 351"/>
                <a:gd name="T105" fmla="*/ 177 h 249"/>
                <a:gd name="T106" fmla="*/ 265 w 351"/>
                <a:gd name="T107" fmla="*/ 221 h 249"/>
                <a:gd name="T108" fmla="*/ 260 w 351"/>
                <a:gd name="T109" fmla="*/ 238 h 249"/>
                <a:gd name="T110" fmla="*/ 256 w 351"/>
                <a:gd name="T111" fmla="*/ 249 h 249"/>
                <a:gd name="T112" fmla="*/ 231 w 351"/>
                <a:gd name="T113" fmla="*/ 249 h 249"/>
                <a:gd name="T114" fmla="*/ 214 w 351"/>
                <a:gd name="T115" fmla="*/ 199 h 249"/>
                <a:gd name="T116" fmla="*/ 198 w 351"/>
                <a:gd name="T117" fmla="*/ 149 h 249"/>
                <a:gd name="T118" fmla="*/ 182 w 351"/>
                <a:gd name="T119" fmla="*/ 97 h 249"/>
                <a:gd name="T120" fmla="*/ 173 w 351"/>
                <a:gd name="T121" fmla="*/ 46 h 24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351" h="249">
                  <a:moveTo>
                    <a:pt x="173" y="46"/>
                  </a:moveTo>
                  <a:lnTo>
                    <a:pt x="166" y="66"/>
                  </a:lnTo>
                  <a:lnTo>
                    <a:pt x="155" y="97"/>
                  </a:lnTo>
                  <a:lnTo>
                    <a:pt x="143" y="133"/>
                  </a:lnTo>
                  <a:lnTo>
                    <a:pt x="129" y="174"/>
                  </a:lnTo>
                  <a:lnTo>
                    <a:pt x="116" y="213"/>
                  </a:lnTo>
                  <a:lnTo>
                    <a:pt x="104" y="249"/>
                  </a:lnTo>
                  <a:lnTo>
                    <a:pt x="78" y="249"/>
                  </a:lnTo>
                  <a:lnTo>
                    <a:pt x="68" y="220"/>
                  </a:lnTo>
                  <a:lnTo>
                    <a:pt x="55" y="177"/>
                  </a:lnTo>
                  <a:lnTo>
                    <a:pt x="39" y="125"/>
                  </a:lnTo>
                  <a:lnTo>
                    <a:pt x="24" y="74"/>
                  </a:lnTo>
                  <a:lnTo>
                    <a:pt x="10" y="30"/>
                  </a:lnTo>
                  <a:lnTo>
                    <a:pt x="4" y="14"/>
                  </a:lnTo>
                  <a:lnTo>
                    <a:pt x="0" y="2"/>
                  </a:lnTo>
                  <a:lnTo>
                    <a:pt x="0" y="1"/>
                  </a:lnTo>
                  <a:lnTo>
                    <a:pt x="1" y="0"/>
                  </a:lnTo>
                  <a:lnTo>
                    <a:pt x="37" y="0"/>
                  </a:lnTo>
                  <a:lnTo>
                    <a:pt x="38" y="1"/>
                  </a:lnTo>
                  <a:lnTo>
                    <a:pt x="51" y="52"/>
                  </a:lnTo>
                  <a:lnTo>
                    <a:pt x="65" y="101"/>
                  </a:lnTo>
                  <a:lnTo>
                    <a:pt x="80" y="153"/>
                  </a:lnTo>
                  <a:lnTo>
                    <a:pt x="99" y="212"/>
                  </a:lnTo>
                  <a:lnTo>
                    <a:pt x="107" y="187"/>
                  </a:lnTo>
                  <a:lnTo>
                    <a:pt x="120" y="150"/>
                  </a:lnTo>
                  <a:lnTo>
                    <a:pt x="134" y="106"/>
                  </a:lnTo>
                  <a:lnTo>
                    <a:pt x="148" y="64"/>
                  </a:lnTo>
                  <a:lnTo>
                    <a:pt x="159" y="27"/>
                  </a:lnTo>
                  <a:lnTo>
                    <a:pt x="167" y="1"/>
                  </a:lnTo>
                  <a:lnTo>
                    <a:pt x="168" y="0"/>
                  </a:lnTo>
                  <a:lnTo>
                    <a:pt x="191" y="0"/>
                  </a:lnTo>
                  <a:lnTo>
                    <a:pt x="192" y="1"/>
                  </a:lnTo>
                  <a:lnTo>
                    <a:pt x="200" y="28"/>
                  </a:lnTo>
                  <a:lnTo>
                    <a:pt x="212" y="65"/>
                  </a:lnTo>
                  <a:lnTo>
                    <a:pt x="225" y="108"/>
                  </a:lnTo>
                  <a:lnTo>
                    <a:pt x="239" y="151"/>
                  </a:lnTo>
                  <a:lnTo>
                    <a:pt x="252" y="188"/>
                  </a:lnTo>
                  <a:lnTo>
                    <a:pt x="260" y="212"/>
                  </a:lnTo>
                  <a:lnTo>
                    <a:pt x="267" y="190"/>
                  </a:lnTo>
                  <a:lnTo>
                    <a:pt x="278" y="152"/>
                  </a:lnTo>
                  <a:lnTo>
                    <a:pt x="292" y="107"/>
                  </a:lnTo>
                  <a:lnTo>
                    <a:pt x="305" y="63"/>
                  </a:lnTo>
                  <a:lnTo>
                    <a:pt x="316" y="26"/>
                  </a:lnTo>
                  <a:lnTo>
                    <a:pt x="323" y="1"/>
                  </a:lnTo>
                  <a:lnTo>
                    <a:pt x="324" y="0"/>
                  </a:lnTo>
                  <a:lnTo>
                    <a:pt x="349" y="0"/>
                  </a:lnTo>
                  <a:lnTo>
                    <a:pt x="350" y="1"/>
                  </a:lnTo>
                  <a:lnTo>
                    <a:pt x="351" y="1"/>
                  </a:lnTo>
                  <a:lnTo>
                    <a:pt x="350" y="2"/>
                  </a:lnTo>
                  <a:lnTo>
                    <a:pt x="340" y="29"/>
                  </a:lnTo>
                  <a:lnTo>
                    <a:pt x="325" y="72"/>
                  </a:lnTo>
                  <a:lnTo>
                    <a:pt x="307" y="124"/>
                  </a:lnTo>
                  <a:lnTo>
                    <a:pt x="289" y="177"/>
                  </a:lnTo>
                  <a:lnTo>
                    <a:pt x="274" y="221"/>
                  </a:lnTo>
                  <a:lnTo>
                    <a:pt x="269" y="238"/>
                  </a:lnTo>
                  <a:lnTo>
                    <a:pt x="265" y="249"/>
                  </a:lnTo>
                  <a:lnTo>
                    <a:pt x="240" y="249"/>
                  </a:lnTo>
                  <a:lnTo>
                    <a:pt x="223" y="199"/>
                  </a:lnTo>
                  <a:lnTo>
                    <a:pt x="207" y="149"/>
                  </a:lnTo>
                  <a:lnTo>
                    <a:pt x="191" y="97"/>
                  </a:lnTo>
                  <a:lnTo>
                    <a:pt x="173" y="46"/>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1040" name="Freeform 19"/>
            <p:cNvSpPr>
              <a:spLocks noChangeAspect="1"/>
            </p:cNvSpPr>
            <p:nvPr/>
          </p:nvSpPr>
          <p:spPr bwMode="auto">
            <a:xfrm>
              <a:off x="3655" y="1278"/>
              <a:ext cx="155" cy="204"/>
            </a:xfrm>
            <a:custGeom>
              <a:avLst/>
              <a:gdLst>
                <a:gd name="T0" fmla="*/ 84 w 156"/>
                <a:gd name="T1" fmla="*/ 204 h 204"/>
                <a:gd name="T2" fmla="*/ 66 w 156"/>
                <a:gd name="T3" fmla="*/ 204 h 204"/>
                <a:gd name="T4" fmla="*/ 66 w 156"/>
                <a:gd name="T5" fmla="*/ 15 h 204"/>
                <a:gd name="T6" fmla="*/ 45 w 156"/>
                <a:gd name="T7" fmla="*/ 15 h 204"/>
                <a:gd name="T8" fmla="*/ 28 w 156"/>
                <a:gd name="T9" fmla="*/ 16 h 204"/>
                <a:gd name="T10" fmla="*/ 0 w 156"/>
                <a:gd name="T11" fmla="*/ 18 h 204"/>
                <a:gd name="T12" fmla="*/ 0 w 156"/>
                <a:gd name="T13" fmla="*/ 0 h 204"/>
                <a:gd name="T14" fmla="*/ 147 w 156"/>
                <a:gd name="T15" fmla="*/ 0 h 204"/>
                <a:gd name="T16" fmla="*/ 147 w 156"/>
                <a:gd name="T17" fmla="*/ 18 h 204"/>
                <a:gd name="T18" fmla="*/ 120 w 156"/>
                <a:gd name="T19" fmla="*/ 16 h 204"/>
                <a:gd name="T20" fmla="*/ 103 w 156"/>
                <a:gd name="T21" fmla="*/ 15 h 204"/>
                <a:gd name="T22" fmla="*/ 84 w 156"/>
                <a:gd name="T23" fmla="*/ 15 h 204"/>
                <a:gd name="T24" fmla="*/ 84 w 156"/>
                <a:gd name="T25" fmla="*/ 204 h 20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56" h="204">
                  <a:moveTo>
                    <a:pt x="93" y="204"/>
                  </a:moveTo>
                  <a:lnTo>
                    <a:pt x="66" y="204"/>
                  </a:lnTo>
                  <a:lnTo>
                    <a:pt x="66" y="15"/>
                  </a:lnTo>
                  <a:lnTo>
                    <a:pt x="45" y="15"/>
                  </a:lnTo>
                  <a:lnTo>
                    <a:pt x="28" y="16"/>
                  </a:lnTo>
                  <a:lnTo>
                    <a:pt x="0" y="18"/>
                  </a:lnTo>
                  <a:lnTo>
                    <a:pt x="0" y="0"/>
                  </a:lnTo>
                  <a:lnTo>
                    <a:pt x="156" y="0"/>
                  </a:lnTo>
                  <a:lnTo>
                    <a:pt x="156" y="18"/>
                  </a:lnTo>
                  <a:lnTo>
                    <a:pt x="129" y="16"/>
                  </a:lnTo>
                  <a:lnTo>
                    <a:pt x="112" y="15"/>
                  </a:lnTo>
                  <a:lnTo>
                    <a:pt x="93" y="15"/>
                  </a:lnTo>
                  <a:lnTo>
                    <a:pt x="93" y="204"/>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1041" name="Freeform 20"/>
            <p:cNvSpPr>
              <a:spLocks noChangeAspect="1" noEditPoints="1"/>
            </p:cNvSpPr>
            <p:nvPr/>
          </p:nvSpPr>
          <p:spPr bwMode="auto">
            <a:xfrm>
              <a:off x="2894" y="1278"/>
              <a:ext cx="152" cy="204"/>
            </a:xfrm>
            <a:custGeom>
              <a:avLst/>
              <a:gdLst>
                <a:gd name="T0" fmla="*/ 43 w 151"/>
                <a:gd name="T1" fmla="*/ 93 h 204"/>
                <a:gd name="T2" fmla="*/ 66 w 151"/>
                <a:gd name="T3" fmla="*/ 91 h 204"/>
                <a:gd name="T4" fmla="*/ 73 w 151"/>
                <a:gd name="T5" fmla="*/ 89 h 204"/>
                <a:gd name="T6" fmla="*/ 96 w 151"/>
                <a:gd name="T7" fmla="*/ 82 h 204"/>
                <a:gd name="T8" fmla="*/ 102 w 151"/>
                <a:gd name="T9" fmla="*/ 77 h 204"/>
                <a:gd name="T10" fmla="*/ 106 w 151"/>
                <a:gd name="T11" fmla="*/ 71 h 204"/>
                <a:gd name="T12" fmla="*/ 111 w 151"/>
                <a:gd name="T13" fmla="*/ 61 h 204"/>
                <a:gd name="T14" fmla="*/ 112 w 151"/>
                <a:gd name="T15" fmla="*/ 53 h 204"/>
                <a:gd name="T16" fmla="*/ 112 w 151"/>
                <a:gd name="T17" fmla="*/ 41 h 204"/>
                <a:gd name="T18" fmla="*/ 111 w 151"/>
                <a:gd name="T19" fmla="*/ 35 h 204"/>
                <a:gd name="T20" fmla="*/ 105 w 151"/>
                <a:gd name="T21" fmla="*/ 24 h 204"/>
                <a:gd name="T22" fmla="*/ 100 w 151"/>
                <a:gd name="T23" fmla="*/ 20 h 204"/>
                <a:gd name="T24" fmla="*/ 88 w 151"/>
                <a:gd name="T25" fmla="*/ 13 h 204"/>
                <a:gd name="T26" fmla="*/ 61 w 151"/>
                <a:gd name="T27" fmla="*/ 11 h 204"/>
                <a:gd name="T28" fmla="*/ 38 w 151"/>
                <a:gd name="T29" fmla="*/ 11 h 204"/>
                <a:gd name="T30" fmla="*/ 28 w 151"/>
                <a:gd name="T31" fmla="*/ 93 h 204"/>
                <a:gd name="T32" fmla="*/ 64 w 151"/>
                <a:gd name="T33" fmla="*/ 0 h 204"/>
                <a:gd name="T34" fmla="*/ 89 w 151"/>
                <a:gd name="T35" fmla="*/ 0 h 204"/>
                <a:gd name="T36" fmla="*/ 109 w 151"/>
                <a:gd name="T37" fmla="*/ 4 h 204"/>
                <a:gd name="T38" fmla="*/ 120 w 151"/>
                <a:gd name="T39" fmla="*/ 8 h 204"/>
                <a:gd name="T40" fmla="*/ 128 w 151"/>
                <a:gd name="T41" fmla="*/ 14 h 204"/>
                <a:gd name="T42" fmla="*/ 134 w 151"/>
                <a:gd name="T43" fmla="*/ 21 h 204"/>
                <a:gd name="T44" fmla="*/ 138 w 151"/>
                <a:gd name="T45" fmla="*/ 30 h 204"/>
                <a:gd name="T46" fmla="*/ 140 w 151"/>
                <a:gd name="T47" fmla="*/ 40 h 204"/>
                <a:gd name="T48" fmla="*/ 140 w 151"/>
                <a:gd name="T49" fmla="*/ 51 h 204"/>
                <a:gd name="T50" fmla="*/ 137 w 151"/>
                <a:gd name="T51" fmla="*/ 63 h 204"/>
                <a:gd name="T52" fmla="*/ 132 w 151"/>
                <a:gd name="T53" fmla="*/ 73 h 204"/>
                <a:gd name="T54" fmla="*/ 125 w 151"/>
                <a:gd name="T55" fmla="*/ 81 h 204"/>
                <a:gd name="T56" fmla="*/ 116 w 151"/>
                <a:gd name="T57" fmla="*/ 88 h 204"/>
                <a:gd name="T58" fmla="*/ 101 w 151"/>
                <a:gd name="T59" fmla="*/ 97 h 204"/>
                <a:gd name="T60" fmla="*/ 91 w 151"/>
                <a:gd name="T61" fmla="*/ 101 h 204"/>
                <a:gd name="T62" fmla="*/ 70 w 151"/>
                <a:gd name="T63" fmla="*/ 103 h 204"/>
                <a:gd name="T64" fmla="*/ 160 w 151"/>
                <a:gd name="T65" fmla="*/ 204 h 204"/>
                <a:gd name="T66" fmla="*/ 106 w 151"/>
                <a:gd name="T67" fmla="*/ 180 h 204"/>
                <a:gd name="T68" fmla="*/ 38 w 151"/>
                <a:gd name="T69" fmla="*/ 106 h 204"/>
                <a:gd name="T70" fmla="*/ 28 w 151"/>
                <a:gd name="T71" fmla="*/ 204 h 204"/>
                <a:gd name="T72" fmla="*/ 0 w 151"/>
                <a:gd name="T73" fmla="*/ 0 h 20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51" h="204">
                  <a:moveTo>
                    <a:pt x="28" y="93"/>
                  </a:moveTo>
                  <a:lnTo>
                    <a:pt x="43" y="93"/>
                  </a:lnTo>
                  <a:lnTo>
                    <a:pt x="54" y="92"/>
                  </a:lnTo>
                  <a:lnTo>
                    <a:pt x="66" y="91"/>
                  </a:lnTo>
                  <a:lnTo>
                    <a:pt x="70" y="90"/>
                  </a:lnTo>
                  <a:lnTo>
                    <a:pt x="73" y="89"/>
                  </a:lnTo>
                  <a:lnTo>
                    <a:pt x="81" y="86"/>
                  </a:lnTo>
                  <a:lnTo>
                    <a:pt x="87" y="82"/>
                  </a:lnTo>
                  <a:lnTo>
                    <a:pt x="90" y="79"/>
                  </a:lnTo>
                  <a:lnTo>
                    <a:pt x="93" y="77"/>
                  </a:lnTo>
                  <a:lnTo>
                    <a:pt x="95" y="74"/>
                  </a:lnTo>
                  <a:lnTo>
                    <a:pt x="97" y="71"/>
                  </a:lnTo>
                  <a:lnTo>
                    <a:pt x="101" y="64"/>
                  </a:lnTo>
                  <a:lnTo>
                    <a:pt x="102" y="61"/>
                  </a:lnTo>
                  <a:lnTo>
                    <a:pt x="103" y="57"/>
                  </a:lnTo>
                  <a:lnTo>
                    <a:pt x="103" y="53"/>
                  </a:lnTo>
                  <a:lnTo>
                    <a:pt x="103" y="49"/>
                  </a:lnTo>
                  <a:lnTo>
                    <a:pt x="103" y="41"/>
                  </a:lnTo>
                  <a:lnTo>
                    <a:pt x="102" y="38"/>
                  </a:lnTo>
                  <a:lnTo>
                    <a:pt x="102" y="35"/>
                  </a:lnTo>
                  <a:lnTo>
                    <a:pt x="99" y="29"/>
                  </a:lnTo>
                  <a:lnTo>
                    <a:pt x="96" y="24"/>
                  </a:lnTo>
                  <a:lnTo>
                    <a:pt x="93" y="22"/>
                  </a:lnTo>
                  <a:lnTo>
                    <a:pt x="91" y="20"/>
                  </a:lnTo>
                  <a:lnTo>
                    <a:pt x="85" y="16"/>
                  </a:lnTo>
                  <a:lnTo>
                    <a:pt x="79" y="13"/>
                  </a:lnTo>
                  <a:lnTo>
                    <a:pt x="71" y="12"/>
                  </a:lnTo>
                  <a:lnTo>
                    <a:pt x="61" y="11"/>
                  </a:lnTo>
                  <a:lnTo>
                    <a:pt x="50" y="11"/>
                  </a:lnTo>
                  <a:lnTo>
                    <a:pt x="38" y="11"/>
                  </a:lnTo>
                  <a:lnTo>
                    <a:pt x="28" y="11"/>
                  </a:lnTo>
                  <a:lnTo>
                    <a:pt x="28" y="93"/>
                  </a:lnTo>
                  <a:close/>
                  <a:moveTo>
                    <a:pt x="0" y="0"/>
                  </a:moveTo>
                  <a:lnTo>
                    <a:pt x="64" y="0"/>
                  </a:lnTo>
                  <a:lnTo>
                    <a:pt x="73" y="0"/>
                  </a:lnTo>
                  <a:lnTo>
                    <a:pt x="80" y="0"/>
                  </a:lnTo>
                  <a:lnTo>
                    <a:pt x="94" y="3"/>
                  </a:lnTo>
                  <a:lnTo>
                    <a:pt x="100" y="4"/>
                  </a:lnTo>
                  <a:lnTo>
                    <a:pt x="106" y="6"/>
                  </a:lnTo>
                  <a:lnTo>
                    <a:pt x="111" y="8"/>
                  </a:lnTo>
                  <a:lnTo>
                    <a:pt x="115" y="11"/>
                  </a:lnTo>
                  <a:lnTo>
                    <a:pt x="119" y="14"/>
                  </a:lnTo>
                  <a:lnTo>
                    <a:pt x="122" y="17"/>
                  </a:lnTo>
                  <a:lnTo>
                    <a:pt x="125" y="21"/>
                  </a:lnTo>
                  <a:lnTo>
                    <a:pt x="127" y="25"/>
                  </a:lnTo>
                  <a:lnTo>
                    <a:pt x="129" y="30"/>
                  </a:lnTo>
                  <a:lnTo>
                    <a:pt x="130" y="34"/>
                  </a:lnTo>
                  <a:lnTo>
                    <a:pt x="131" y="40"/>
                  </a:lnTo>
                  <a:lnTo>
                    <a:pt x="131" y="45"/>
                  </a:lnTo>
                  <a:lnTo>
                    <a:pt x="131" y="51"/>
                  </a:lnTo>
                  <a:lnTo>
                    <a:pt x="130" y="57"/>
                  </a:lnTo>
                  <a:lnTo>
                    <a:pt x="128" y="63"/>
                  </a:lnTo>
                  <a:lnTo>
                    <a:pt x="126" y="68"/>
                  </a:lnTo>
                  <a:lnTo>
                    <a:pt x="123" y="73"/>
                  </a:lnTo>
                  <a:lnTo>
                    <a:pt x="120" y="77"/>
                  </a:lnTo>
                  <a:lnTo>
                    <a:pt x="116" y="81"/>
                  </a:lnTo>
                  <a:lnTo>
                    <a:pt x="112" y="85"/>
                  </a:lnTo>
                  <a:lnTo>
                    <a:pt x="107" y="88"/>
                  </a:lnTo>
                  <a:lnTo>
                    <a:pt x="103" y="91"/>
                  </a:lnTo>
                  <a:lnTo>
                    <a:pt x="92" y="97"/>
                  </a:lnTo>
                  <a:lnTo>
                    <a:pt x="87" y="99"/>
                  </a:lnTo>
                  <a:lnTo>
                    <a:pt x="82" y="101"/>
                  </a:lnTo>
                  <a:lnTo>
                    <a:pt x="76" y="102"/>
                  </a:lnTo>
                  <a:lnTo>
                    <a:pt x="70" y="103"/>
                  </a:lnTo>
                  <a:lnTo>
                    <a:pt x="131" y="181"/>
                  </a:lnTo>
                  <a:lnTo>
                    <a:pt x="151" y="204"/>
                  </a:lnTo>
                  <a:lnTo>
                    <a:pt x="115" y="204"/>
                  </a:lnTo>
                  <a:lnTo>
                    <a:pt x="97" y="180"/>
                  </a:lnTo>
                  <a:lnTo>
                    <a:pt x="62" y="134"/>
                  </a:lnTo>
                  <a:lnTo>
                    <a:pt x="38" y="106"/>
                  </a:lnTo>
                  <a:lnTo>
                    <a:pt x="28" y="106"/>
                  </a:lnTo>
                  <a:lnTo>
                    <a:pt x="28" y="204"/>
                  </a:lnTo>
                  <a:lnTo>
                    <a:pt x="1" y="204"/>
                  </a:lnTo>
                  <a:lnTo>
                    <a:pt x="0" y="0"/>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1042" name="Freeform 21"/>
            <p:cNvSpPr>
              <a:spLocks noChangeAspect="1"/>
            </p:cNvSpPr>
            <p:nvPr/>
          </p:nvSpPr>
          <p:spPr bwMode="auto">
            <a:xfrm>
              <a:off x="3311" y="1278"/>
              <a:ext cx="109" cy="204"/>
            </a:xfrm>
            <a:custGeom>
              <a:avLst/>
              <a:gdLst>
                <a:gd name="T0" fmla="*/ 27 w 109"/>
                <a:gd name="T1" fmla="*/ 88 h 204"/>
                <a:gd name="T2" fmla="*/ 73 w 109"/>
                <a:gd name="T3" fmla="*/ 88 h 204"/>
                <a:gd name="T4" fmla="*/ 87 w 109"/>
                <a:gd name="T5" fmla="*/ 88 h 204"/>
                <a:gd name="T6" fmla="*/ 94 w 109"/>
                <a:gd name="T7" fmla="*/ 88 h 204"/>
                <a:gd name="T8" fmla="*/ 100 w 109"/>
                <a:gd name="T9" fmla="*/ 87 h 204"/>
                <a:gd name="T10" fmla="*/ 100 w 109"/>
                <a:gd name="T11" fmla="*/ 104 h 204"/>
                <a:gd name="T12" fmla="*/ 87 w 109"/>
                <a:gd name="T13" fmla="*/ 104 h 204"/>
                <a:gd name="T14" fmla="*/ 73 w 109"/>
                <a:gd name="T15" fmla="*/ 104 h 204"/>
                <a:gd name="T16" fmla="*/ 27 w 109"/>
                <a:gd name="T17" fmla="*/ 104 h 204"/>
                <a:gd name="T18" fmla="*/ 27 w 109"/>
                <a:gd name="T19" fmla="*/ 190 h 204"/>
                <a:gd name="T20" fmla="*/ 41 w 109"/>
                <a:gd name="T21" fmla="*/ 190 h 204"/>
                <a:gd name="T22" fmla="*/ 54 w 109"/>
                <a:gd name="T23" fmla="*/ 190 h 204"/>
                <a:gd name="T24" fmla="*/ 81 w 109"/>
                <a:gd name="T25" fmla="*/ 189 h 204"/>
                <a:gd name="T26" fmla="*/ 95 w 109"/>
                <a:gd name="T27" fmla="*/ 188 h 204"/>
                <a:gd name="T28" fmla="*/ 109 w 109"/>
                <a:gd name="T29" fmla="*/ 186 h 204"/>
                <a:gd name="T30" fmla="*/ 109 w 109"/>
                <a:gd name="T31" fmla="*/ 204 h 204"/>
                <a:gd name="T32" fmla="*/ 1 w 109"/>
                <a:gd name="T33" fmla="*/ 204 h 204"/>
                <a:gd name="T34" fmla="*/ 0 w 109"/>
                <a:gd name="T35" fmla="*/ 0 h 204"/>
                <a:gd name="T36" fmla="*/ 107 w 109"/>
                <a:gd name="T37" fmla="*/ 0 h 204"/>
                <a:gd name="T38" fmla="*/ 107 w 109"/>
                <a:gd name="T39" fmla="*/ 18 h 204"/>
                <a:gd name="T40" fmla="*/ 94 w 109"/>
                <a:gd name="T41" fmla="*/ 16 h 204"/>
                <a:gd name="T42" fmla="*/ 80 w 109"/>
                <a:gd name="T43" fmla="*/ 15 h 204"/>
                <a:gd name="T44" fmla="*/ 61 w 109"/>
                <a:gd name="T45" fmla="*/ 14 h 204"/>
                <a:gd name="T46" fmla="*/ 50 w 109"/>
                <a:gd name="T47" fmla="*/ 14 h 204"/>
                <a:gd name="T48" fmla="*/ 27 w 109"/>
                <a:gd name="T49" fmla="*/ 14 h 204"/>
                <a:gd name="T50" fmla="*/ 27 w 109"/>
                <a:gd name="T51" fmla="*/ 88 h 20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09" h="204">
                  <a:moveTo>
                    <a:pt x="27" y="88"/>
                  </a:moveTo>
                  <a:lnTo>
                    <a:pt x="73" y="88"/>
                  </a:lnTo>
                  <a:lnTo>
                    <a:pt x="87" y="88"/>
                  </a:lnTo>
                  <a:lnTo>
                    <a:pt x="94" y="88"/>
                  </a:lnTo>
                  <a:lnTo>
                    <a:pt x="100" y="87"/>
                  </a:lnTo>
                  <a:lnTo>
                    <a:pt x="100" y="104"/>
                  </a:lnTo>
                  <a:lnTo>
                    <a:pt x="87" y="104"/>
                  </a:lnTo>
                  <a:lnTo>
                    <a:pt x="73" y="104"/>
                  </a:lnTo>
                  <a:lnTo>
                    <a:pt x="27" y="104"/>
                  </a:lnTo>
                  <a:lnTo>
                    <a:pt x="27" y="190"/>
                  </a:lnTo>
                  <a:lnTo>
                    <a:pt x="41" y="190"/>
                  </a:lnTo>
                  <a:lnTo>
                    <a:pt x="54" y="190"/>
                  </a:lnTo>
                  <a:lnTo>
                    <a:pt x="81" y="189"/>
                  </a:lnTo>
                  <a:lnTo>
                    <a:pt x="95" y="188"/>
                  </a:lnTo>
                  <a:lnTo>
                    <a:pt x="109" y="186"/>
                  </a:lnTo>
                  <a:lnTo>
                    <a:pt x="109" y="204"/>
                  </a:lnTo>
                  <a:lnTo>
                    <a:pt x="1" y="204"/>
                  </a:lnTo>
                  <a:lnTo>
                    <a:pt x="0" y="0"/>
                  </a:lnTo>
                  <a:lnTo>
                    <a:pt x="107" y="0"/>
                  </a:lnTo>
                  <a:lnTo>
                    <a:pt x="107" y="18"/>
                  </a:lnTo>
                  <a:lnTo>
                    <a:pt x="94" y="16"/>
                  </a:lnTo>
                  <a:lnTo>
                    <a:pt x="80" y="15"/>
                  </a:lnTo>
                  <a:lnTo>
                    <a:pt x="61" y="14"/>
                  </a:lnTo>
                  <a:lnTo>
                    <a:pt x="50" y="14"/>
                  </a:lnTo>
                  <a:lnTo>
                    <a:pt x="27" y="14"/>
                  </a:lnTo>
                  <a:lnTo>
                    <a:pt x="27" y="88"/>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1043" name="Freeform 22"/>
            <p:cNvSpPr>
              <a:spLocks noChangeAspect="1"/>
            </p:cNvSpPr>
            <p:nvPr/>
          </p:nvSpPr>
          <p:spPr bwMode="auto">
            <a:xfrm>
              <a:off x="2748" y="1278"/>
              <a:ext cx="109" cy="204"/>
            </a:xfrm>
            <a:custGeom>
              <a:avLst/>
              <a:gdLst>
                <a:gd name="T0" fmla="*/ 27 w 109"/>
                <a:gd name="T1" fmla="*/ 88 h 204"/>
                <a:gd name="T2" fmla="*/ 73 w 109"/>
                <a:gd name="T3" fmla="*/ 88 h 204"/>
                <a:gd name="T4" fmla="*/ 86 w 109"/>
                <a:gd name="T5" fmla="*/ 88 h 204"/>
                <a:gd name="T6" fmla="*/ 93 w 109"/>
                <a:gd name="T7" fmla="*/ 88 h 204"/>
                <a:gd name="T8" fmla="*/ 100 w 109"/>
                <a:gd name="T9" fmla="*/ 87 h 204"/>
                <a:gd name="T10" fmla="*/ 100 w 109"/>
                <a:gd name="T11" fmla="*/ 104 h 204"/>
                <a:gd name="T12" fmla="*/ 86 w 109"/>
                <a:gd name="T13" fmla="*/ 104 h 204"/>
                <a:gd name="T14" fmla="*/ 73 w 109"/>
                <a:gd name="T15" fmla="*/ 104 h 204"/>
                <a:gd name="T16" fmla="*/ 27 w 109"/>
                <a:gd name="T17" fmla="*/ 104 h 204"/>
                <a:gd name="T18" fmla="*/ 27 w 109"/>
                <a:gd name="T19" fmla="*/ 190 h 204"/>
                <a:gd name="T20" fmla="*/ 40 w 109"/>
                <a:gd name="T21" fmla="*/ 190 h 204"/>
                <a:gd name="T22" fmla="*/ 54 w 109"/>
                <a:gd name="T23" fmla="*/ 190 h 204"/>
                <a:gd name="T24" fmla="*/ 81 w 109"/>
                <a:gd name="T25" fmla="*/ 189 h 204"/>
                <a:gd name="T26" fmla="*/ 95 w 109"/>
                <a:gd name="T27" fmla="*/ 188 h 204"/>
                <a:gd name="T28" fmla="*/ 109 w 109"/>
                <a:gd name="T29" fmla="*/ 186 h 204"/>
                <a:gd name="T30" fmla="*/ 109 w 109"/>
                <a:gd name="T31" fmla="*/ 204 h 204"/>
                <a:gd name="T32" fmla="*/ 0 w 109"/>
                <a:gd name="T33" fmla="*/ 204 h 204"/>
                <a:gd name="T34" fmla="*/ 0 w 109"/>
                <a:gd name="T35" fmla="*/ 0 h 204"/>
                <a:gd name="T36" fmla="*/ 107 w 109"/>
                <a:gd name="T37" fmla="*/ 0 h 204"/>
                <a:gd name="T38" fmla="*/ 107 w 109"/>
                <a:gd name="T39" fmla="*/ 18 h 204"/>
                <a:gd name="T40" fmla="*/ 93 w 109"/>
                <a:gd name="T41" fmla="*/ 16 h 204"/>
                <a:gd name="T42" fmla="*/ 79 w 109"/>
                <a:gd name="T43" fmla="*/ 15 h 204"/>
                <a:gd name="T44" fmla="*/ 60 w 109"/>
                <a:gd name="T45" fmla="*/ 14 h 204"/>
                <a:gd name="T46" fmla="*/ 49 w 109"/>
                <a:gd name="T47" fmla="*/ 14 h 204"/>
                <a:gd name="T48" fmla="*/ 27 w 109"/>
                <a:gd name="T49" fmla="*/ 14 h 204"/>
                <a:gd name="T50" fmla="*/ 27 w 109"/>
                <a:gd name="T51" fmla="*/ 88 h 20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09" h="204">
                  <a:moveTo>
                    <a:pt x="27" y="88"/>
                  </a:moveTo>
                  <a:lnTo>
                    <a:pt x="73" y="88"/>
                  </a:lnTo>
                  <a:lnTo>
                    <a:pt x="86" y="88"/>
                  </a:lnTo>
                  <a:lnTo>
                    <a:pt x="93" y="88"/>
                  </a:lnTo>
                  <a:lnTo>
                    <a:pt x="100" y="87"/>
                  </a:lnTo>
                  <a:lnTo>
                    <a:pt x="100" y="104"/>
                  </a:lnTo>
                  <a:lnTo>
                    <a:pt x="86" y="104"/>
                  </a:lnTo>
                  <a:lnTo>
                    <a:pt x="73" y="104"/>
                  </a:lnTo>
                  <a:lnTo>
                    <a:pt x="27" y="104"/>
                  </a:lnTo>
                  <a:lnTo>
                    <a:pt x="27" y="190"/>
                  </a:lnTo>
                  <a:lnTo>
                    <a:pt x="40" y="190"/>
                  </a:lnTo>
                  <a:lnTo>
                    <a:pt x="54" y="190"/>
                  </a:lnTo>
                  <a:lnTo>
                    <a:pt x="81" y="189"/>
                  </a:lnTo>
                  <a:lnTo>
                    <a:pt x="95" y="188"/>
                  </a:lnTo>
                  <a:lnTo>
                    <a:pt x="109" y="186"/>
                  </a:lnTo>
                  <a:lnTo>
                    <a:pt x="109" y="204"/>
                  </a:lnTo>
                  <a:lnTo>
                    <a:pt x="0" y="204"/>
                  </a:lnTo>
                  <a:lnTo>
                    <a:pt x="0" y="0"/>
                  </a:lnTo>
                  <a:lnTo>
                    <a:pt x="107" y="0"/>
                  </a:lnTo>
                  <a:lnTo>
                    <a:pt x="107" y="18"/>
                  </a:lnTo>
                  <a:lnTo>
                    <a:pt x="93" y="16"/>
                  </a:lnTo>
                  <a:lnTo>
                    <a:pt x="79" y="15"/>
                  </a:lnTo>
                  <a:lnTo>
                    <a:pt x="60" y="14"/>
                  </a:lnTo>
                  <a:lnTo>
                    <a:pt x="49" y="14"/>
                  </a:lnTo>
                  <a:lnTo>
                    <a:pt x="27" y="14"/>
                  </a:lnTo>
                  <a:lnTo>
                    <a:pt x="27" y="88"/>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1044" name="Freeform 23"/>
            <p:cNvSpPr>
              <a:spLocks noChangeAspect="1"/>
            </p:cNvSpPr>
            <p:nvPr/>
          </p:nvSpPr>
          <p:spPr bwMode="auto">
            <a:xfrm>
              <a:off x="2570" y="1278"/>
              <a:ext cx="155" cy="204"/>
            </a:xfrm>
            <a:custGeom>
              <a:avLst/>
              <a:gdLst>
                <a:gd name="T0" fmla="*/ 93 w 155"/>
                <a:gd name="T1" fmla="*/ 204 h 204"/>
                <a:gd name="T2" fmla="*/ 66 w 155"/>
                <a:gd name="T3" fmla="*/ 204 h 204"/>
                <a:gd name="T4" fmla="*/ 65 w 155"/>
                <a:gd name="T5" fmla="*/ 15 h 204"/>
                <a:gd name="T6" fmla="*/ 45 w 155"/>
                <a:gd name="T7" fmla="*/ 15 h 204"/>
                <a:gd name="T8" fmla="*/ 28 w 155"/>
                <a:gd name="T9" fmla="*/ 16 h 204"/>
                <a:gd name="T10" fmla="*/ 0 w 155"/>
                <a:gd name="T11" fmla="*/ 18 h 204"/>
                <a:gd name="T12" fmla="*/ 0 w 155"/>
                <a:gd name="T13" fmla="*/ 0 h 204"/>
                <a:gd name="T14" fmla="*/ 155 w 155"/>
                <a:gd name="T15" fmla="*/ 0 h 204"/>
                <a:gd name="T16" fmla="*/ 155 w 155"/>
                <a:gd name="T17" fmla="*/ 18 h 204"/>
                <a:gd name="T18" fmla="*/ 128 w 155"/>
                <a:gd name="T19" fmla="*/ 16 h 204"/>
                <a:gd name="T20" fmla="*/ 111 w 155"/>
                <a:gd name="T21" fmla="*/ 15 h 204"/>
                <a:gd name="T22" fmla="*/ 93 w 155"/>
                <a:gd name="T23" fmla="*/ 15 h 204"/>
                <a:gd name="T24" fmla="*/ 93 w 155"/>
                <a:gd name="T25" fmla="*/ 204 h 20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55" h="204">
                  <a:moveTo>
                    <a:pt x="93" y="204"/>
                  </a:moveTo>
                  <a:lnTo>
                    <a:pt x="66" y="204"/>
                  </a:lnTo>
                  <a:lnTo>
                    <a:pt x="65" y="15"/>
                  </a:lnTo>
                  <a:lnTo>
                    <a:pt x="45" y="15"/>
                  </a:lnTo>
                  <a:lnTo>
                    <a:pt x="28" y="16"/>
                  </a:lnTo>
                  <a:lnTo>
                    <a:pt x="0" y="18"/>
                  </a:lnTo>
                  <a:lnTo>
                    <a:pt x="0" y="0"/>
                  </a:lnTo>
                  <a:lnTo>
                    <a:pt x="155" y="0"/>
                  </a:lnTo>
                  <a:lnTo>
                    <a:pt x="155" y="18"/>
                  </a:lnTo>
                  <a:lnTo>
                    <a:pt x="128" y="16"/>
                  </a:lnTo>
                  <a:lnTo>
                    <a:pt x="111" y="15"/>
                  </a:lnTo>
                  <a:lnTo>
                    <a:pt x="93" y="15"/>
                  </a:lnTo>
                  <a:lnTo>
                    <a:pt x="93" y="204"/>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sp>
          <p:nvSpPr>
            <p:cNvPr id="1045" name="Freeform 24"/>
            <p:cNvSpPr>
              <a:spLocks noChangeAspect="1"/>
            </p:cNvSpPr>
            <p:nvPr/>
          </p:nvSpPr>
          <p:spPr bwMode="auto">
            <a:xfrm>
              <a:off x="1930" y="1497"/>
              <a:ext cx="1188" cy="133"/>
            </a:xfrm>
            <a:custGeom>
              <a:avLst/>
              <a:gdLst>
                <a:gd name="T0" fmla="*/ 1173 w 1188"/>
                <a:gd name="T1" fmla="*/ 48 h 134"/>
                <a:gd name="T2" fmla="*/ 1123 w 1188"/>
                <a:gd name="T3" fmla="*/ 48 h 134"/>
                <a:gd name="T4" fmla="*/ 1049 w 1188"/>
                <a:gd name="T5" fmla="*/ 55 h 134"/>
                <a:gd name="T6" fmla="*/ 939 w 1188"/>
                <a:gd name="T7" fmla="*/ 67 h 134"/>
                <a:gd name="T8" fmla="*/ 867 w 1188"/>
                <a:gd name="T9" fmla="*/ 90 h 134"/>
                <a:gd name="T10" fmla="*/ 790 w 1188"/>
                <a:gd name="T11" fmla="*/ 113 h 134"/>
                <a:gd name="T12" fmla="*/ 744 w 1188"/>
                <a:gd name="T13" fmla="*/ 122 h 134"/>
                <a:gd name="T14" fmla="*/ 706 w 1188"/>
                <a:gd name="T15" fmla="*/ 125 h 134"/>
                <a:gd name="T16" fmla="*/ 677 w 1188"/>
                <a:gd name="T17" fmla="*/ 124 h 134"/>
                <a:gd name="T18" fmla="*/ 647 w 1188"/>
                <a:gd name="T19" fmla="*/ 120 h 134"/>
                <a:gd name="T20" fmla="*/ 616 w 1188"/>
                <a:gd name="T21" fmla="*/ 112 h 134"/>
                <a:gd name="T22" fmla="*/ 572 w 1188"/>
                <a:gd name="T23" fmla="*/ 95 h 134"/>
                <a:gd name="T24" fmla="*/ 510 w 1188"/>
                <a:gd name="T25" fmla="*/ 67 h 134"/>
                <a:gd name="T26" fmla="*/ 448 w 1188"/>
                <a:gd name="T27" fmla="*/ 43 h 134"/>
                <a:gd name="T28" fmla="*/ 402 w 1188"/>
                <a:gd name="T29" fmla="*/ 27 h 134"/>
                <a:gd name="T30" fmla="*/ 363 w 1188"/>
                <a:gd name="T31" fmla="*/ 19 h 134"/>
                <a:gd name="T32" fmla="*/ 320 w 1188"/>
                <a:gd name="T33" fmla="*/ 16 h 134"/>
                <a:gd name="T34" fmla="*/ 281 w 1188"/>
                <a:gd name="T35" fmla="*/ 17 h 134"/>
                <a:gd name="T36" fmla="*/ 245 w 1188"/>
                <a:gd name="T37" fmla="*/ 21 h 134"/>
                <a:gd name="T38" fmla="*/ 202 w 1188"/>
                <a:gd name="T39" fmla="*/ 31 h 134"/>
                <a:gd name="T40" fmla="*/ 130 w 1188"/>
                <a:gd name="T41" fmla="*/ 54 h 134"/>
                <a:gd name="T42" fmla="*/ 89 w 1188"/>
                <a:gd name="T43" fmla="*/ 63 h 134"/>
                <a:gd name="T44" fmla="*/ 44 w 1188"/>
                <a:gd name="T45" fmla="*/ 67 h 134"/>
                <a:gd name="T46" fmla="*/ 0 w 1188"/>
                <a:gd name="T47" fmla="*/ 66 h 134"/>
                <a:gd name="T48" fmla="*/ 33 w 1188"/>
                <a:gd name="T49" fmla="*/ 63 h 134"/>
                <a:gd name="T50" fmla="*/ 105 w 1188"/>
                <a:gd name="T51" fmla="*/ 46 h 134"/>
                <a:gd name="T52" fmla="*/ 177 w 1188"/>
                <a:gd name="T53" fmla="*/ 21 h 134"/>
                <a:gd name="T54" fmla="*/ 220 w 1188"/>
                <a:gd name="T55" fmla="*/ 10 h 134"/>
                <a:gd name="T56" fmla="*/ 255 w 1188"/>
                <a:gd name="T57" fmla="*/ 4 h 134"/>
                <a:gd name="T58" fmla="*/ 306 w 1188"/>
                <a:gd name="T59" fmla="*/ 0 h 134"/>
                <a:gd name="T60" fmla="*/ 351 w 1188"/>
                <a:gd name="T61" fmla="*/ 2 h 134"/>
                <a:gd name="T62" fmla="*/ 393 w 1188"/>
                <a:gd name="T63" fmla="*/ 9 h 134"/>
                <a:gd name="T64" fmla="*/ 430 w 1188"/>
                <a:gd name="T65" fmla="*/ 20 h 134"/>
                <a:gd name="T66" fmla="*/ 475 w 1188"/>
                <a:gd name="T67" fmla="*/ 39 h 134"/>
                <a:gd name="T68" fmla="*/ 553 w 1188"/>
                <a:gd name="T69" fmla="*/ 69 h 134"/>
                <a:gd name="T70" fmla="*/ 603 w 1188"/>
                <a:gd name="T71" fmla="*/ 91 h 134"/>
                <a:gd name="T72" fmla="*/ 650 w 1188"/>
                <a:gd name="T73" fmla="*/ 105 h 134"/>
                <a:gd name="T74" fmla="*/ 698 w 1188"/>
                <a:gd name="T75" fmla="*/ 110 h 134"/>
                <a:gd name="T76" fmla="*/ 733 w 1188"/>
                <a:gd name="T77" fmla="*/ 108 h 134"/>
                <a:gd name="T78" fmla="*/ 771 w 1188"/>
                <a:gd name="T79" fmla="*/ 101 h 134"/>
                <a:gd name="T80" fmla="*/ 846 w 1188"/>
                <a:gd name="T81" fmla="*/ 80 h 134"/>
                <a:gd name="T82" fmla="*/ 936 w 1188"/>
                <a:gd name="T83" fmla="*/ 62 h 134"/>
                <a:gd name="T84" fmla="*/ 992 w 1188"/>
                <a:gd name="T85" fmla="*/ 52 h 134"/>
                <a:gd name="T86" fmla="*/ 1052 w 1188"/>
                <a:gd name="T87" fmla="*/ 45 h 134"/>
                <a:gd name="T88" fmla="*/ 1110 w 1188"/>
                <a:gd name="T89" fmla="*/ 43 h 134"/>
                <a:gd name="T90" fmla="*/ 1161 w 1188"/>
                <a:gd name="T91" fmla="*/ 45 h 13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1188" h="134">
                  <a:moveTo>
                    <a:pt x="1188" y="49"/>
                  </a:moveTo>
                  <a:lnTo>
                    <a:pt x="1181" y="48"/>
                  </a:lnTo>
                  <a:lnTo>
                    <a:pt x="1173" y="48"/>
                  </a:lnTo>
                  <a:lnTo>
                    <a:pt x="1158" y="48"/>
                  </a:lnTo>
                  <a:lnTo>
                    <a:pt x="1141" y="48"/>
                  </a:lnTo>
                  <a:lnTo>
                    <a:pt x="1123" y="48"/>
                  </a:lnTo>
                  <a:lnTo>
                    <a:pt x="1105" y="50"/>
                  </a:lnTo>
                  <a:lnTo>
                    <a:pt x="1087" y="51"/>
                  </a:lnTo>
                  <a:lnTo>
                    <a:pt x="1049" y="55"/>
                  </a:lnTo>
                  <a:lnTo>
                    <a:pt x="1011" y="61"/>
                  </a:lnTo>
                  <a:lnTo>
                    <a:pt x="974" y="68"/>
                  </a:lnTo>
                  <a:lnTo>
                    <a:pt x="939" y="76"/>
                  </a:lnTo>
                  <a:lnTo>
                    <a:pt x="923" y="81"/>
                  </a:lnTo>
                  <a:lnTo>
                    <a:pt x="908" y="85"/>
                  </a:lnTo>
                  <a:lnTo>
                    <a:pt x="867" y="99"/>
                  </a:lnTo>
                  <a:lnTo>
                    <a:pt x="828" y="111"/>
                  </a:lnTo>
                  <a:lnTo>
                    <a:pt x="809" y="117"/>
                  </a:lnTo>
                  <a:lnTo>
                    <a:pt x="790" y="122"/>
                  </a:lnTo>
                  <a:lnTo>
                    <a:pt x="772" y="126"/>
                  </a:lnTo>
                  <a:lnTo>
                    <a:pt x="753" y="130"/>
                  </a:lnTo>
                  <a:lnTo>
                    <a:pt x="744" y="131"/>
                  </a:lnTo>
                  <a:lnTo>
                    <a:pt x="735" y="132"/>
                  </a:lnTo>
                  <a:lnTo>
                    <a:pt x="716" y="134"/>
                  </a:lnTo>
                  <a:lnTo>
                    <a:pt x="706" y="134"/>
                  </a:lnTo>
                  <a:lnTo>
                    <a:pt x="697" y="134"/>
                  </a:lnTo>
                  <a:lnTo>
                    <a:pt x="687" y="134"/>
                  </a:lnTo>
                  <a:lnTo>
                    <a:pt x="677" y="133"/>
                  </a:lnTo>
                  <a:lnTo>
                    <a:pt x="667" y="132"/>
                  </a:lnTo>
                  <a:lnTo>
                    <a:pt x="657" y="131"/>
                  </a:lnTo>
                  <a:lnTo>
                    <a:pt x="647" y="129"/>
                  </a:lnTo>
                  <a:lnTo>
                    <a:pt x="637" y="127"/>
                  </a:lnTo>
                  <a:lnTo>
                    <a:pt x="626" y="124"/>
                  </a:lnTo>
                  <a:lnTo>
                    <a:pt x="616" y="121"/>
                  </a:lnTo>
                  <a:lnTo>
                    <a:pt x="594" y="113"/>
                  </a:lnTo>
                  <a:lnTo>
                    <a:pt x="583" y="109"/>
                  </a:lnTo>
                  <a:lnTo>
                    <a:pt x="572" y="104"/>
                  </a:lnTo>
                  <a:lnTo>
                    <a:pt x="550" y="95"/>
                  </a:lnTo>
                  <a:lnTo>
                    <a:pt x="530" y="84"/>
                  </a:lnTo>
                  <a:lnTo>
                    <a:pt x="510" y="73"/>
                  </a:lnTo>
                  <a:lnTo>
                    <a:pt x="489" y="63"/>
                  </a:lnTo>
                  <a:lnTo>
                    <a:pt x="469" y="53"/>
                  </a:lnTo>
                  <a:lnTo>
                    <a:pt x="448" y="43"/>
                  </a:lnTo>
                  <a:lnTo>
                    <a:pt x="425" y="35"/>
                  </a:lnTo>
                  <a:lnTo>
                    <a:pt x="414" y="31"/>
                  </a:lnTo>
                  <a:lnTo>
                    <a:pt x="402" y="27"/>
                  </a:lnTo>
                  <a:lnTo>
                    <a:pt x="389" y="24"/>
                  </a:lnTo>
                  <a:lnTo>
                    <a:pt x="377" y="22"/>
                  </a:lnTo>
                  <a:lnTo>
                    <a:pt x="363" y="19"/>
                  </a:lnTo>
                  <a:lnTo>
                    <a:pt x="349" y="18"/>
                  </a:lnTo>
                  <a:lnTo>
                    <a:pt x="335" y="17"/>
                  </a:lnTo>
                  <a:lnTo>
                    <a:pt x="320" y="16"/>
                  </a:lnTo>
                  <a:lnTo>
                    <a:pt x="307" y="16"/>
                  </a:lnTo>
                  <a:lnTo>
                    <a:pt x="294" y="16"/>
                  </a:lnTo>
                  <a:lnTo>
                    <a:pt x="281" y="17"/>
                  </a:lnTo>
                  <a:lnTo>
                    <a:pt x="269" y="18"/>
                  </a:lnTo>
                  <a:lnTo>
                    <a:pt x="257" y="19"/>
                  </a:lnTo>
                  <a:lnTo>
                    <a:pt x="245" y="21"/>
                  </a:lnTo>
                  <a:lnTo>
                    <a:pt x="223" y="26"/>
                  </a:lnTo>
                  <a:lnTo>
                    <a:pt x="212" y="28"/>
                  </a:lnTo>
                  <a:lnTo>
                    <a:pt x="202" y="31"/>
                  </a:lnTo>
                  <a:lnTo>
                    <a:pt x="182" y="37"/>
                  </a:lnTo>
                  <a:lnTo>
                    <a:pt x="144" y="49"/>
                  </a:lnTo>
                  <a:lnTo>
                    <a:pt x="130" y="54"/>
                  </a:lnTo>
                  <a:lnTo>
                    <a:pt x="116" y="57"/>
                  </a:lnTo>
                  <a:lnTo>
                    <a:pt x="102" y="61"/>
                  </a:lnTo>
                  <a:lnTo>
                    <a:pt x="89" y="63"/>
                  </a:lnTo>
                  <a:lnTo>
                    <a:pt x="77" y="65"/>
                  </a:lnTo>
                  <a:lnTo>
                    <a:pt x="65" y="66"/>
                  </a:lnTo>
                  <a:lnTo>
                    <a:pt x="44" y="68"/>
                  </a:lnTo>
                  <a:lnTo>
                    <a:pt x="26" y="68"/>
                  </a:lnTo>
                  <a:lnTo>
                    <a:pt x="12" y="67"/>
                  </a:lnTo>
                  <a:lnTo>
                    <a:pt x="0" y="66"/>
                  </a:lnTo>
                  <a:lnTo>
                    <a:pt x="8" y="66"/>
                  </a:lnTo>
                  <a:lnTo>
                    <a:pt x="19" y="65"/>
                  </a:lnTo>
                  <a:lnTo>
                    <a:pt x="33" y="63"/>
                  </a:lnTo>
                  <a:lnTo>
                    <a:pt x="53" y="59"/>
                  </a:lnTo>
                  <a:lnTo>
                    <a:pt x="76" y="54"/>
                  </a:lnTo>
                  <a:lnTo>
                    <a:pt x="105" y="46"/>
                  </a:lnTo>
                  <a:lnTo>
                    <a:pt x="139" y="34"/>
                  </a:lnTo>
                  <a:lnTo>
                    <a:pt x="157" y="28"/>
                  </a:lnTo>
                  <a:lnTo>
                    <a:pt x="177" y="21"/>
                  </a:lnTo>
                  <a:lnTo>
                    <a:pt x="198" y="15"/>
                  </a:lnTo>
                  <a:lnTo>
                    <a:pt x="208" y="13"/>
                  </a:lnTo>
                  <a:lnTo>
                    <a:pt x="220" y="10"/>
                  </a:lnTo>
                  <a:lnTo>
                    <a:pt x="231" y="8"/>
                  </a:lnTo>
                  <a:lnTo>
                    <a:pt x="243" y="6"/>
                  </a:lnTo>
                  <a:lnTo>
                    <a:pt x="255" y="4"/>
                  </a:lnTo>
                  <a:lnTo>
                    <a:pt x="267" y="2"/>
                  </a:lnTo>
                  <a:lnTo>
                    <a:pt x="293" y="1"/>
                  </a:lnTo>
                  <a:lnTo>
                    <a:pt x="306" y="0"/>
                  </a:lnTo>
                  <a:lnTo>
                    <a:pt x="320" y="0"/>
                  </a:lnTo>
                  <a:lnTo>
                    <a:pt x="336" y="1"/>
                  </a:lnTo>
                  <a:lnTo>
                    <a:pt x="351" y="2"/>
                  </a:lnTo>
                  <a:lnTo>
                    <a:pt x="366" y="4"/>
                  </a:lnTo>
                  <a:lnTo>
                    <a:pt x="380" y="6"/>
                  </a:lnTo>
                  <a:lnTo>
                    <a:pt x="393" y="9"/>
                  </a:lnTo>
                  <a:lnTo>
                    <a:pt x="406" y="12"/>
                  </a:lnTo>
                  <a:lnTo>
                    <a:pt x="418" y="16"/>
                  </a:lnTo>
                  <a:lnTo>
                    <a:pt x="430" y="20"/>
                  </a:lnTo>
                  <a:lnTo>
                    <a:pt x="454" y="29"/>
                  </a:lnTo>
                  <a:lnTo>
                    <a:pt x="465" y="34"/>
                  </a:lnTo>
                  <a:lnTo>
                    <a:pt x="475" y="39"/>
                  </a:lnTo>
                  <a:lnTo>
                    <a:pt x="496" y="49"/>
                  </a:lnTo>
                  <a:lnTo>
                    <a:pt x="517" y="60"/>
                  </a:lnTo>
                  <a:lnTo>
                    <a:pt x="553" y="78"/>
                  </a:lnTo>
                  <a:lnTo>
                    <a:pt x="571" y="86"/>
                  </a:lnTo>
                  <a:lnTo>
                    <a:pt x="587" y="93"/>
                  </a:lnTo>
                  <a:lnTo>
                    <a:pt x="603" y="100"/>
                  </a:lnTo>
                  <a:lnTo>
                    <a:pt x="619" y="105"/>
                  </a:lnTo>
                  <a:lnTo>
                    <a:pt x="634" y="110"/>
                  </a:lnTo>
                  <a:lnTo>
                    <a:pt x="650" y="114"/>
                  </a:lnTo>
                  <a:lnTo>
                    <a:pt x="666" y="116"/>
                  </a:lnTo>
                  <a:lnTo>
                    <a:pt x="682" y="118"/>
                  </a:lnTo>
                  <a:lnTo>
                    <a:pt x="698" y="119"/>
                  </a:lnTo>
                  <a:lnTo>
                    <a:pt x="707" y="119"/>
                  </a:lnTo>
                  <a:lnTo>
                    <a:pt x="715" y="118"/>
                  </a:lnTo>
                  <a:lnTo>
                    <a:pt x="733" y="117"/>
                  </a:lnTo>
                  <a:lnTo>
                    <a:pt x="742" y="115"/>
                  </a:lnTo>
                  <a:lnTo>
                    <a:pt x="752" y="114"/>
                  </a:lnTo>
                  <a:lnTo>
                    <a:pt x="771" y="110"/>
                  </a:lnTo>
                  <a:lnTo>
                    <a:pt x="792" y="105"/>
                  </a:lnTo>
                  <a:lnTo>
                    <a:pt x="818" y="97"/>
                  </a:lnTo>
                  <a:lnTo>
                    <a:pt x="846" y="89"/>
                  </a:lnTo>
                  <a:lnTo>
                    <a:pt x="903" y="70"/>
                  </a:lnTo>
                  <a:lnTo>
                    <a:pt x="919" y="66"/>
                  </a:lnTo>
                  <a:lnTo>
                    <a:pt x="936" y="62"/>
                  </a:lnTo>
                  <a:lnTo>
                    <a:pt x="954" y="58"/>
                  </a:lnTo>
                  <a:lnTo>
                    <a:pt x="973" y="55"/>
                  </a:lnTo>
                  <a:lnTo>
                    <a:pt x="992" y="52"/>
                  </a:lnTo>
                  <a:lnTo>
                    <a:pt x="1012" y="49"/>
                  </a:lnTo>
                  <a:lnTo>
                    <a:pt x="1032" y="47"/>
                  </a:lnTo>
                  <a:lnTo>
                    <a:pt x="1052" y="45"/>
                  </a:lnTo>
                  <a:lnTo>
                    <a:pt x="1072" y="44"/>
                  </a:lnTo>
                  <a:lnTo>
                    <a:pt x="1091" y="43"/>
                  </a:lnTo>
                  <a:lnTo>
                    <a:pt x="1110" y="43"/>
                  </a:lnTo>
                  <a:lnTo>
                    <a:pt x="1128" y="43"/>
                  </a:lnTo>
                  <a:lnTo>
                    <a:pt x="1145" y="43"/>
                  </a:lnTo>
                  <a:lnTo>
                    <a:pt x="1161" y="45"/>
                  </a:lnTo>
                  <a:lnTo>
                    <a:pt x="1176" y="46"/>
                  </a:lnTo>
                  <a:lnTo>
                    <a:pt x="1188" y="49"/>
                  </a:lnTo>
                  <a:close/>
                </a:path>
              </a:pathLst>
            </a:custGeom>
            <a:solidFill>
              <a:srgbClr val="FFFFFF"/>
            </a:solidFill>
            <a:ln w="9525">
              <a:noFill/>
              <a:round/>
              <a:headEnd/>
              <a:tailEnd/>
            </a:ln>
          </p:spPr>
          <p:txBody>
            <a:bodyPr/>
            <a:lstStyle/>
            <a:p>
              <a:pPr>
                <a:defRPr/>
              </a:pPr>
              <a:endParaRPr lang="en-US">
                <a:ea typeface="ＭＳ Ｐゴシック" pitchFamily="-65" charset="-128"/>
              </a:endParaRPr>
            </a:p>
          </p:txBody>
        </p:sp>
      </p:grpSp>
      <p:sp>
        <p:nvSpPr>
          <p:cNvPr id="1030" name="Rectangle 25"/>
          <p:cNvSpPr>
            <a:spLocks noGrp="1" noChangeArrowheads="1"/>
          </p:cNvSpPr>
          <p:nvPr>
            <p:ph type="body" idx="1"/>
          </p:nvPr>
        </p:nvSpPr>
        <p:spPr bwMode="auto">
          <a:xfrm>
            <a:off x="742950" y="1419225"/>
            <a:ext cx="7881938"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p>
        </p:txBody>
      </p:sp>
    </p:spTree>
  </p:cSld>
  <p:clrMap bg1="lt1" tx1="dk1" bg2="lt2" tx2="dk2" accent1="accent1" accent2="accent2" accent3="accent3" accent4="accent4" accent5="accent5" accent6="accent6" hlink="hlink" folHlink="folHlink"/>
  <p:sldLayoutIdLst>
    <p:sldLayoutId id="2147484019" r:id="rId1"/>
    <p:sldLayoutId id="2147484009" r:id="rId2"/>
    <p:sldLayoutId id="2147484010" r:id="rId3"/>
    <p:sldLayoutId id="2147484011" r:id="rId4"/>
    <p:sldLayoutId id="2147484012" r:id="rId5"/>
    <p:sldLayoutId id="2147484013" r:id="rId6"/>
    <p:sldLayoutId id="2147484014" r:id="rId7"/>
    <p:sldLayoutId id="2147484015" r:id="rId8"/>
    <p:sldLayoutId id="2147484016" r:id="rId9"/>
    <p:sldLayoutId id="2147484017" r:id="rId10"/>
    <p:sldLayoutId id="2147484018" r:id="rId11"/>
  </p:sldLayoutIdLst>
  <p:hf sldNum="0" hdr="0" dt="0"/>
  <p:txStyles>
    <p:titleStyle>
      <a:lvl1pPr algn="l" rtl="0" eaLnBrk="0" fontAlgn="base" hangingPunct="0">
        <a:lnSpc>
          <a:spcPts val="3800"/>
        </a:lnSpc>
        <a:spcBef>
          <a:spcPct val="0"/>
        </a:spcBef>
        <a:spcAft>
          <a:spcPct val="0"/>
        </a:spcAft>
        <a:defRPr sz="3000" b="1">
          <a:solidFill>
            <a:srgbClr val="00A492"/>
          </a:solidFill>
          <a:latin typeface="+mj-lt"/>
          <a:ea typeface="ＭＳ Ｐゴシック" pitchFamily="-112" charset="-128"/>
          <a:cs typeface="ＭＳ Ｐゴシック" pitchFamily="-112" charset="-128"/>
        </a:defRPr>
      </a:lvl1pPr>
      <a:lvl2pPr algn="l" rtl="0" eaLnBrk="0" fontAlgn="base" hangingPunct="0">
        <a:lnSpc>
          <a:spcPts val="3800"/>
        </a:lnSpc>
        <a:spcBef>
          <a:spcPct val="0"/>
        </a:spcBef>
        <a:spcAft>
          <a:spcPct val="0"/>
        </a:spcAft>
        <a:defRPr sz="3000" b="1">
          <a:solidFill>
            <a:srgbClr val="00A492"/>
          </a:solidFill>
          <a:latin typeface="Arial" pitchFamily="-65" charset="0"/>
          <a:ea typeface="ＭＳ Ｐゴシック" pitchFamily="-112" charset="-128"/>
          <a:cs typeface="ＭＳ Ｐゴシック" pitchFamily="-112" charset="-128"/>
        </a:defRPr>
      </a:lvl2pPr>
      <a:lvl3pPr algn="l" rtl="0" eaLnBrk="0" fontAlgn="base" hangingPunct="0">
        <a:lnSpc>
          <a:spcPts val="3800"/>
        </a:lnSpc>
        <a:spcBef>
          <a:spcPct val="0"/>
        </a:spcBef>
        <a:spcAft>
          <a:spcPct val="0"/>
        </a:spcAft>
        <a:defRPr sz="3000" b="1">
          <a:solidFill>
            <a:srgbClr val="00A492"/>
          </a:solidFill>
          <a:latin typeface="Arial" pitchFamily="-65" charset="0"/>
          <a:ea typeface="ＭＳ Ｐゴシック" pitchFamily="-112" charset="-128"/>
          <a:cs typeface="ＭＳ Ｐゴシック" pitchFamily="-112" charset="-128"/>
        </a:defRPr>
      </a:lvl3pPr>
      <a:lvl4pPr algn="l" rtl="0" eaLnBrk="0" fontAlgn="base" hangingPunct="0">
        <a:lnSpc>
          <a:spcPts val="3800"/>
        </a:lnSpc>
        <a:spcBef>
          <a:spcPct val="0"/>
        </a:spcBef>
        <a:spcAft>
          <a:spcPct val="0"/>
        </a:spcAft>
        <a:defRPr sz="3000" b="1">
          <a:solidFill>
            <a:srgbClr val="00A492"/>
          </a:solidFill>
          <a:latin typeface="Arial" pitchFamily="-65" charset="0"/>
          <a:ea typeface="ＭＳ Ｐゴシック" pitchFamily="-112" charset="-128"/>
          <a:cs typeface="ＭＳ Ｐゴシック" pitchFamily="-112" charset="-128"/>
        </a:defRPr>
      </a:lvl4pPr>
      <a:lvl5pPr algn="l" rtl="0" eaLnBrk="0" fontAlgn="base" hangingPunct="0">
        <a:lnSpc>
          <a:spcPts val="3800"/>
        </a:lnSpc>
        <a:spcBef>
          <a:spcPct val="0"/>
        </a:spcBef>
        <a:spcAft>
          <a:spcPct val="0"/>
        </a:spcAft>
        <a:defRPr sz="3000" b="1">
          <a:solidFill>
            <a:srgbClr val="00A492"/>
          </a:solidFill>
          <a:latin typeface="Arial" pitchFamily="-65" charset="0"/>
          <a:ea typeface="ＭＳ Ｐゴシック" pitchFamily="-112" charset="-128"/>
          <a:cs typeface="ＭＳ Ｐゴシック" pitchFamily="-112" charset="-128"/>
        </a:defRPr>
      </a:lvl5pPr>
      <a:lvl6pPr marL="457200" algn="l" rtl="0" fontAlgn="base">
        <a:lnSpc>
          <a:spcPts val="3800"/>
        </a:lnSpc>
        <a:spcBef>
          <a:spcPct val="0"/>
        </a:spcBef>
        <a:spcAft>
          <a:spcPct val="0"/>
        </a:spcAft>
        <a:defRPr sz="3000" b="1">
          <a:solidFill>
            <a:srgbClr val="00A492"/>
          </a:solidFill>
          <a:latin typeface="Arial" pitchFamily="-65" charset="0"/>
        </a:defRPr>
      </a:lvl6pPr>
      <a:lvl7pPr marL="914400" algn="l" rtl="0" fontAlgn="base">
        <a:lnSpc>
          <a:spcPts val="3800"/>
        </a:lnSpc>
        <a:spcBef>
          <a:spcPct val="0"/>
        </a:spcBef>
        <a:spcAft>
          <a:spcPct val="0"/>
        </a:spcAft>
        <a:defRPr sz="3000" b="1">
          <a:solidFill>
            <a:srgbClr val="00A492"/>
          </a:solidFill>
          <a:latin typeface="Arial" pitchFamily="-65" charset="0"/>
        </a:defRPr>
      </a:lvl7pPr>
      <a:lvl8pPr marL="1371600" algn="l" rtl="0" fontAlgn="base">
        <a:lnSpc>
          <a:spcPts val="3800"/>
        </a:lnSpc>
        <a:spcBef>
          <a:spcPct val="0"/>
        </a:spcBef>
        <a:spcAft>
          <a:spcPct val="0"/>
        </a:spcAft>
        <a:defRPr sz="3000" b="1">
          <a:solidFill>
            <a:srgbClr val="00A492"/>
          </a:solidFill>
          <a:latin typeface="Arial" pitchFamily="-65" charset="0"/>
        </a:defRPr>
      </a:lvl8pPr>
      <a:lvl9pPr marL="1828800" algn="l" rtl="0" fontAlgn="base">
        <a:lnSpc>
          <a:spcPts val="3800"/>
        </a:lnSpc>
        <a:spcBef>
          <a:spcPct val="0"/>
        </a:spcBef>
        <a:spcAft>
          <a:spcPct val="0"/>
        </a:spcAft>
        <a:defRPr sz="3000" b="1">
          <a:solidFill>
            <a:srgbClr val="00A492"/>
          </a:solidFill>
          <a:latin typeface="Arial" pitchFamily="-65" charset="0"/>
        </a:defRPr>
      </a:lvl9pPr>
    </p:titleStyle>
    <p:bodyStyle>
      <a:lvl1pPr marL="342900" indent="-342900" algn="l" rtl="0" eaLnBrk="0" fontAlgn="base" hangingPunct="0">
        <a:spcBef>
          <a:spcPct val="20000"/>
        </a:spcBef>
        <a:spcAft>
          <a:spcPct val="0"/>
        </a:spcAft>
        <a:buChar char="•"/>
        <a:defRPr sz="2000">
          <a:solidFill>
            <a:schemeClr val="tx1"/>
          </a:solidFill>
          <a:latin typeface="+mn-lt"/>
          <a:ea typeface="ＭＳ Ｐゴシック" pitchFamily="-112" charset="-128"/>
          <a:cs typeface="ＭＳ Ｐゴシック" pitchFamily="-112"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65" charset="-128"/>
        </a:defRPr>
      </a:lvl2pPr>
      <a:lvl3pPr marL="1143000" indent="-228600" algn="l" rtl="0" eaLnBrk="0" fontAlgn="base" hangingPunct="0">
        <a:spcBef>
          <a:spcPct val="20000"/>
        </a:spcBef>
        <a:spcAft>
          <a:spcPct val="0"/>
        </a:spcAft>
        <a:buChar char="•"/>
        <a:defRPr sz="1600">
          <a:solidFill>
            <a:schemeClr val="tx1"/>
          </a:solidFill>
          <a:latin typeface="+mn-lt"/>
          <a:ea typeface="ＭＳ Ｐゴシック" pitchFamily="-65" charset="-128"/>
        </a:defRPr>
      </a:lvl3pPr>
      <a:lvl4pPr marL="1600200" indent="-228600" algn="l" rtl="0" eaLnBrk="0" fontAlgn="base" hangingPunct="0">
        <a:spcBef>
          <a:spcPct val="20000"/>
        </a:spcBef>
        <a:spcAft>
          <a:spcPct val="0"/>
        </a:spcAft>
        <a:buChar char="–"/>
        <a:defRPr sz="1400">
          <a:solidFill>
            <a:schemeClr val="tx1"/>
          </a:solidFill>
          <a:latin typeface="+mn-lt"/>
          <a:ea typeface="ＭＳ Ｐゴシック" pitchFamily="-65" charset="-128"/>
        </a:defRPr>
      </a:lvl4pPr>
      <a:lvl5pPr marL="2057400" indent="-228600" algn="l" rtl="0" eaLnBrk="0" fontAlgn="base" hangingPunct="0">
        <a:spcBef>
          <a:spcPct val="20000"/>
        </a:spcBef>
        <a:spcAft>
          <a:spcPct val="0"/>
        </a:spcAft>
        <a:buChar char="»"/>
        <a:defRPr sz="1200">
          <a:solidFill>
            <a:schemeClr val="tx1"/>
          </a:solidFill>
          <a:latin typeface="+mn-lt"/>
          <a:ea typeface="ＭＳ Ｐゴシック" pitchFamily="-65" charset="-128"/>
        </a:defRPr>
      </a:lvl5pPr>
      <a:lvl6pPr marL="2514600" indent="-228600" algn="l" rtl="0" fontAlgn="base">
        <a:spcBef>
          <a:spcPct val="20000"/>
        </a:spcBef>
        <a:spcAft>
          <a:spcPct val="0"/>
        </a:spcAft>
        <a:buChar char="»"/>
        <a:defRPr sz="1200">
          <a:solidFill>
            <a:schemeClr val="tx1"/>
          </a:solidFill>
          <a:latin typeface="+mn-lt"/>
          <a:ea typeface="ＭＳ Ｐゴシック" pitchFamily="-65" charset="-128"/>
        </a:defRPr>
      </a:lvl6pPr>
      <a:lvl7pPr marL="2971800" indent="-228600" algn="l" rtl="0" fontAlgn="base">
        <a:spcBef>
          <a:spcPct val="20000"/>
        </a:spcBef>
        <a:spcAft>
          <a:spcPct val="0"/>
        </a:spcAft>
        <a:buChar char="»"/>
        <a:defRPr sz="1200">
          <a:solidFill>
            <a:schemeClr val="tx1"/>
          </a:solidFill>
          <a:latin typeface="+mn-lt"/>
          <a:ea typeface="ＭＳ Ｐゴシック" pitchFamily="-65" charset="-128"/>
        </a:defRPr>
      </a:lvl7pPr>
      <a:lvl8pPr marL="3429000" indent="-228600" algn="l" rtl="0" fontAlgn="base">
        <a:spcBef>
          <a:spcPct val="20000"/>
        </a:spcBef>
        <a:spcAft>
          <a:spcPct val="0"/>
        </a:spcAft>
        <a:buChar char="»"/>
        <a:defRPr sz="1200">
          <a:solidFill>
            <a:schemeClr val="tx1"/>
          </a:solidFill>
          <a:latin typeface="+mn-lt"/>
          <a:ea typeface="ＭＳ Ｐゴシック" pitchFamily="-65" charset="-128"/>
        </a:defRPr>
      </a:lvl8pPr>
      <a:lvl9pPr marL="3886200" indent="-228600" algn="l" rtl="0" fontAlgn="base">
        <a:spcBef>
          <a:spcPct val="20000"/>
        </a:spcBef>
        <a:spcAft>
          <a:spcPct val="0"/>
        </a:spcAft>
        <a:buChar char="»"/>
        <a:defRPr sz="1200">
          <a:solidFill>
            <a:schemeClr val="tx1"/>
          </a:solidFill>
          <a:latin typeface="+mn-lt"/>
          <a:ea typeface="ＭＳ Ｐゴシック" pitchFamily="-65"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6.png"/></Relationships>
</file>

<file path=ppt/slides/_rels/slide11.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6.jpg"/><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png"/><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jpeg"/><Relationship Id="rId7" Type="http://schemas.openxmlformats.org/officeDocument/2006/relationships/image" Target="../media/image22.gif"/><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10" Type="http://schemas.openxmlformats.org/officeDocument/2006/relationships/image" Target="../media/image25.jpeg"/><Relationship Id="rId4" Type="http://schemas.openxmlformats.org/officeDocument/2006/relationships/image" Target="../media/image19.png"/><Relationship Id="rId9" Type="http://schemas.openxmlformats.org/officeDocument/2006/relationships/image" Target="../media/image24.png"/></Relationships>
</file>

<file path=ppt/slides/_rels/slide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jpeg"/><Relationship Id="rId4" Type="http://schemas.openxmlformats.org/officeDocument/2006/relationships/image" Target="../media/image3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ctrTitle"/>
          </p:nvPr>
        </p:nvSpPr>
        <p:spPr>
          <a:xfrm>
            <a:off x="323528" y="709489"/>
            <a:ext cx="8424936" cy="969963"/>
          </a:xfrm>
        </p:spPr>
        <p:txBody>
          <a:bodyPr/>
          <a:lstStyle/>
          <a:p>
            <a:pPr algn="ctr"/>
            <a:r>
              <a:rPr lang="en-US" sz="5400" dirty="0" smtClean="0">
                <a:latin typeface="Calibri" panose="020F0502020204030204" pitchFamily="34" charset="0"/>
                <a:ea typeface="ＭＳ Ｐゴシック" charset="-128"/>
              </a:rPr>
              <a:t>International </a:t>
            </a:r>
            <a:r>
              <a:rPr lang="en-US" sz="5400" dirty="0" err="1" smtClean="0">
                <a:latin typeface="Calibri" panose="020F0502020204030204" pitchFamily="34" charset="0"/>
                <a:ea typeface="ＭＳ Ｐゴシック" charset="-128"/>
              </a:rPr>
              <a:t>WaterCentre</a:t>
            </a:r>
            <a:r>
              <a:rPr lang="en-US" sz="5400" dirty="0" smtClean="0">
                <a:latin typeface="Calibri" panose="020F0502020204030204" pitchFamily="34" charset="0"/>
                <a:ea typeface="ＭＳ Ｐゴシック" charset="-128"/>
              </a:rPr>
              <a:t> </a:t>
            </a:r>
            <a:r>
              <a:rPr lang="en-US" dirty="0" smtClean="0">
                <a:latin typeface="Calibri" panose="020F0502020204030204" pitchFamily="34" charset="0"/>
                <a:ea typeface="ＭＳ Ｐゴシック" charset="-128"/>
              </a:rPr>
              <a:t/>
            </a:r>
            <a:br>
              <a:rPr lang="en-US" dirty="0" smtClean="0">
                <a:latin typeface="Calibri" panose="020F0502020204030204" pitchFamily="34" charset="0"/>
                <a:ea typeface="ＭＳ Ｐゴシック" charset="-128"/>
              </a:rPr>
            </a:br>
            <a:r>
              <a:rPr lang="en-US" dirty="0" smtClean="0">
                <a:latin typeface="Calibri" panose="020F0502020204030204" pitchFamily="34" charset="0"/>
                <a:ea typeface="ＭＳ Ｐゴシック" charset="-128"/>
              </a:rPr>
              <a:t>(IWC)</a:t>
            </a:r>
            <a:br>
              <a:rPr lang="en-US" dirty="0" smtClean="0">
                <a:latin typeface="Calibri" panose="020F0502020204030204" pitchFamily="34" charset="0"/>
                <a:ea typeface="ＭＳ Ｐゴシック" charset="-128"/>
              </a:rPr>
            </a:br>
            <a:endParaRPr lang="en-US" sz="1800" b="0" dirty="0" smtClean="0">
              <a:latin typeface="Calibri" panose="020F0502020204030204" pitchFamily="34" charset="0"/>
              <a:ea typeface="ＭＳ Ｐゴシック" charset="-128"/>
            </a:endParaRPr>
          </a:p>
        </p:txBody>
      </p:sp>
      <p:sp>
        <p:nvSpPr>
          <p:cNvPr id="4" name="Subtitle 1"/>
          <p:cNvSpPr txBox="1">
            <a:spLocks/>
          </p:cNvSpPr>
          <p:nvPr/>
        </p:nvSpPr>
        <p:spPr bwMode="auto">
          <a:xfrm>
            <a:off x="683568" y="5373216"/>
            <a:ext cx="2601126" cy="657654"/>
          </a:xfrm>
          <a:prstGeom prst="rect">
            <a:avLst/>
          </a:prstGeom>
          <a:solidFill>
            <a:schemeClr val="bg1"/>
          </a:solidFill>
          <a:ln>
            <a:noFill/>
          </a:ln>
          <a:extLst/>
        </p:spPr>
        <p:txBody>
          <a:bodyPr vert="horz" wrap="square" lIns="0" tIns="0" rIns="0" bIns="0" numCol="1" anchor="t" anchorCtr="0" compatLnSpc="1">
            <a:prstTxWarp prst="textNoShape">
              <a:avLst/>
            </a:prstTxWarp>
          </a:bodyPr>
          <a:lstStyle>
            <a:lvl1pPr marL="0" indent="0" algn="l" rtl="0" eaLnBrk="0" fontAlgn="base" hangingPunct="0">
              <a:spcBef>
                <a:spcPct val="20000"/>
              </a:spcBef>
              <a:spcAft>
                <a:spcPct val="0"/>
              </a:spcAft>
              <a:buFontTx/>
              <a:buNone/>
              <a:defRPr sz="2000">
                <a:solidFill>
                  <a:schemeClr val="bg1"/>
                </a:solidFill>
                <a:latin typeface="+mn-lt"/>
                <a:ea typeface="ＭＳ Ｐゴシック" pitchFamily="-112" charset="-128"/>
                <a:cs typeface="ＭＳ Ｐゴシック" pitchFamily="-112"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65" charset="-128"/>
              </a:defRPr>
            </a:lvl2pPr>
            <a:lvl3pPr marL="1143000" indent="-228600" algn="l" rtl="0" eaLnBrk="0" fontAlgn="base" hangingPunct="0">
              <a:spcBef>
                <a:spcPct val="20000"/>
              </a:spcBef>
              <a:spcAft>
                <a:spcPct val="0"/>
              </a:spcAft>
              <a:buChar char="•"/>
              <a:defRPr sz="1600">
                <a:solidFill>
                  <a:schemeClr val="tx1"/>
                </a:solidFill>
                <a:latin typeface="+mn-lt"/>
                <a:ea typeface="ＭＳ Ｐゴシック" pitchFamily="-65" charset="-128"/>
              </a:defRPr>
            </a:lvl3pPr>
            <a:lvl4pPr marL="1600200" indent="-228600" algn="l" rtl="0" eaLnBrk="0" fontAlgn="base" hangingPunct="0">
              <a:spcBef>
                <a:spcPct val="20000"/>
              </a:spcBef>
              <a:spcAft>
                <a:spcPct val="0"/>
              </a:spcAft>
              <a:buChar char="–"/>
              <a:defRPr sz="1400">
                <a:solidFill>
                  <a:schemeClr val="tx1"/>
                </a:solidFill>
                <a:latin typeface="+mn-lt"/>
                <a:ea typeface="ＭＳ Ｐゴシック" pitchFamily="-65" charset="-128"/>
              </a:defRPr>
            </a:lvl4pPr>
            <a:lvl5pPr marL="2057400" indent="-228600" algn="l" rtl="0" eaLnBrk="0" fontAlgn="base" hangingPunct="0">
              <a:spcBef>
                <a:spcPct val="20000"/>
              </a:spcBef>
              <a:spcAft>
                <a:spcPct val="0"/>
              </a:spcAft>
              <a:buChar char="»"/>
              <a:defRPr sz="1200">
                <a:solidFill>
                  <a:schemeClr val="tx1"/>
                </a:solidFill>
                <a:latin typeface="+mn-lt"/>
                <a:ea typeface="ＭＳ Ｐゴシック" pitchFamily="-65" charset="-128"/>
              </a:defRPr>
            </a:lvl5pPr>
            <a:lvl6pPr marL="2514600" indent="-228600" algn="l" rtl="0" fontAlgn="base">
              <a:spcBef>
                <a:spcPct val="20000"/>
              </a:spcBef>
              <a:spcAft>
                <a:spcPct val="0"/>
              </a:spcAft>
              <a:buChar char="»"/>
              <a:defRPr sz="1200">
                <a:solidFill>
                  <a:schemeClr val="tx1"/>
                </a:solidFill>
                <a:latin typeface="+mn-lt"/>
                <a:ea typeface="ＭＳ Ｐゴシック" pitchFamily="-65" charset="-128"/>
              </a:defRPr>
            </a:lvl6pPr>
            <a:lvl7pPr marL="2971800" indent="-228600" algn="l" rtl="0" fontAlgn="base">
              <a:spcBef>
                <a:spcPct val="20000"/>
              </a:spcBef>
              <a:spcAft>
                <a:spcPct val="0"/>
              </a:spcAft>
              <a:buChar char="»"/>
              <a:defRPr sz="1200">
                <a:solidFill>
                  <a:schemeClr val="tx1"/>
                </a:solidFill>
                <a:latin typeface="+mn-lt"/>
                <a:ea typeface="ＭＳ Ｐゴシック" pitchFamily="-65" charset="-128"/>
              </a:defRPr>
            </a:lvl7pPr>
            <a:lvl8pPr marL="3429000" indent="-228600" algn="l" rtl="0" fontAlgn="base">
              <a:spcBef>
                <a:spcPct val="20000"/>
              </a:spcBef>
              <a:spcAft>
                <a:spcPct val="0"/>
              </a:spcAft>
              <a:buChar char="»"/>
              <a:defRPr sz="1200">
                <a:solidFill>
                  <a:schemeClr val="tx1"/>
                </a:solidFill>
                <a:latin typeface="+mn-lt"/>
                <a:ea typeface="ＭＳ Ｐゴシック" pitchFamily="-65" charset="-128"/>
              </a:defRPr>
            </a:lvl8pPr>
            <a:lvl9pPr marL="3886200" indent="-228600" algn="l" rtl="0" fontAlgn="base">
              <a:spcBef>
                <a:spcPct val="20000"/>
              </a:spcBef>
              <a:spcAft>
                <a:spcPct val="0"/>
              </a:spcAft>
              <a:buChar char="»"/>
              <a:defRPr sz="1200">
                <a:solidFill>
                  <a:schemeClr val="tx1"/>
                </a:solidFill>
                <a:latin typeface="+mn-lt"/>
                <a:ea typeface="ＭＳ Ｐゴシック" pitchFamily="-65" charset="-128"/>
              </a:defRPr>
            </a:lvl9pPr>
          </a:lstStyle>
          <a:p>
            <a:pPr algn="ctr"/>
            <a:r>
              <a:rPr lang="en-US" sz="1800" b="1" dirty="0" err="1" smtClean="0">
                <a:solidFill>
                  <a:schemeClr val="bg1">
                    <a:lumMod val="50000"/>
                  </a:schemeClr>
                </a:solidFill>
              </a:rPr>
              <a:t>Dr</a:t>
            </a:r>
            <a:r>
              <a:rPr lang="en-US" sz="1800" b="1" dirty="0" smtClean="0">
                <a:solidFill>
                  <a:schemeClr val="bg1">
                    <a:lumMod val="50000"/>
                  </a:schemeClr>
                </a:solidFill>
              </a:rPr>
              <a:t> Regina Souter</a:t>
            </a:r>
          </a:p>
          <a:p>
            <a:pPr algn="ctr"/>
            <a:r>
              <a:rPr lang="en-US" sz="1800" dirty="0" smtClean="0">
                <a:solidFill>
                  <a:schemeClr val="bg1">
                    <a:lumMod val="50000"/>
                  </a:schemeClr>
                </a:solidFill>
              </a:rPr>
              <a:t>Program Manager</a:t>
            </a:r>
            <a:endParaRPr lang="en-AU" sz="1800" dirty="0">
              <a:solidFill>
                <a:schemeClr val="bg1">
                  <a:lumMod val="50000"/>
                </a:schemeClr>
              </a:solidFill>
            </a:endParaRPr>
          </a:p>
        </p:txBody>
      </p:sp>
      <p:sp>
        <p:nvSpPr>
          <p:cNvPr id="6" name="Title 1"/>
          <p:cNvSpPr txBox="1">
            <a:spLocks/>
          </p:cNvSpPr>
          <p:nvPr/>
        </p:nvSpPr>
        <p:spPr bwMode="auto">
          <a:xfrm>
            <a:off x="323528" y="3223665"/>
            <a:ext cx="6696744" cy="1645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rtl="0" eaLnBrk="0" fontAlgn="base" hangingPunct="0">
              <a:lnSpc>
                <a:spcPts val="3800"/>
              </a:lnSpc>
              <a:spcBef>
                <a:spcPct val="0"/>
              </a:spcBef>
              <a:spcAft>
                <a:spcPct val="0"/>
              </a:spcAft>
              <a:defRPr sz="3800" b="1">
                <a:solidFill>
                  <a:schemeClr val="bg1"/>
                </a:solidFill>
                <a:latin typeface="+mj-lt"/>
                <a:ea typeface="ＭＳ Ｐゴシック" pitchFamily="-112" charset="-128"/>
                <a:cs typeface="ＭＳ Ｐゴシック" pitchFamily="-112" charset="-128"/>
              </a:defRPr>
            </a:lvl1pPr>
            <a:lvl2pPr algn="l" rtl="0" eaLnBrk="0" fontAlgn="base" hangingPunct="0">
              <a:lnSpc>
                <a:spcPts val="3800"/>
              </a:lnSpc>
              <a:spcBef>
                <a:spcPct val="0"/>
              </a:spcBef>
              <a:spcAft>
                <a:spcPct val="0"/>
              </a:spcAft>
              <a:defRPr sz="3000" b="1">
                <a:solidFill>
                  <a:srgbClr val="00A492"/>
                </a:solidFill>
                <a:latin typeface="Arial" pitchFamily="-65" charset="0"/>
                <a:ea typeface="ＭＳ Ｐゴシック" pitchFamily="-112" charset="-128"/>
                <a:cs typeface="ＭＳ Ｐゴシック" pitchFamily="-112" charset="-128"/>
              </a:defRPr>
            </a:lvl2pPr>
            <a:lvl3pPr algn="l" rtl="0" eaLnBrk="0" fontAlgn="base" hangingPunct="0">
              <a:lnSpc>
                <a:spcPts val="3800"/>
              </a:lnSpc>
              <a:spcBef>
                <a:spcPct val="0"/>
              </a:spcBef>
              <a:spcAft>
                <a:spcPct val="0"/>
              </a:spcAft>
              <a:defRPr sz="3000" b="1">
                <a:solidFill>
                  <a:srgbClr val="00A492"/>
                </a:solidFill>
                <a:latin typeface="Arial" pitchFamily="-65" charset="0"/>
                <a:ea typeface="ＭＳ Ｐゴシック" pitchFamily="-112" charset="-128"/>
                <a:cs typeface="ＭＳ Ｐゴシック" pitchFamily="-112" charset="-128"/>
              </a:defRPr>
            </a:lvl3pPr>
            <a:lvl4pPr algn="l" rtl="0" eaLnBrk="0" fontAlgn="base" hangingPunct="0">
              <a:lnSpc>
                <a:spcPts val="3800"/>
              </a:lnSpc>
              <a:spcBef>
                <a:spcPct val="0"/>
              </a:spcBef>
              <a:spcAft>
                <a:spcPct val="0"/>
              </a:spcAft>
              <a:defRPr sz="3000" b="1">
                <a:solidFill>
                  <a:srgbClr val="00A492"/>
                </a:solidFill>
                <a:latin typeface="Arial" pitchFamily="-65" charset="0"/>
                <a:ea typeface="ＭＳ Ｐゴシック" pitchFamily="-112" charset="-128"/>
                <a:cs typeface="ＭＳ Ｐゴシック" pitchFamily="-112" charset="-128"/>
              </a:defRPr>
            </a:lvl4pPr>
            <a:lvl5pPr algn="l" rtl="0" eaLnBrk="0" fontAlgn="base" hangingPunct="0">
              <a:lnSpc>
                <a:spcPts val="3800"/>
              </a:lnSpc>
              <a:spcBef>
                <a:spcPct val="0"/>
              </a:spcBef>
              <a:spcAft>
                <a:spcPct val="0"/>
              </a:spcAft>
              <a:defRPr sz="3000" b="1">
                <a:solidFill>
                  <a:srgbClr val="00A492"/>
                </a:solidFill>
                <a:latin typeface="Arial" pitchFamily="-65" charset="0"/>
                <a:ea typeface="ＭＳ Ｐゴシック" pitchFamily="-112" charset="-128"/>
                <a:cs typeface="ＭＳ Ｐゴシック" pitchFamily="-112" charset="-128"/>
              </a:defRPr>
            </a:lvl5pPr>
            <a:lvl6pPr marL="457200" algn="l" rtl="0" fontAlgn="base">
              <a:lnSpc>
                <a:spcPts val="3800"/>
              </a:lnSpc>
              <a:spcBef>
                <a:spcPct val="0"/>
              </a:spcBef>
              <a:spcAft>
                <a:spcPct val="0"/>
              </a:spcAft>
              <a:defRPr sz="3000" b="1">
                <a:solidFill>
                  <a:srgbClr val="00A492"/>
                </a:solidFill>
                <a:latin typeface="Arial" pitchFamily="-65" charset="0"/>
              </a:defRPr>
            </a:lvl6pPr>
            <a:lvl7pPr marL="914400" algn="l" rtl="0" fontAlgn="base">
              <a:lnSpc>
                <a:spcPts val="3800"/>
              </a:lnSpc>
              <a:spcBef>
                <a:spcPct val="0"/>
              </a:spcBef>
              <a:spcAft>
                <a:spcPct val="0"/>
              </a:spcAft>
              <a:defRPr sz="3000" b="1">
                <a:solidFill>
                  <a:srgbClr val="00A492"/>
                </a:solidFill>
                <a:latin typeface="Arial" pitchFamily="-65" charset="0"/>
              </a:defRPr>
            </a:lvl7pPr>
            <a:lvl8pPr marL="1371600" algn="l" rtl="0" fontAlgn="base">
              <a:lnSpc>
                <a:spcPts val="3800"/>
              </a:lnSpc>
              <a:spcBef>
                <a:spcPct val="0"/>
              </a:spcBef>
              <a:spcAft>
                <a:spcPct val="0"/>
              </a:spcAft>
              <a:defRPr sz="3000" b="1">
                <a:solidFill>
                  <a:srgbClr val="00A492"/>
                </a:solidFill>
                <a:latin typeface="Arial" pitchFamily="-65" charset="0"/>
              </a:defRPr>
            </a:lvl8pPr>
            <a:lvl9pPr marL="1828800" algn="l" rtl="0" fontAlgn="base">
              <a:lnSpc>
                <a:spcPts val="3800"/>
              </a:lnSpc>
              <a:spcBef>
                <a:spcPct val="0"/>
              </a:spcBef>
              <a:spcAft>
                <a:spcPct val="0"/>
              </a:spcAft>
              <a:defRPr sz="3000" b="1">
                <a:solidFill>
                  <a:srgbClr val="00A492"/>
                </a:solidFill>
                <a:latin typeface="Arial" pitchFamily="-65" charset="0"/>
              </a:defRPr>
            </a:lvl9pPr>
          </a:lstStyle>
          <a:p>
            <a:pPr>
              <a:lnSpc>
                <a:spcPct val="100000"/>
              </a:lnSpc>
            </a:pPr>
            <a:r>
              <a:rPr lang="en-US" sz="2400" kern="1200" dirty="0" smtClean="0">
                <a:latin typeface="Calibri" panose="020F0502020204030204" pitchFamily="34" charset="0"/>
                <a:ea typeface="ＭＳ Ｐゴシック" charset="-128"/>
                <a:cs typeface="+mn-cs"/>
              </a:rPr>
              <a:t>Our strength is in collaboration:</a:t>
            </a:r>
          </a:p>
          <a:p>
            <a:pPr marL="342900" indent="-342900">
              <a:lnSpc>
                <a:spcPct val="100000"/>
              </a:lnSpc>
              <a:buFontTx/>
              <a:buChar char="-"/>
            </a:pPr>
            <a:r>
              <a:rPr lang="en-US" sz="2400" dirty="0" smtClean="0">
                <a:latin typeface="Calibri" panose="020F0502020204030204" pitchFamily="34" charset="0"/>
                <a:ea typeface="ＭＳ Ｐゴシック" charset="-128"/>
                <a:cs typeface="+mn-cs"/>
              </a:rPr>
              <a:t>Strengthen enabling environments</a:t>
            </a:r>
          </a:p>
          <a:p>
            <a:pPr marL="342900" indent="-342900">
              <a:lnSpc>
                <a:spcPct val="100000"/>
              </a:lnSpc>
              <a:buFontTx/>
              <a:buChar char="-"/>
            </a:pPr>
            <a:r>
              <a:rPr lang="en-US" sz="2400" dirty="0" smtClean="0">
                <a:latin typeface="Calibri" panose="020F0502020204030204" pitchFamily="34" charset="0"/>
                <a:ea typeface="ＭＳ Ｐゴシック" charset="-128"/>
                <a:cs typeface="+mn-cs"/>
              </a:rPr>
              <a:t>Improve implementation &amp; service delivery</a:t>
            </a:r>
          </a:p>
          <a:p>
            <a:pPr>
              <a:lnSpc>
                <a:spcPct val="100000"/>
              </a:lnSpc>
            </a:pPr>
            <a:r>
              <a:rPr lang="en-US" sz="2400" dirty="0" smtClean="0">
                <a:latin typeface="Calibri" panose="020F0502020204030204" pitchFamily="34" charset="0"/>
                <a:ea typeface="ＭＳ Ｐゴシック" charset="-128"/>
                <a:cs typeface="+mn-cs"/>
              </a:rPr>
              <a:t>-   Develop evidence-based strategies</a:t>
            </a:r>
          </a:p>
          <a:p>
            <a:pPr marL="342900" indent="-342900">
              <a:lnSpc>
                <a:spcPct val="100000"/>
              </a:lnSpc>
              <a:buFontTx/>
              <a:buChar char="-"/>
            </a:pPr>
            <a:endParaRPr lang="en-US" sz="2400" kern="1200" dirty="0">
              <a:latin typeface="Calibri" panose="020F0502020204030204" pitchFamily="34" charset="0"/>
              <a:ea typeface="ＭＳ Ｐゴシック" charset="-128"/>
              <a:cs typeface="+mn-cs"/>
            </a:endParaRPr>
          </a:p>
        </p:txBody>
      </p:sp>
      <p:sp>
        <p:nvSpPr>
          <p:cNvPr id="7" name="TextBox 13"/>
          <p:cNvSpPr txBox="1">
            <a:spLocks noChangeArrowheads="1"/>
          </p:cNvSpPr>
          <p:nvPr/>
        </p:nvSpPr>
        <p:spPr bwMode="auto">
          <a:xfrm>
            <a:off x="1691680" y="1750689"/>
            <a:ext cx="6696744" cy="1261884"/>
          </a:xfrm>
          <a:prstGeom prst="rect">
            <a:avLst/>
          </a:prstGeom>
          <a:noFill/>
          <a:ln w="9525">
            <a:noFill/>
            <a:miter lim="800000"/>
            <a:headEnd/>
            <a:tailEnd/>
          </a:ln>
        </p:spPr>
        <p:txBody>
          <a:bodyPr wrap="square">
            <a:spAutoFit/>
          </a:bodyPr>
          <a:lstStyle/>
          <a:p>
            <a:pPr algn="ctr">
              <a:defRPr/>
            </a:pPr>
            <a:r>
              <a:rPr lang="en-US" sz="3600" b="1" dirty="0">
                <a:solidFill>
                  <a:schemeClr val="bg1">
                    <a:lumMod val="85000"/>
                  </a:schemeClr>
                </a:solidFill>
                <a:latin typeface="Calibri" panose="020F0502020204030204" pitchFamily="34" charset="0"/>
              </a:rPr>
              <a:t>Water leadership for the </a:t>
            </a:r>
            <a:r>
              <a:rPr lang="en-US" sz="3600" b="1" dirty="0" smtClean="0">
                <a:solidFill>
                  <a:schemeClr val="bg1">
                    <a:lumMod val="85000"/>
                  </a:schemeClr>
                </a:solidFill>
                <a:latin typeface="Calibri" panose="020F0502020204030204" pitchFamily="34" charset="0"/>
              </a:rPr>
              <a:t>future:</a:t>
            </a:r>
          </a:p>
          <a:p>
            <a:pPr algn="r">
              <a:defRPr/>
            </a:pPr>
            <a:r>
              <a:rPr lang="en-US" sz="2000" b="1" dirty="0">
                <a:solidFill>
                  <a:schemeClr val="bg1">
                    <a:lumMod val="85000"/>
                  </a:schemeClr>
                </a:solidFill>
                <a:latin typeface="Calibri" panose="020F0502020204030204" pitchFamily="34" charset="0"/>
              </a:rPr>
              <a:t>Changing the way people think about, act and solve complex water management </a:t>
            </a:r>
            <a:r>
              <a:rPr lang="en-US" sz="2000" b="1" dirty="0" smtClean="0">
                <a:solidFill>
                  <a:schemeClr val="bg1">
                    <a:lumMod val="85000"/>
                  </a:schemeClr>
                </a:solidFill>
                <a:latin typeface="Calibri" panose="020F0502020204030204" pitchFamily="34" charset="0"/>
              </a:rPr>
              <a:t>challenges</a:t>
            </a:r>
            <a:endParaRPr lang="en-US" sz="4000" b="1" dirty="0">
              <a:solidFill>
                <a:schemeClr val="bg1">
                  <a:lumMod val="85000"/>
                </a:schemeClr>
              </a:solidFill>
              <a:latin typeface="Calibri" panose="020F0502020204030204" pitchFamily="34" charset="0"/>
            </a:endParaRPr>
          </a:p>
        </p:txBody>
      </p:sp>
      <p:sp>
        <p:nvSpPr>
          <p:cNvPr id="3" name="Rectangle 2"/>
          <p:cNvSpPr/>
          <p:nvPr/>
        </p:nvSpPr>
        <p:spPr>
          <a:xfrm>
            <a:off x="5036865" y="5589240"/>
            <a:ext cx="3351559" cy="523220"/>
          </a:xfrm>
          <a:prstGeom prst="rect">
            <a:avLst/>
          </a:prstGeom>
        </p:spPr>
        <p:txBody>
          <a:bodyPr wrap="none">
            <a:spAutoFit/>
          </a:bodyPr>
          <a:lstStyle/>
          <a:p>
            <a:r>
              <a:rPr lang="en-US" sz="2800" dirty="0">
                <a:solidFill>
                  <a:schemeClr val="bg1"/>
                </a:solidFill>
                <a:latin typeface="Calibri" panose="020F0502020204030204" pitchFamily="34" charset="0"/>
              </a:rPr>
              <a:t>www.watercentre.org</a:t>
            </a:r>
            <a:endParaRPr lang="en-AU" sz="2800" dirty="0">
              <a:solidFill>
                <a:schemeClr val="bg1"/>
              </a:solidFill>
              <a:latin typeface="Calibri" panose="020F0502020204030204" pitchFamily="34" charset="0"/>
            </a:endParaRPr>
          </a:p>
        </p:txBody>
      </p:sp>
      <p:sp>
        <p:nvSpPr>
          <p:cNvPr id="9" name="TextBox 11"/>
          <p:cNvSpPr txBox="1">
            <a:spLocks noChangeArrowheads="1"/>
          </p:cNvSpPr>
          <p:nvPr/>
        </p:nvSpPr>
        <p:spPr bwMode="auto">
          <a:xfrm>
            <a:off x="3627058" y="6597352"/>
            <a:ext cx="116096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r>
              <a:rPr lang="en-US" sz="1600" b="1" dirty="0" smtClean="0"/>
              <a:t>Founders</a:t>
            </a:r>
            <a:endParaRPr lang="en-US" sz="1600" b="1" dirty="0"/>
          </a:p>
        </p:txBody>
      </p:sp>
    </p:spTree>
    <p:extLst>
      <p:ext uri="{BB962C8B-B14F-4D97-AF65-F5344CB8AC3E}">
        <p14:creationId xmlns:p14="http://schemas.microsoft.com/office/powerpoint/2010/main" val="2140623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 y="-27384"/>
            <a:ext cx="4080453" cy="2160240"/>
          </a:xfrm>
          <a:prstGeom prst="rect">
            <a:avLst/>
          </a:prstGeom>
        </p:spPr>
      </p:pic>
      <p:pic>
        <p:nvPicPr>
          <p:cNvPr id="10" name="Picture 9"/>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527376" y="-27384"/>
            <a:ext cx="5616624" cy="2160240"/>
          </a:xfrm>
          <a:prstGeom prst="rect">
            <a:avLst/>
          </a:prstGeom>
        </p:spPr>
      </p:pic>
      <p:sp>
        <p:nvSpPr>
          <p:cNvPr id="3" name="Content Placeholder 2"/>
          <p:cNvSpPr>
            <a:spLocks noGrp="1"/>
          </p:cNvSpPr>
          <p:nvPr>
            <p:ph idx="1"/>
          </p:nvPr>
        </p:nvSpPr>
        <p:spPr>
          <a:xfrm>
            <a:off x="323528" y="2204864"/>
            <a:ext cx="6696744" cy="1656184"/>
          </a:xfrm>
        </p:spPr>
        <p:txBody>
          <a:bodyPr/>
          <a:lstStyle/>
          <a:p>
            <a:pPr marL="0" indent="0">
              <a:buNone/>
            </a:pPr>
            <a:r>
              <a:rPr lang="en-US" b="1" dirty="0"/>
              <a:t>Human Resources Capacity in the Water and Sanitation sector: </a:t>
            </a:r>
            <a:r>
              <a:rPr lang="en-AU" b="1" dirty="0"/>
              <a:t>Is there enough to meet future demands</a:t>
            </a:r>
            <a:r>
              <a:rPr lang="en-AU" b="1" dirty="0" smtClean="0"/>
              <a:t>?</a:t>
            </a:r>
          </a:p>
          <a:p>
            <a:pPr marL="0" indent="0">
              <a:buNone/>
            </a:pPr>
            <a:r>
              <a:rPr lang="en-AU" sz="1800" dirty="0" smtClean="0"/>
              <a:t>What is the current capacity of the WASH sector? What are the future needs? Are there enough skilled workers to meet this need? ‘what are the existing opportunities to create more skilled workers?</a:t>
            </a:r>
            <a:endParaRPr lang="en-US" sz="1800" dirty="0"/>
          </a:p>
          <a:p>
            <a:endParaRPr lang="en-AU" dirty="0"/>
          </a:p>
        </p:txBody>
      </p:sp>
      <p:sp>
        <p:nvSpPr>
          <p:cNvPr id="5" name="Footer Placeholder 3"/>
          <p:cNvSpPr>
            <a:spLocks noGrp="1"/>
          </p:cNvSpPr>
          <p:nvPr>
            <p:ph type="ftr" sz="quarter" idx="10"/>
          </p:nvPr>
        </p:nvSpPr>
        <p:spPr>
          <a:xfrm>
            <a:off x="746125" y="6340475"/>
            <a:ext cx="2895600" cy="328613"/>
          </a:xfrm>
        </p:spPr>
        <p:txBody>
          <a:bodyPr/>
          <a:lstStyle/>
          <a:p>
            <a:pPr>
              <a:defRPr/>
            </a:pPr>
            <a:r>
              <a:rPr lang="en-AU" dirty="0" smtClean="0"/>
              <a:t>www.watercentre.org</a:t>
            </a:r>
            <a:endParaRPr lang="en-AU" dirty="0"/>
          </a:p>
        </p:txBody>
      </p:sp>
      <p:sp>
        <p:nvSpPr>
          <p:cNvPr id="6" name="Rectangle 2"/>
          <p:cNvSpPr txBox="1">
            <a:spLocks noChangeArrowheads="1"/>
          </p:cNvSpPr>
          <p:nvPr/>
        </p:nvSpPr>
        <p:spPr bwMode="auto">
          <a:xfrm>
            <a:off x="213925" y="-27384"/>
            <a:ext cx="7881937" cy="531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rtl="0" eaLnBrk="0" fontAlgn="base" hangingPunct="0">
              <a:lnSpc>
                <a:spcPts val="3800"/>
              </a:lnSpc>
              <a:spcBef>
                <a:spcPct val="0"/>
              </a:spcBef>
              <a:spcAft>
                <a:spcPct val="0"/>
              </a:spcAft>
              <a:defRPr sz="3000" b="1">
                <a:solidFill>
                  <a:srgbClr val="00A492"/>
                </a:solidFill>
                <a:latin typeface="+mj-lt"/>
                <a:ea typeface="ＭＳ Ｐゴシック" pitchFamily="-112" charset="-128"/>
                <a:cs typeface="ＭＳ Ｐゴシック" pitchFamily="-112" charset="-128"/>
              </a:defRPr>
            </a:lvl1pPr>
            <a:lvl2pPr algn="l" rtl="0" eaLnBrk="0" fontAlgn="base" hangingPunct="0">
              <a:lnSpc>
                <a:spcPts val="3800"/>
              </a:lnSpc>
              <a:spcBef>
                <a:spcPct val="0"/>
              </a:spcBef>
              <a:spcAft>
                <a:spcPct val="0"/>
              </a:spcAft>
              <a:defRPr sz="3000" b="1">
                <a:solidFill>
                  <a:srgbClr val="00A492"/>
                </a:solidFill>
                <a:latin typeface="Arial" pitchFamily="-65" charset="0"/>
                <a:ea typeface="ＭＳ Ｐゴシック" pitchFamily="-112" charset="-128"/>
                <a:cs typeface="ＭＳ Ｐゴシック" pitchFamily="-112" charset="-128"/>
              </a:defRPr>
            </a:lvl2pPr>
            <a:lvl3pPr algn="l" rtl="0" eaLnBrk="0" fontAlgn="base" hangingPunct="0">
              <a:lnSpc>
                <a:spcPts val="3800"/>
              </a:lnSpc>
              <a:spcBef>
                <a:spcPct val="0"/>
              </a:spcBef>
              <a:spcAft>
                <a:spcPct val="0"/>
              </a:spcAft>
              <a:defRPr sz="3000" b="1">
                <a:solidFill>
                  <a:srgbClr val="00A492"/>
                </a:solidFill>
                <a:latin typeface="Arial" pitchFamily="-65" charset="0"/>
                <a:ea typeface="ＭＳ Ｐゴシック" pitchFamily="-112" charset="-128"/>
                <a:cs typeface="ＭＳ Ｐゴシック" pitchFamily="-112" charset="-128"/>
              </a:defRPr>
            </a:lvl3pPr>
            <a:lvl4pPr algn="l" rtl="0" eaLnBrk="0" fontAlgn="base" hangingPunct="0">
              <a:lnSpc>
                <a:spcPts val="3800"/>
              </a:lnSpc>
              <a:spcBef>
                <a:spcPct val="0"/>
              </a:spcBef>
              <a:spcAft>
                <a:spcPct val="0"/>
              </a:spcAft>
              <a:defRPr sz="3000" b="1">
                <a:solidFill>
                  <a:srgbClr val="00A492"/>
                </a:solidFill>
                <a:latin typeface="Arial" pitchFamily="-65" charset="0"/>
                <a:ea typeface="ＭＳ Ｐゴシック" pitchFamily="-112" charset="-128"/>
                <a:cs typeface="ＭＳ Ｐゴシック" pitchFamily="-112" charset="-128"/>
              </a:defRPr>
            </a:lvl4pPr>
            <a:lvl5pPr algn="l" rtl="0" eaLnBrk="0" fontAlgn="base" hangingPunct="0">
              <a:lnSpc>
                <a:spcPts val="3800"/>
              </a:lnSpc>
              <a:spcBef>
                <a:spcPct val="0"/>
              </a:spcBef>
              <a:spcAft>
                <a:spcPct val="0"/>
              </a:spcAft>
              <a:defRPr sz="3000" b="1">
                <a:solidFill>
                  <a:srgbClr val="00A492"/>
                </a:solidFill>
                <a:latin typeface="Arial" pitchFamily="-65" charset="0"/>
                <a:ea typeface="ＭＳ Ｐゴシック" pitchFamily="-112" charset="-128"/>
                <a:cs typeface="ＭＳ Ｐゴシック" pitchFamily="-112" charset="-128"/>
              </a:defRPr>
            </a:lvl5pPr>
            <a:lvl6pPr marL="457200" algn="l" rtl="0" fontAlgn="base">
              <a:lnSpc>
                <a:spcPts val="3800"/>
              </a:lnSpc>
              <a:spcBef>
                <a:spcPct val="0"/>
              </a:spcBef>
              <a:spcAft>
                <a:spcPct val="0"/>
              </a:spcAft>
              <a:defRPr sz="3000" b="1">
                <a:solidFill>
                  <a:srgbClr val="00A492"/>
                </a:solidFill>
                <a:latin typeface="Arial" pitchFamily="-65" charset="0"/>
              </a:defRPr>
            </a:lvl6pPr>
            <a:lvl7pPr marL="914400" algn="l" rtl="0" fontAlgn="base">
              <a:lnSpc>
                <a:spcPts val="3800"/>
              </a:lnSpc>
              <a:spcBef>
                <a:spcPct val="0"/>
              </a:spcBef>
              <a:spcAft>
                <a:spcPct val="0"/>
              </a:spcAft>
              <a:defRPr sz="3000" b="1">
                <a:solidFill>
                  <a:srgbClr val="00A492"/>
                </a:solidFill>
                <a:latin typeface="Arial" pitchFamily="-65" charset="0"/>
              </a:defRPr>
            </a:lvl7pPr>
            <a:lvl8pPr marL="1371600" algn="l" rtl="0" fontAlgn="base">
              <a:lnSpc>
                <a:spcPts val="3800"/>
              </a:lnSpc>
              <a:spcBef>
                <a:spcPct val="0"/>
              </a:spcBef>
              <a:spcAft>
                <a:spcPct val="0"/>
              </a:spcAft>
              <a:defRPr sz="3000" b="1">
                <a:solidFill>
                  <a:srgbClr val="00A492"/>
                </a:solidFill>
                <a:latin typeface="Arial" pitchFamily="-65" charset="0"/>
              </a:defRPr>
            </a:lvl8pPr>
            <a:lvl9pPr marL="1828800" algn="l" rtl="0" fontAlgn="base">
              <a:lnSpc>
                <a:spcPts val="3800"/>
              </a:lnSpc>
              <a:spcBef>
                <a:spcPct val="0"/>
              </a:spcBef>
              <a:spcAft>
                <a:spcPct val="0"/>
              </a:spcAft>
              <a:defRPr sz="3000" b="1">
                <a:solidFill>
                  <a:srgbClr val="00A492"/>
                </a:solidFill>
                <a:latin typeface="Arial" pitchFamily="-65" charset="0"/>
              </a:defRPr>
            </a:lvl9pPr>
          </a:lstStyle>
          <a:p>
            <a:pPr eaLnBrk="1" hangingPunct="1"/>
            <a:r>
              <a:rPr lang="en-US" kern="0" dirty="0" smtClean="0">
                <a:solidFill>
                  <a:schemeClr val="bg1"/>
                </a:solidFill>
              </a:rPr>
              <a:t>Mind the Gap: East Asia &amp; PNG</a:t>
            </a:r>
            <a:endParaRPr lang="en-AU" kern="0" dirty="0" smtClean="0">
              <a:solidFill>
                <a:schemeClr val="bg1"/>
              </a:solidFill>
            </a:endParaRPr>
          </a:p>
        </p:txBody>
      </p:sp>
      <p:pic>
        <p:nvPicPr>
          <p:cNvPr id="9" name="Picture 8"/>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rot="572679">
            <a:off x="6605329" y="230332"/>
            <a:ext cx="2417912" cy="3454160"/>
          </a:xfrm>
          <a:prstGeom prst="rect">
            <a:avLst/>
          </a:prstGeom>
        </p:spPr>
      </p:pic>
      <p:sp>
        <p:nvSpPr>
          <p:cNvPr id="11" name="Rectangle 10"/>
          <p:cNvSpPr/>
          <p:nvPr/>
        </p:nvSpPr>
        <p:spPr>
          <a:xfrm>
            <a:off x="200072" y="4437112"/>
            <a:ext cx="8943928" cy="1600438"/>
          </a:xfrm>
          <a:prstGeom prst="rect">
            <a:avLst/>
          </a:prstGeom>
        </p:spPr>
        <p:txBody>
          <a:bodyPr wrap="square">
            <a:spAutoFit/>
          </a:bodyPr>
          <a:lstStyle/>
          <a:p>
            <a:pPr marL="0" indent="0">
              <a:buNone/>
            </a:pPr>
            <a:r>
              <a:rPr lang="en-AU" b="1" dirty="0">
                <a:solidFill>
                  <a:schemeClr val="accent5">
                    <a:lumMod val="50000"/>
                  </a:schemeClr>
                </a:solidFill>
              </a:rPr>
              <a:t>PNG, Sri Lanka, Philippines, Lao PDR</a:t>
            </a:r>
          </a:p>
          <a:p>
            <a:pPr marL="0" indent="0">
              <a:buNone/>
            </a:pPr>
            <a:endParaRPr lang="en-AU" sz="800" b="1" dirty="0"/>
          </a:p>
          <a:p>
            <a:pPr marL="0" indent="0">
              <a:buNone/>
            </a:pPr>
            <a:r>
              <a:rPr lang="en-AU" b="1" dirty="0"/>
              <a:t>Participatory Approach </a:t>
            </a:r>
            <a:r>
              <a:rPr lang="en-AU" dirty="0"/>
              <a:t>(Governments, Private sectors) </a:t>
            </a:r>
          </a:p>
          <a:p>
            <a:pPr>
              <a:buFontTx/>
              <a:buChar char="-"/>
            </a:pPr>
            <a:r>
              <a:rPr lang="en-AU" dirty="0"/>
              <a:t>HR needs assessment:  quantify existing and future capacity + characterise “quality” (skills)</a:t>
            </a:r>
          </a:p>
          <a:p>
            <a:pPr>
              <a:buFontTx/>
              <a:buChar char="-"/>
            </a:pPr>
            <a:r>
              <a:rPr lang="en-AU" dirty="0"/>
              <a:t>Education and training and other opportunities</a:t>
            </a:r>
          </a:p>
        </p:txBody>
      </p:sp>
      <p:pic>
        <p:nvPicPr>
          <p:cNvPr id="12" name="Picture 11"/>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216221" y="445246"/>
            <a:ext cx="864096" cy="648072"/>
          </a:xfrm>
          <a:prstGeom prst="rect">
            <a:avLst/>
          </a:prstGeom>
        </p:spPr>
      </p:pic>
    </p:spTree>
    <p:extLst>
      <p:ext uri="{BB962C8B-B14F-4D97-AF65-F5344CB8AC3E}">
        <p14:creationId xmlns:p14="http://schemas.microsoft.com/office/powerpoint/2010/main" val="3581347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Water + energy</a:t>
            </a:r>
            <a:endParaRPr lang="en-AU" dirty="0"/>
          </a:p>
        </p:txBody>
      </p:sp>
      <p:sp>
        <p:nvSpPr>
          <p:cNvPr id="3" name="Content Placeholder 2"/>
          <p:cNvSpPr>
            <a:spLocks noGrp="1"/>
          </p:cNvSpPr>
          <p:nvPr>
            <p:ph idx="1"/>
          </p:nvPr>
        </p:nvSpPr>
        <p:spPr>
          <a:xfrm>
            <a:off x="539552" y="2924944"/>
            <a:ext cx="7881938" cy="2873871"/>
          </a:xfrm>
        </p:spPr>
        <p:txBody>
          <a:bodyPr/>
          <a:lstStyle/>
          <a:p>
            <a:pPr>
              <a:buFontTx/>
              <a:buChar char="-"/>
            </a:pPr>
            <a:r>
              <a:rPr lang="en-AU" dirty="0" smtClean="0"/>
              <a:t>Sister organisation of IWC</a:t>
            </a:r>
          </a:p>
          <a:p>
            <a:pPr>
              <a:buFontTx/>
              <a:buChar char="-"/>
            </a:pPr>
            <a:r>
              <a:rPr lang="en-AU" dirty="0" smtClean="0"/>
              <a:t>Partnership of Universities and energy industry participants</a:t>
            </a:r>
          </a:p>
          <a:p>
            <a:pPr>
              <a:buFontTx/>
              <a:buChar char="-"/>
            </a:pPr>
            <a:r>
              <a:rPr lang="en-AU" dirty="0" smtClean="0"/>
              <a:t>Establishing Education and Training portfolio – currently energy focussed, but exploring market for water + energy (IEC+IWC)</a:t>
            </a:r>
          </a:p>
          <a:p>
            <a:pPr>
              <a:buFontTx/>
              <a:buChar char="-"/>
            </a:pPr>
            <a:r>
              <a:rPr lang="en-AU" dirty="0" smtClean="0"/>
              <a:t>Dialogues : water and energy (</a:t>
            </a:r>
            <a:r>
              <a:rPr lang="en-AU" dirty="0" err="1" smtClean="0"/>
              <a:t>OzWater</a:t>
            </a:r>
            <a:r>
              <a:rPr lang="en-AU" dirty="0" smtClean="0"/>
              <a:t>; Stockholm Water Week)</a:t>
            </a:r>
          </a:p>
          <a:p>
            <a:pPr>
              <a:buFontTx/>
              <a:buChar char="-"/>
            </a:pPr>
            <a:r>
              <a:rPr lang="en-AU" dirty="0"/>
              <a:t>Research – collaborative with IWC: water + energy (Indonesia, Philippines)</a:t>
            </a:r>
          </a:p>
        </p:txBody>
      </p:sp>
      <p:pic>
        <p:nvPicPr>
          <p:cNvPr id="5" name="Picture 4"/>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742950" y="1268760"/>
            <a:ext cx="3744416" cy="1080120"/>
          </a:xfrm>
          <a:prstGeom prst="rect">
            <a:avLst/>
          </a:prstGeom>
        </p:spPr>
      </p:pic>
      <p:pic>
        <p:nvPicPr>
          <p:cNvPr id="6" name="Picture 6" descr="http://www.watercentre.org/logo.gif"/>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995936" y="1128116"/>
            <a:ext cx="4392488" cy="1292772"/>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4111352" y="1484784"/>
            <a:ext cx="1828800" cy="923330"/>
          </a:xfrm>
          <a:prstGeom prst="rect">
            <a:avLst/>
          </a:prstGeom>
          <a:noFill/>
        </p:spPr>
        <p:txBody>
          <a:bodyPr wrap="square" rtlCol="0">
            <a:spAutoFit/>
          </a:bodyPr>
          <a:lstStyle/>
          <a:p>
            <a:r>
              <a:rPr lang="en-US" sz="5400" kern="1200" dirty="0" smtClean="0">
                <a:solidFill>
                  <a:schemeClr val="tx1"/>
                </a:solidFill>
                <a:latin typeface="Arial" charset="0"/>
                <a:ea typeface="ＭＳ Ｐゴシック" charset="-128"/>
                <a:cs typeface="+mn-cs"/>
              </a:rPr>
              <a:t>+</a:t>
            </a:r>
            <a:endParaRPr lang="en-US" sz="5400" kern="1200" dirty="0">
              <a:solidFill>
                <a:schemeClr val="tx1"/>
              </a:solidFill>
              <a:latin typeface="Arial" charset="0"/>
              <a:ea typeface="ＭＳ Ｐゴシック" charset="-128"/>
              <a:cs typeface="+mn-cs"/>
            </a:endParaRPr>
          </a:p>
        </p:txBody>
      </p:sp>
    </p:spTree>
    <p:extLst>
      <p:ext uri="{BB962C8B-B14F-4D97-AF65-F5344CB8AC3E}">
        <p14:creationId xmlns:p14="http://schemas.microsoft.com/office/powerpoint/2010/main" val="6562106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endParaRPr lang="en-US" smtClean="0">
              <a:ea typeface="ＭＳ Ｐゴシック" charset="-128"/>
            </a:endParaRPr>
          </a:p>
        </p:txBody>
      </p:sp>
      <p:pic>
        <p:nvPicPr>
          <p:cNvPr id="3075" name="Picture 2" descr="C:\Users\fiona\AppData\Local\Microsoft\Windows\Temporary Internet Files\Content.Outlook\B6T7O5ZW\IWC poster image.jpg"/>
          <p:cNvPicPr>
            <a:picLocks noGrp="1" noChangeAspect="1" noChangeArrowheads="1"/>
          </p:cNvPicPr>
          <p:nvPr>
            <p:ph idx="1"/>
          </p:nvPr>
        </p:nvPicPr>
        <p:blipFill>
          <a:blip r:embed="rId3" cstate="email">
            <a:extLst>
              <a:ext uri="{28A0092B-C50C-407E-A947-70E740481C1C}">
                <a14:useLocalDpi xmlns:a14="http://schemas.microsoft.com/office/drawing/2010/main"/>
              </a:ext>
            </a:extLst>
          </a:blip>
          <a:srcRect/>
          <a:stretch>
            <a:fillRect/>
          </a:stretch>
        </p:blipFill>
        <p:spPr>
          <a:xfrm>
            <a:off x="0" y="0"/>
            <a:ext cx="9144000" cy="7297738"/>
          </a:xfrm>
        </p:spPr>
      </p:pic>
      <p:sp>
        <p:nvSpPr>
          <p:cNvPr id="9220" name="TextBox 13"/>
          <p:cNvSpPr txBox="1">
            <a:spLocks noChangeArrowheads="1"/>
          </p:cNvSpPr>
          <p:nvPr/>
        </p:nvSpPr>
        <p:spPr bwMode="auto">
          <a:xfrm>
            <a:off x="1475656" y="188640"/>
            <a:ext cx="7488832" cy="646331"/>
          </a:xfrm>
          <a:prstGeom prst="rect">
            <a:avLst/>
          </a:prstGeom>
          <a:noFill/>
          <a:ln w="9525">
            <a:noFill/>
            <a:miter lim="800000"/>
            <a:headEnd/>
            <a:tailEnd/>
          </a:ln>
        </p:spPr>
        <p:txBody>
          <a:bodyPr wrap="square">
            <a:spAutoFit/>
          </a:bodyPr>
          <a:lstStyle/>
          <a:p>
            <a:pPr algn="r">
              <a:defRPr/>
            </a:pPr>
            <a:r>
              <a:rPr lang="en-US" sz="3600" b="1" dirty="0" smtClean="0">
                <a:solidFill>
                  <a:schemeClr val="bg1"/>
                </a:solidFill>
                <a:latin typeface="Calibri" panose="020F0502020204030204" pitchFamily="34" charset="0"/>
              </a:rPr>
              <a:t>Thank you! </a:t>
            </a:r>
            <a:endParaRPr lang="en-US" sz="4000" b="1" dirty="0">
              <a:solidFill>
                <a:schemeClr val="bg1"/>
              </a:solidFill>
              <a:latin typeface="Calibri" panose="020F0502020204030204" pitchFamily="34" charset="0"/>
            </a:endParaRPr>
          </a:p>
        </p:txBody>
      </p:sp>
      <p:sp>
        <p:nvSpPr>
          <p:cNvPr id="9221" name="TextBox 13"/>
          <p:cNvSpPr txBox="1">
            <a:spLocks noChangeArrowheads="1"/>
          </p:cNvSpPr>
          <p:nvPr/>
        </p:nvSpPr>
        <p:spPr bwMode="auto">
          <a:xfrm>
            <a:off x="5364088" y="1195387"/>
            <a:ext cx="3552107" cy="461665"/>
          </a:xfrm>
          <a:prstGeom prst="rect">
            <a:avLst/>
          </a:prstGeom>
          <a:noFill/>
          <a:ln w="9525">
            <a:noFill/>
            <a:miter lim="800000"/>
            <a:headEnd/>
            <a:tailEnd/>
          </a:ln>
        </p:spPr>
        <p:txBody>
          <a:bodyPr wrap="square">
            <a:spAutoFit/>
          </a:bodyPr>
          <a:lstStyle/>
          <a:p>
            <a:pPr algn="r">
              <a:defRPr/>
            </a:pPr>
            <a:r>
              <a:rPr lang="en-US" sz="2400" b="1" dirty="0" smtClean="0">
                <a:solidFill>
                  <a:schemeClr val="bg1"/>
                </a:solidFill>
              </a:rPr>
              <a:t>www.watercentre.org</a:t>
            </a:r>
            <a:endParaRPr lang="en-US" sz="2400" b="1" dirty="0">
              <a:solidFill>
                <a:schemeClr val="bg1"/>
              </a:solidFill>
            </a:endParaRPr>
          </a:p>
        </p:txBody>
      </p:sp>
    </p:spTree>
    <p:extLst>
      <p:ext uri="{BB962C8B-B14F-4D97-AF65-F5344CB8AC3E}">
        <p14:creationId xmlns:p14="http://schemas.microsoft.com/office/powerpoint/2010/main" val="22395151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Content Placeholder 2"/>
          <p:cNvSpPr>
            <a:spLocks noGrp="1"/>
          </p:cNvSpPr>
          <p:nvPr>
            <p:ph idx="1"/>
          </p:nvPr>
        </p:nvSpPr>
        <p:spPr/>
        <p:txBody>
          <a:bodyPr/>
          <a:lstStyle/>
          <a:p>
            <a:endParaRPr lang="en-GB" smtClean="0"/>
          </a:p>
        </p:txBody>
      </p:sp>
      <p:pic>
        <p:nvPicPr>
          <p:cNvPr id="5123" name="Picture 2" descr="C:\Users\fiona.WCENTRE\AppData\Local\Microsoft\Windows\Temporary Internet Files\Content.Outlook\EIFJAHH7\IWC Water Cycle diagram (2).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95288" y="476250"/>
            <a:ext cx="8424862" cy="568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Title 1"/>
          <p:cNvSpPr>
            <a:spLocks noGrp="1"/>
          </p:cNvSpPr>
          <p:nvPr>
            <p:ph type="title"/>
          </p:nvPr>
        </p:nvSpPr>
        <p:spPr>
          <a:xfrm>
            <a:off x="-108520" y="-27384"/>
            <a:ext cx="9252520" cy="648072"/>
          </a:xfrm>
          <a:solidFill>
            <a:schemeClr val="accent5">
              <a:lumMod val="50000"/>
            </a:schemeClr>
          </a:solidFill>
        </p:spPr>
        <p:txBody>
          <a:bodyPr anchor="ctr"/>
          <a:lstStyle/>
          <a:p>
            <a:pPr algn="ctr"/>
            <a:r>
              <a:rPr lang="en-US" sz="2200" dirty="0" smtClean="0">
                <a:solidFill>
                  <a:srgbClr val="FFCC66"/>
                </a:solidFill>
                <a:latin typeface="Calibri" pitchFamily="34" charset="0"/>
                <a:cs typeface="Calibri" pitchFamily="34" charset="0"/>
              </a:rPr>
              <a:t>Integrated Water Management…….requires a BIG view to water management</a:t>
            </a:r>
            <a:endParaRPr lang="en-GB" sz="2200" dirty="0" smtClean="0">
              <a:solidFill>
                <a:srgbClr val="FFCC66"/>
              </a:solidFill>
              <a:latin typeface="Calibri" pitchFamily="34" charset="0"/>
              <a:cs typeface="Calibri" pitchFamily="34" charset="0"/>
            </a:endParaRPr>
          </a:p>
        </p:txBody>
      </p:sp>
      <p:sp>
        <p:nvSpPr>
          <p:cNvPr id="5" name="Oval 4"/>
          <p:cNvSpPr/>
          <p:nvPr/>
        </p:nvSpPr>
        <p:spPr>
          <a:xfrm>
            <a:off x="107504" y="726450"/>
            <a:ext cx="1584176" cy="1437565"/>
          </a:xfrm>
          <a:prstGeom prst="ellipse">
            <a:avLst/>
          </a:prstGeom>
          <a:solidFill>
            <a:schemeClr val="accent1">
              <a:lumMod val="75000"/>
            </a:schemeClr>
          </a:solidFill>
          <a:ln>
            <a:noFill/>
          </a:ln>
          <a:scene3d>
            <a:camera prst="orthographicFront"/>
            <a:lightRig rig="balanced" dir="t"/>
          </a:scene3d>
          <a:sp3d extrusionH="120650" prstMaterial="metal">
            <a:bevelT w="165100" h="165100"/>
            <a:extrusionClr>
              <a:schemeClr val="accent4">
                <a:lumMod val="65000"/>
                <a:lumOff val="35000"/>
              </a:schemeClr>
            </a:extrusionClr>
          </a:sp3d>
        </p:spPr>
        <p:style>
          <a:lnRef idx="1">
            <a:schemeClr val="accent1"/>
          </a:lnRef>
          <a:fillRef idx="1003">
            <a:schemeClr val="lt1"/>
          </a:fillRef>
          <a:effectRef idx="2">
            <a:schemeClr val="accent1"/>
          </a:effectRef>
          <a:fontRef idx="minor">
            <a:schemeClr val="lt1"/>
          </a:fontRef>
        </p:style>
        <p:txBody>
          <a:bodyPr rtlCol="0" anchor="ctr"/>
          <a:lstStyle/>
          <a:p>
            <a:pPr algn="ctr"/>
            <a:r>
              <a:rPr lang="en-US" dirty="0" smtClean="0"/>
              <a:t>Social &amp; political capital</a:t>
            </a:r>
            <a:endParaRPr lang="en-AU" dirty="0"/>
          </a:p>
        </p:txBody>
      </p:sp>
      <p:sp>
        <p:nvSpPr>
          <p:cNvPr id="6" name="Oval 5"/>
          <p:cNvSpPr/>
          <p:nvPr/>
        </p:nvSpPr>
        <p:spPr>
          <a:xfrm>
            <a:off x="2011469" y="1042019"/>
            <a:ext cx="1908212" cy="1908212"/>
          </a:xfrm>
          <a:prstGeom prst="ellipse">
            <a:avLst/>
          </a:prstGeom>
          <a:solidFill>
            <a:srgbClr val="07A977"/>
          </a:solidFill>
          <a:ln>
            <a:noFill/>
          </a:ln>
          <a:scene3d>
            <a:camera prst="orthographicFront"/>
            <a:lightRig rig="balanced" dir="t"/>
          </a:scene3d>
          <a:sp3d extrusionH="120650" prstMaterial="metal">
            <a:bevelT w="165100" h="165100"/>
            <a:extrusionClr>
              <a:schemeClr val="accent4">
                <a:lumMod val="65000"/>
                <a:lumOff val="35000"/>
              </a:schemeClr>
            </a:extrusionClr>
          </a:sp3d>
        </p:spPr>
        <p:style>
          <a:lnRef idx="1">
            <a:schemeClr val="accent1"/>
          </a:lnRef>
          <a:fillRef idx="1003">
            <a:schemeClr val="lt1"/>
          </a:fillRef>
          <a:effectRef idx="2">
            <a:schemeClr val="accent1"/>
          </a:effectRef>
          <a:fontRef idx="minor">
            <a:schemeClr val="lt1"/>
          </a:fontRef>
        </p:style>
        <p:txBody>
          <a:bodyPr rtlCol="0" anchor="ctr"/>
          <a:lstStyle/>
          <a:p>
            <a:pPr algn="ctr"/>
            <a:r>
              <a:rPr lang="en-US" dirty="0" smtClean="0"/>
              <a:t>Champions  </a:t>
            </a:r>
            <a:endParaRPr lang="en-AU" dirty="0"/>
          </a:p>
        </p:txBody>
      </p:sp>
      <p:sp>
        <p:nvSpPr>
          <p:cNvPr id="7" name="Oval 6"/>
          <p:cNvSpPr/>
          <p:nvPr/>
        </p:nvSpPr>
        <p:spPr>
          <a:xfrm>
            <a:off x="1825207" y="3861048"/>
            <a:ext cx="2280737" cy="2157646"/>
          </a:xfrm>
          <a:prstGeom prst="ellipse">
            <a:avLst/>
          </a:prstGeom>
          <a:solidFill>
            <a:srgbClr val="26003E"/>
          </a:solidFill>
          <a:ln>
            <a:noFill/>
          </a:ln>
          <a:scene3d>
            <a:camera prst="orthographicFront"/>
            <a:lightRig rig="balanced" dir="t"/>
          </a:scene3d>
          <a:sp3d extrusionH="120650" prstMaterial="metal">
            <a:bevelT w="165100" h="165100"/>
            <a:extrusionClr>
              <a:schemeClr val="accent4">
                <a:lumMod val="65000"/>
                <a:lumOff val="35000"/>
              </a:schemeClr>
            </a:extrusionClr>
          </a:sp3d>
        </p:spPr>
        <p:style>
          <a:lnRef idx="1">
            <a:schemeClr val="accent1"/>
          </a:lnRef>
          <a:fillRef idx="1003">
            <a:schemeClr val="lt1"/>
          </a:fillRef>
          <a:effectRef idx="2">
            <a:schemeClr val="accent1"/>
          </a:effectRef>
          <a:fontRef idx="minor">
            <a:schemeClr val="lt1"/>
          </a:fontRef>
        </p:style>
        <p:txBody>
          <a:bodyPr rtlCol="0" anchor="ctr"/>
          <a:lstStyle/>
          <a:p>
            <a:pPr algn="ctr"/>
            <a:r>
              <a:rPr lang="en-US" dirty="0" smtClean="0"/>
              <a:t>Accountability</a:t>
            </a:r>
            <a:endParaRPr lang="en-AU" dirty="0"/>
          </a:p>
        </p:txBody>
      </p:sp>
      <p:sp>
        <p:nvSpPr>
          <p:cNvPr id="8" name="Oval 7"/>
          <p:cNvSpPr/>
          <p:nvPr/>
        </p:nvSpPr>
        <p:spPr>
          <a:xfrm>
            <a:off x="4932040" y="767298"/>
            <a:ext cx="1656184" cy="1512168"/>
          </a:xfrm>
          <a:prstGeom prst="ellipse">
            <a:avLst/>
          </a:prstGeom>
          <a:solidFill>
            <a:srgbClr val="FFCC00"/>
          </a:solidFill>
          <a:ln>
            <a:noFill/>
          </a:ln>
          <a:scene3d>
            <a:camera prst="orthographicFront"/>
            <a:lightRig rig="balanced" dir="t"/>
          </a:scene3d>
          <a:sp3d extrusionH="120650" prstMaterial="metal">
            <a:bevelT w="165100" h="165100"/>
            <a:extrusionClr>
              <a:schemeClr val="accent4">
                <a:lumMod val="65000"/>
                <a:lumOff val="35000"/>
              </a:schemeClr>
            </a:extrusionClr>
          </a:sp3d>
        </p:spPr>
        <p:style>
          <a:lnRef idx="1">
            <a:schemeClr val="accent1"/>
          </a:lnRef>
          <a:fillRef idx="1003">
            <a:schemeClr val="lt1"/>
          </a:fillRef>
          <a:effectRef idx="2">
            <a:schemeClr val="accent1"/>
          </a:effectRef>
          <a:fontRef idx="minor">
            <a:schemeClr val="lt1"/>
          </a:fontRef>
        </p:style>
        <p:txBody>
          <a:bodyPr rtlCol="0" anchor="ctr"/>
          <a:lstStyle/>
          <a:p>
            <a:pPr algn="ctr"/>
            <a:r>
              <a:rPr lang="en-US" dirty="0" smtClean="0"/>
              <a:t>Evidence (reliable, trusted science)</a:t>
            </a:r>
            <a:endParaRPr lang="en-AU" dirty="0"/>
          </a:p>
        </p:txBody>
      </p:sp>
      <p:sp>
        <p:nvSpPr>
          <p:cNvPr id="9" name="Oval 8"/>
          <p:cNvSpPr/>
          <p:nvPr/>
        </p:nvSpPr>
        <p:spPr>
          <a:xfrm>
            <a:off x="4535996" y="4296961"/>
            <a:ext cx="1656184" cy="1620180"/>
          </a:xfrm>
          <a:prstGeom prst="ellipse">
            <a:avLst/>
          </a:prstGeom>
          <a:solidFill>
            <a:srgbClr val="CC00CC"/>
          </a:solidFill>
          <a:ln>
            <a:noFill/>
          </a:ln>
          <a:scene3d>
            <a:camera prst="orthographicFront"/>
            <a:lightRig rig="balanced" dir="t"/>
          </a:scene3d>
          <a:sp3d extrusionH="120650" prstMaterial="metal">
            <a:bevelT w="165100" h="165100"/>
            <a:extrusionClr>
              <a:schemeClr val="accent4">
                <a:lumMod val="65000"/>
                <a:lumOff val="35000"/>
              </a:schemeClr>
            </a:extrusionClr>
          </a:sp3d>
        </p:spPr>
        <p:style>
          <a:lnRef idx="1">
            <a:schemeClr val="accent1"/>
          </a:lnRef>
          <a:fillRef idx="1003">
            <a:schemeClr val="lt1"/>
          </a:fillRef>
          <a:effectRef idx="2">
            <a:schemeClr val="accent1"/>
          </a:effectRef>
          <a:fontRef idx="minor">
            <a:schemeClr val="lt1"/>
          </a:fontRef>
        </p:style>
        <p:txBody>
          <a:bodyPr rtlCol="0" anchor="ctr"/>
          <a:lstStyle/>
          <a:p>
            <a:pPr algn="ctr"/>
            <a:r>
              <a:rPr lang="en-US" dirty="0" smtClean="0"/>
              <a:t>Demand/market for change</a:t>
            </a:r>
            <a:endParaRPr lang="en-AU" dirty="0"/>
          </a:p>
        </p:txBody>
      </p:sp>
      <p:sp>
        <p:nvSpPr>
          <p:cNvPr id="10" name="Oval 9"/>
          <p:cNvSpPr/>
          <p:nvPr/>
        </p:nvSpPr>
        <p:spPr>
          <a:xfrm>
            <a:off x="6732240" y="980728"/>
            <a:ext cx="2304256" cy="2304256"/>
          </a:xfrm>
          <a:prstGeom prst="ellipse">
            <a:avLst/>
          </a:prstGeom>
          <a:solidFill>
            <a:srgbClr val="FF6D09"/>
          </a:solidFill>
          <a:ln>
            <a:noFill/>
          </a:ln>
          <a:scene3d>
            <a:camera prst="orthographicFront"/>
            <a:lightRig rig="balanced" dir="t"/>
          </a:scene3d>
          <a:sp3d extrusionH="120650" prstMaterial="metal">
            <a:bevelT w="165100" h="165100"/>
            <a:extrusionClr>
              <a:schemeClr val="accent4">
                <a:lumMod val="65000"/>
                <a:lumOff val="35000"/>
              </a:schemeClr>
            </a:extrusionClr>
          </a:sp3d>
        </p:spPr>
        <p:style>
          <a:lnRef idx="1">
            <a:schemeClr val="accent1"/>
          </a:lnRef>
          <a:fillRef idx="1003">
            <a:schemeClr val="lt1"/>
          </a:fillRef>
          <a:effectRef idx="2">
            <a:schemeClr val="accent1"/>
          </a:effectRef>
          <a:fontRef idx="minor">
            <a:schemeClr val="lt1"/>
          </a:fontRef>
        </p:style>
        <p:txBody>
          <a:bodyPr rtlCol="0" anchor="ctr"/>
          <a:lstStyle/>
          <a:p>
            <a:pPr algn="ctr"/>
            <a:r>
              <a:rPr lang="en-US" dirty="0" smtClean="0"/>
              <a:t>Bridging organisations (science-policy; capacity </a:t>
            </a:r>
            <a:r>
              <a:rPr lang="en-US" dirty="0" err="1" smtClean="0"/>
              <a:t>dvpt</a:t>
            </a:r>
            <a:r>
              <a:rPr lang="en-US" dirty="0" smtClean="0"/>
              <a:t>)</a:t>
            </a:r>
            <a:endParaRPr lang="en-AU" dirty="0"/>
          </a:p>
        </p:txBody>
      </p:sp>
      <p:sp>
        <p:nvSpPr>
          <p:cNvPr id="11" name="Oval 10"/>
          <p:cNvSpPr/>
          <p:nvPr/>
        </p:nvSpPr>
        <p:spPr>
          <a:xfrm>
            <a:off x="124345" y="2384884"/>
            <a:ext cx="2175266" cy="2052228"/>
          </a:xfrm>
          <a:prstGeom prst="ellipse">
            <a:avLst/>
          </a:prstGeom>
          <a:solidFill>
            <a:schemeClr val="accent2">
              <a:lumMod val="75000"/>
            </a:schemeClr>
          </a:solidFill>
          <a:ln>
            <a:noFill/>
          </a:ln>
          <a:scene3d>
            <a:camera prst="orthographicFront"/>
            <a:lightRig rig="balanced" dir="t"/>
          </a:scene3d>
          <a:sp3d extrusionH="120650" prstMaterial="metal">
            <a:bevelT w="165100" h="165100"/>
            <a:extrusionClr>
              <a:schemeClr val="accent4">
                <a:lumMod val="65000"/>
                <a:lumOff val="35000"/>
              </a:schemeClr>
            </a:extrusionClr>
          </a:sp3d>
        </p:spPr>
        <p:style>
          <a:lnRef idx="1">
            <a:schemeClr val="accent1"/>
          </a:lnRef>
          <a:fillRef idx="1003">
            <a:schemeClr val="lt1"/>
          </a:fillRef>
          <a:effectRef idx="2">
            <a:schemeClr val="accent1"/>
          </a:effectRef>
          <a:fontRef idx="minor">
            <a:schemeClr val="lt1"/>
          </a:fontRef>
        </p:style>
        <p:txBody>
          <a:bodyPr rtlCol="0" anchor="ctr"/>
          <a:lstStyle/>
          <a:p>
            <a:pPr algn="ctr"/>
            <a:r>
              <a:rPr lang="en-US" dirty="0" smtClean="0"/>
              <a:t>Targets and performance assessment</a:t>
            </a:r>
            <a:endParaRPr lang="en-AU" dirty="0"/>
          </a:p>
        </p:txBody>
      </p:sp>
      <p:sp>
        <p:nvSpPr>
          <p:cNvPr id="12" name="Oval 11"/>
          <p:cNvSpPr/>
          <p:nvPr/>
        </p:nvSpPr>
        <p:spPr>
          <a:xfrm>
            <a:off x="3763543" y="2302132"/>
            <a:ext cx="1872208" cy="1818202"/>
          </a:xfrm>
          <a:prstGeom prst="ellipse">
            <a:avLst/>
          </a:prstGeom>
          <a:solidFill>
            <a:srgbClr val="57A82A"/>
          </a:solidFill>
          <a:ln>
            <a:noFill/>
          </a:ln>
          <a:scene3d>
            <a:camera prst="orthographicFront"/>
            <a:lightRig rig="balanced" dir="t"/>
          </a:scene3d>
          <a:sp3d extrusionH="120650" prstMaterial="metal">
            <a:bevelT w="165100" h="165100"/>
            <a:extrusionClr>
              <a:schemeClr val="accent4">
                <a:lumMod val="65000"/>
                <a:lumOff val="35000"/>
              </a:schemeClr>
            </a:extrusionClr>
          </a:sp3d>
        </p:spPr>
        <p:style>
          <a:lnRef idx="1">
            <a:schemeClr val="accent1"/>
          </a:lnRef>
          <a:fillRef idx="1003">
            <a:schemeClr val="lt1"/>
          </a:fillRef>
          <a:effectRef idx="2">
            <a:schemeClr val="accent1"/>
          </a:effectRef>
          <a:fontRef idx="minor">
            <a:schemeClr val="lt1"/>
          </a:fontRef>
        </p:style>
        <p:txBody>
          <a:bodyPr rtlCol="0" anchor="ctr"/>
          <a:lstStyle/>
          <a:p>
            <a:pPr algn="ctr"/>
            <a:r>
              <a:rPr lang="en-US" dirty="0" smtClean="0"/>
              <a:t>Resources (funding, HR)</a:t>
            </a:r>
            <a:endParaRPr lang="en-AU" dirty="0"/>
          </a:p>
        </p:txBody>
      </p:sp>
      <p:sp>
        <p:nvSpPr>
          <p:cNvPr id="13" name="Oval 12"/>
          <p:cNvSpPr/>
          <p:nvPr/>
        </p:nvSpPr>
        <p:spPr>
          <a:xfrm>
            <a:off x="6203722" y="3410998"/>
            <a:ext cx="2412268" cy="2304256"/>
          </a:xfrm>
          <a:prstGeom prst="ellipse">
            <a:avLst/>
          </a:prstGeom>
          <a:solidFill>
            <a:srgbClr val="A50021"/>
          </a:solidFill>
          <a:ln>
            <a:noFill/>
          </a:ln>
          <a:scene3d>
            <a:camera prst="orthographicFront"/>
            <a:lightRig rig="balanced" dir="t"/>
          </a:scene3d>
          <a:sp3d extrusionH="120650" prstMaterial="metal">
            <a:bevelT w="165100" h="165100"/>
            <a:extrusionClr>
              <a:schemeClr val="accent4">
                <a:lumMod val="65000"/>
                <a:lumOff val="35000"/>
              </a:schemeClr>
            </a:extrusionClr>
          </a:sp3d>
        </p:spPr>
        <p:style>
          <a:lnRef idx="1">
            <a:schemeClr val="accent1"/>
          </a:lnRef>
          <a:fillRef idx="1003">
            <a:schemeClr val="lt1"/>
          </a:fillRef>
          <a:effectRef idx="2">
            <a:schemeClr val="accent1"/>
          </a:effectRef>
          <a:fontRef idx="minor">
            <a:schemeClr val="lt1"/>
          </a:fontRef>
        </p:style>
        <p:txBody>
          <a:bodyPr rtlCol="0" anchor="ctr"/>
          <a:lstStyle/>
          <a:p>
            <a:pPr algn="ctr"/>
            <a:r>
              <a:rPr lang="en-US" dirty="0" smtClean="0"/>
              <a:t>Models &amp; demonstration projects</a:t>
            </a:r>
            <a:endParaRPr lang="en-AU" dirty="0"/>
          </a:p>
        </p:txBody>
      </p:sp>
      <p:sp>
        <p:nvSpPr>
          <p:cNvPr id="14" name="TextBox 13"/>
          <p:cNvSpPr txBox="1"/>
          <p:nvPr/>
        </p:nvSpPr>
        <p:spPr>
          <a:xfrm>
            <a:off x="195116" y="6336268"/>
            <a:ext cx="3506088" cy="369332"/>
          </a:xfrm>
          <a:prstGeom prst="rect">
            <a:avLst/>
          </a:prstGeom>
          <a:noFill/>
        </p:spPr>
        <p:txBody>
          <a:bodyPr wrap="none" rtlCol="0">
            <a:spAutoFit/>
          </a:bodyPr>
          <a:lstStyle/>
          <a:p>
            <a:r>
              <a:rPr lang="en-AU" dirty="0" smtClean="0">
                <a:solidFill>
                  <a:schemeClr val="bg1">
                    <a:lumMod val="85000"/>
                  </a:schemeClr>
                </a:solidFill>
              </a:rPr>
              <a:t>Modified from Brown et al., 2009</a:t>
            </a:r>
            <a:endParaRPr lang="en-AU" dirty="0">
              <a:solidFill>
                <a:schemeClr val="bg1">
                  <a:lumMod val="85000"/>
                </a:schemeClr>
              </a:solidFill>
            </a:endParaRPr>
          </a:p>
        </p:txBody>
      </p:sp>
    </p:spTree>
    <p:extLst>
      <p:ext uri="{BB962C8B-B14F-4D97-AF65-F5344CB8AC3E}">
        <p14:creationId xmlns:p14="http://schemas.microsoft.com/office/powerpoint/2010/main" val="4252702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16" fill="hold" grpId="0" nodeType="afterEffect">
                                  <p:stCondLst>
                                    <p:cond delay="50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childTnLst>
                          </p:cTn>
                        </p:par>
                        <p:par>
                          <p:cTn id="16" fill="hold">
                            <p:stCondLst>
                              <p:cond delay="1500"/>
                            </p:stCondLst>
                            <p:childTnLst>
                              <p:par>
                                <p:cTn id="17" presetID="53" presetClass="entr" presetSubtype="16" fill="hold" grpId="0" nodeType="afterEffect">
                                  <p:stCondLst>
                                    <p:cond delay="50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Effect transition="in" filter="fade">
                                      <p:cBhvr>
                                        <p:cTn id="21" dur="500"/>
                                        <p:tgtEl>
                                          <p:spTgt spid="7"/>
                                        </p:tgtEl>
                                      </p:cBhvr>
                                    </p:animEffect>
                                  </p:childTnLst>
                                </p:cTn>
                              </p:par>
                            </p:childTnLst>
                          </p:cTn>
                        </p:par>
                        <p:par>
                          <p:cTn id="22" fill="hold">
                            <p:stCondLst>
                              <p:cond delay="2500"/>
                            </p:stCondLst>
                            <p:childTnLst>
                              <p:par>
                                <p:cTn id="23" presetID="53" presetClass="entr" presetSubtype="16" fill="hold" grpId="0" nodeType="afterEffect">
                                  <p:stCondLst>
                                    <p:cond delay="50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fltVal val="0"/>
                                          </p:val>
                                        </p:tav>
                                        <p:tav tm="100000">
                                          <p:val>
                                            <p:strVal val="#ppt_h"/>
                                          </p:val>
                                        </p:tav>
                                      </p:tavLst>
                                    </p:anim>
                                    <p:animEffect transition="in" filter="fade">
                                      <p:cBhvr>
                                        <p:cTn id="27" dur="500"/>
                                        <p:tgtEl>
                                          <p:spTgt spid="6"/>
                                        </p:tgtEl>
                                      </p:cBhvr>
                                    </p:animEffect>
                                  </p:childTnLst>
                                </p:cTn>
                              </p:par>
                            </p:childTnLst>
                          </p:cTn>
                        </p:par>
                        <p:par>
                          <p:cTn id="28" fill="hold">
                            <p:stCondLst>
                              <p:cond delay="3500"/>
                            </p:stCondLst>
                            <p:childTnLst>
                              <p:par>
                                <p:cTn id="29" presetID="53" presetClass="entr" presetSubtype="16" fill="hold" grpId="0" nodeType="afterEffect">
                                  <p:stCondLst>
                                    <p:cond delay="50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Effect transition="in" filter="fade">
                                      <p:cBhvr>
                                        <p:cTn id="33" dur="500"/>
                                        <p:tgtEl>
                                          <p:spTgt spid="12"/>
                                        </p:tgtEl>
                                      </p:cBhvr>
                                    </p:animEffect>
                                  </p:childTnLst>
                                </p:cTn>
                              </p:par>
                            </p:childTnLst>
                          </p:cTn>
                        </p:par>
                        <p:par>
                          <p:cTn id="34" fill="hold">
                            <p:stCondLst>
                              <p:cond delay="4500"/>
                            </p:stCondLst>
                            <p:childTnLst>
                              <p:par>
                                <p:cTn id="35" presetID="53" presetClass="entr" presetSubtype="16" fill="hold" grpId="0" nodeType="afterEffect">
                                  <p:stCondLst>
                                    <p:cond delay="50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childTnLst>
                          </p:cTn>
                        </p:par>
                        <p:par>
                          <p:cTn id="40" fill="hold">
                            <p:stCondLst>
                              <p:cond delay="5500"/>
                            </p:stCondLst>
                            <p:childTnLst>
                              <p:par>
                                <p:cTn id="41" presetID="53" presetClass="entr" presetSubtype="16" fill="hold" grpId="0" nodeType="afterEffect">
                                  <p:stCondLst>
                                    <p:cond delay="500"/>
                                  </p:stCondLst>
                                  <p:childTnLst>
                                    <p:set>
                                      <p:cBhvr>
                                        <p:cTn id="42" dur="1" fill="hold">
                                          <p:stCondLst>
                                            <p:cond delay="0"/>
                                          </p:stCondLst>
                                        </p:cTn>
                                        <p:tgtEl>
                                          <p:spTgt spid="9"/>
                                        </p:tgtEl>
                                        <p:attrNameLst>
                                          <p:attrName>style.visibility</p:attrName>
                                        </p:attrNameLst>
                                      </p:cBhvr>
                                      <p:to>
                                        <p:strVal val="visible"/>
                                      </p:to>
                                    </p:set>
                                    <p:anim calcmode="lin" valueType="num">
                                      <p:cBhvr>
                                        <p:cTn id="43" dur="500" fill="hold"/>
                                        <p:tgtEl>
                                          <p:spTgt spid="9"/>
                                        </p:tgtEl>
                                        <p:attrNameLst>
                                          <p:attrName>ppt_w</p:attrName>
                                        </p:attrNameLst>
                                      </p:cBhvr>
                                      <p:tavLst>
                                        <p:tav tm="0">
                                          <p:val>
                                            <p:fltVal val="0"/>
                                          </p:val>
                                        </p:tav>
                                        <p:tav tm="100000">
                                          <p:val>
                                            <p:strVal val="#ppt_w"/>
                                          </p:val>
                                        </p:tav>
                                      </p:tavLst>
                                    </p:anim>
                                    <p:anim calcmode="lin" valueType="num">
                                      <p:cBhvr>
                                        <p:cTn id="44" dur="500" fill="hold"/>
                                        <p:tgtEl>
                                          <p:spTgt spid="9"/>
                                        </p:tgtEl>
                                        <p:attrNameLst>
                                          <p:attrName>ppt_h</p:attrName>
                                        </p:attrNameLst>
                                      </p:cBhvr>
                                      <p:tavLst>
                                        <p:tav tm="0">
                                          <p:val>
                                            <p:fltVal val="0"/>
                                          </p:val>
                                        </p:tav>
                                        <p:tav tm="100000">
                                          <p:val>
                                            <p:strVal val="#ppt_h"/>
                                          </p:val>
                                        </p:tav>
                                      </p:tavLst>
                                    </p:anim>
                                    <p:animEffect transition="in" filter="fade">
                                      <p:cBhvr>
                                        <p:cTn id="45" dur="500"/>
                                        <p:tgtEl>
                                          <p:spTgt spid="9"/>
                                        </p:tgtEl>
                                      </p:cBhvr>
                                    </p:animEffect>
                                  </p:childTnLst>
                                </p:cTn>
                              </p:par>
                            </p:childTnLst>
                          </p:cTn>
                        </p:par>
                        <p:par>
                          <p:cTn id="46" fill="hold">
                            <p:stCondLst>
                              <p:cond delay="6500"/>
                            </p:stCondLst>
                            <p:childTnLst>
                              <p:par>
                                <p:cTn id="47" presetID="53" presetClass="entr" presetSubtype="16" fill="hold" grpId="0" nodeType="afterEffect">
                                  <p:stCondLst>
                                    <p:cond delay="500"/>
                                  </p:stCondLst>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fltVal val="0"/>
                                          </p:val>
                                        </p:tav>
                                        <p:tav tm="100000">
                                          <p:val>
                                            <p:strVal val="#ppt_h"/>
                                          </p:val>
                                        </p:tav>
                                      </p:tavLst>
                                    </p:anim>
                                    <p:animEffect transition="in" filter="fade">
                                      <p:cBhvr>
                                        <p:cTn id="51" dur="500"/>
                                        <p:tgtEl>
                                          <p:spTgt spid="13"/>
                                        </p:tgtEl>
                                      </p:cBhvr>
                                    </p:animEffect>
                                  </p:childTnLst>
                                </p:cTn>
                              </p:par>
                            </p:childTnLst>
                          </p:cTn>
                        </p:par>
                        <p:par>
                          <p:cTn id="52" fill="hold">
                            <p:stCondLst>
                              <p:cond delay="7500"/>
                            </p:stCondLst>
                            <p:childTnLst>
                              <p:par>
                                <p:cTn id="53" presetID="53" presetClass="entr" presetSubtype="16" fill="hold" grpId="0" nodeType="afterEffect">
                                  <p:stCondLst>
                                    <p:cond delay="50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ppt_w</p:attrName>
                                        </p:attrNameLst>
                                      </p:cBhvr>
                                      <p:tavLst>
                                        <p:tav tm="0">
                                          <p:val>
                                            <p:fltVal val="0"/>
                                          </p:val>
                                        </p:tav>
                                        <p:tav tm="100000">
                                          <p:val>
                                            <p:strVal val="#ppt_w"/>
                                          </p:val>
                                        </p:tav>
                                      </p:tavLst>
                                    </p:anim>
                                    <p:anim calcmode="lin" valueType="num">
                                      <p:cBhvr>
                                        <p:cTn id="56" dur="500" fill="hold"/>
                                        <p:tgtEl>
                                          <p:spTgt spid="10"/>
                                        </p:tgtEl>
                                        <p:attrNameLst>
                                          <p:attrName>ppt_h</p:attrName>
                                        </p:attrNameLst>
                                      </p:cBhvr>
                                      <p:tavLst>
                                        <p:tav tm="0">
                                          <p:val>
                                            <p:fltVal val="0"/>
                                          </p:val>
                                        </p:tav>
                                        <p:tav tm="100000">
                                          <p:val>
                                            <p:strVal val="#ppt_h"/>
                                          </p:val>
                                        </p:tav>
                                      </p:tavLst>
                                    </p:anim>
                                    <p:animEffect transition="in" filter="fade">
                                      <p:cBhvr>
                                        <p:cTn id="5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p:cNvPicPr>
          <p:nvPr/>
        </p:nvPicPr>
        <p:blipFill>
          <a:blip r:embed="rId3" cstate="email">
            <a:extLst>
              <a:ext uri="{28A0092B-C50C-407E-A947-70E740481C1C}">
                <a14:useLocalDpi xmlns:a14="http://schemas.microsoft.com/office/drawing/2010/main"/>
              </a:ext>
            </a:extLst>
          </a:blip>
          <a:srcRect/>
          <a:stretch>
            <a:fillRect/>
          </a:stretch>
        </p:blipFill>
        <p:spPr bwMode="auto">
          <a:xfrm>
            <a:off x="6484415" y="800552"/>
            <a:ext cx="2623990" cy="5364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4" name="TextBox 4"/>
          <p:cNvSpPr txBox="1">
            <a:spLocks noChangeArrowheads="1"/>
          </p:cNvSpPr>
          <p:nvPr/>
        </p:nvSpPr>
        <p:spPr bwMode="auto">
          <a:xfrm>
            <a:off x="3055630" y="-27384"/>
            <a:ext cx="2921706"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ctr" eaLnBrk="1" hangingPunct="1"/>
            <a:r>
              <a:rPr lang="en-US" sz="2600" b="1" dirty="0">
                <a:solidFill>
                  <a:srgbClr val="07A977"/>
                </a:solidFill>
                <a:latin typeface="Calibri" pitchFamily="34" charset="0"/>
                <a:cs typeface="Calibri" pitchFamily="34" charset="0"/>
              </a:rPr>
              <a:t>Sustainable urban communities</a:t>
            </a:r>
          </a:p>
        </p:txBody>
      </p:sp>
      <p:sp>
        <p:nvSpPr>
          <p:cNvPr id="20485" name="TextBox 5"/>
          <p:cNvSpPr txBox="1">
            <a:spLocks noChangeArrowheads="1"/>
          </p:cNvSpPr>
          <p:nvPr/>
        </p:nvSpPr>
        <p:spPr bwMode="auto">
          <a:xfrm>
            <a:off x="6768243" y="-30444"/>
            <a:ext cx="2016125"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ctr" eaLnBrk="1" hangingPunct="1"/>
            <a:r>
              <a:rPr lang="en-US" sz="2600" b="1" dirty="0">
                <a:solidFill>
                  <a:srgbClr val="07A977"/>
                </a:solidFill>
                <a:latin typeface="Calibri" pitchFamily="34" charset="0"/>
                <a:cs typeface="Calibri" pitchFamily="34" charset="0"/>
              </a:rPr>
              <a:t>Healthy river </a:t>
            </a:r>
            <a:r>
              <a:rPr lang="en-US" sz="2600" b="1" dirty="0" smtClean="0">
                <a:solidFill>
                  <a:srgbClr val="07A977"/>
                </a:solidFill>
                <a:latin typeface="Calibri" pitchFamily="34" charset="0"/>
                <a:cs typeface="Calibri" pitchFamily="34" charset="0"/>
              </a:rPr>
              <a:t>basins</a:t>
            </a:r>
            <a:endParaRPr lang="en-US" sz="2600" b="1" dirty="0">
              <a:solidFill>
                <a:srgbClr val="07A977"/>
              </a:solidFill>
              <a:latin typeface="Calibri" pitchFamily="34" charset="0"/>
              <a:cs typeface="Calibri" pitchFamily="34" charset="0"/>
            </a:endParaRPr>
          </a:p>
        </p:txBody>
      </p:sp>
      <p:pic>
        <p:nvPicPr>
          <p:cNvPr id="20487" name="Picture 7" descr="city.jpg"/>
          <p:cNvPicPr>
            <a:picLocks/>
          </p:cNvPicPr>
          <p:nvPr/>
        </p:nvPicPr>
        <p:blipFill>
          <a:blip r:embed="rId4" cstate="email">
            <a:extLst>
              <a:ext uri="{28A0092B-C50C-407E-A947-70E740481C1C}">
                <a14:useLocalDpi xmlns:a14="http://schemas.microsoft.com/office/drawing/2010/main"/>
              </a:ext>
            </a:extLst>
          </a:blip>
          <a:srcRect/>
          <a:stretch>
            <a:fillRect/>
          </a:stretch>
        </p:blipFill>
        <p:spPr bwMode="auto">
          <a:xfrm>
            <a:off x="3260592" y="800552"/>
            <a:ext cx="2535544" cy="5364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8" name="Picture 3"/>
          <p:cNvPicPr>
            <a:picLocks/>
          </p:cNvPicPr>
          <p:nvPr/>
        </p:nvPicPr>
        <p:blipFill>
          <a:blip r:embed="rId5" cstate="email">
            <a:extLst>
              <a:ext uri="{28A0092B-C50C-407E-A947-70E740481C1C}">
                <a14:useLocalDpi xmlns:a14="http://schemas.microsoft.com/office/drawing/2010/main"/>
              </a:ext>
            </a:extLst>
          </a:blip>
          <a:srcRect/>
          <a:stretch>
            <a:fillRect/>
          </a:stretch>
        </p:blipFill>
        <p:spPr bwMode="auto">
          <a:xfrm>
            <a:off x="251521" y="800553"/>
            <a:ext cx="2520280" cy="5364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1"/>
          <p:cNvGrpSpPr/>
          <p:nvPr/>
        </p:nvGrpSpPr>
        <p:grpSpPr>
          <a:xfrm>
            <a:off x="1551267" y="237558"/>
            <a:ext cx="6251840" cy="5946009"/>
            <a:chOff x="1551267" y="237558"/>
            <a:chExt cx="6251840" cy="5946009"/>
          </a:xfrm>
        </p:grpSpPr>
        <p:sp>
          <p:nvSpPr>
            <p:cNvPr id="16" name="Oval 15"/>
            <p:cNvSpPr/>
            <p:nvPr/>
          </p:nvSpPr>
          <p:spPr>
            <a:xfrm>
              <a:off x="2695553" y="237558"/>
              <a:ext cx="3612772" cy="3612772"/>
            </a:xfrm>
            <a:prstGeom prst="ellipse">
              <a:avLst/>
            </a:prstGeom>
            <a:solidFill>
              <a:srgbClr val="DDDDDD">
                <a:alpha val="60000"/>
              </a:srgbClr>
            </a:solidFill>
            <a:ln>
              <a:noFill/>
            </a:ln>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sp>
        <p:sp>
          <p:nvSpPr>
            <p:cNvPr id="17" name="Oval 4"/>
            <p:cNvSpPr/>
            <p:nvPr/>
          </p:nvSpPr>
          <p:spPr>
            <a:xfrm>
              <a:off x="3283655" y="1252886"/>
              <a:ext cx="2649366" cy="1625747"/>
            </a:xfrm>
            <a:prstGeom prst="rect">
              <a:avLst/>
            </a:prstGeom>
            <a:noFill/>
          </p:spPr>
          <p:style>
            <a:lnRef idx="0">
              <a:scrgbClr r="0" g="0" b="0"/>
            </a:lnRef>
            <a:fillRef idx="0">
              <a:scrgbClr r="0" g="0" b="0"/>
            </a:fillRef>
            <a:effectRef idx="0">
              <a:scrgbClr r="0" g="0" b="0"/>
            </a:effectRef>
            <a:fontRef idx="minor">
              <a:schemeClr val="tx1"/>
            </a:fontRef>
          </p:style>
          <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r>
                <a:rPr lang="en-AU" sz="4400" b="1" kern="1200" dirty="0">
                  <a:solidFill>
                    <a:schemeClr val="tx1">
                      <a:lumMod val="75000"/>
                      <a:lumOff val="25000"/>
                    </a:schemeClr>
                  </a:solidFill>
                  <a:latin typeface="Calibri" pitchFamily="34" charset="0"/>
                  <a:cs typeface="Calibri" pitchFamily="34" charset="0"/>
                </a:rPr>
                <a:t>Education</a:t>
              </a:r>
            </a:p>
          </p:txBody>
        </p:sp>
        <p:sp>
          <p:nvSpPr>
            <p:cNvPr id="14" name="Oval 13"/>
            <p:cNvSpPr/>
            <p:nvPr/>
          </p:nvSpPr>
          <p:spPr>
            <a:xfrm>
              <a:off x="4190335" y="2570795"/>
              <a:ext cx="3612772" cy="3612772"/>
            </a:xfrm>
            <a:prstGeom prst="ellipse">
              <a:avLst/>
            </a:prstGeom>
            <a:solidFill>
              <a:srgbClr val="DDDDDD">
                <a:alpha val="60000"/>
              </a:srgbClr>
            </a:solidFill>
            <a:ln>
              <a:noFill/>
            </a:ln>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sp>
        <p:sp>
          <p:nvSpPr>
            <p:cNvPr id="12" name="Oval 11"/>
            <p:cNvSpPr/>
            <p:nvPr/>
          </p:nvSpPr>
          <p:spPr>
            <a:xfrm>
              <a:off x="1551267" y="2570795"/>
              <a:ext cx="3612772" cy="3612772"/>
            </a:xfrm>
            <a:prstGeom prst="ellipse">
              <a:avLst/>
            </a:prstGeom>
            <a:solidFill>
              <a:srgbClr val="DDDDDD">
                <a:alpha val="60000"/>
              </a:srgbClr>
            </a:solidFill>
            <a:ln>
              <a:noFill/>
            </a:ln>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sp>
        <p:sp>
          <p:nvSpPr>
            <p:cNvPr id="13" name="Oval 8"/>
            <p:cNvSpPr/>
            <p:nvPr/>
          </p:nvSpPr>
          <p:spPr>
            <a:xfrm>
              <a:off x="2241971" y="3163997"/>
              <a:ext cx="2167663" cy="1987025"/>
            </a:xfrm>
            <a:prstGeom prst="rect">
              <a:avLst/>
            </a:prstGeom>
            <a:noFill/>
          </p:spPr>
          <p:style>
            <a:lnRef idx="0">
              <a:scrgbClr r="0" g="0" b="0"/>
            </a:lnRef>
            <a:fillRef idx="0">
              <a:scrgbClr r="0" g="0" b="0"/>
            </a:fillRef>
            <a:effectRef idx="0">
              <a:scrgbClr r="0" g="0" b="0"/>
            </a:effectRef>
            <a:fontRef idx="minor">
              <a:schemeClr val="tx1"/>
            </a:fontRef>
          </p:style>
          <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r>
                <a:rPr lang="en-AU" sz="4400" b="1" kern="1200" dirty="0">
                  <a:solidFill>
                    <a:schemeClr val="tx1">
                      <a:lumMod val="75000"/>
                      <a:lumOff val="25000"/>
                    </a:schemeClr>
                  </a:solidFill>
                  <a:latin typeface="Calibri" pitchFamily="34" charset="0"/>
                  <a:cs typeface="Calibri" pitchFamily="34" charset="0"/>
                </a:rPr>
                <a:t>Applied Research </a:t>
              </a:r>
            </a:p>
          </p:txBody>
        </p:sp>
        <p:sp>
          <p:nvSpPr>
            <p:cNvPr id="15" name="Oval 6"/>
            <p:cNvSpPr/>
            <p:nvPr/>
          </p:nvSpPr>
          <p:spPr>
            <a:xfrm>
              <a:off x="4973345" y="3131151"/>
              <a:ext cx="2374893" cy="1987025"/>
            </a:xfrm>
            <a:prstGeom prst="rect">
              <a:avLst/>
            </a:prstGeom>
            <a:noFill/>
          </p:spPr>
          <p:style>
            <a:lnRef idx="0">
              <a:scrgbClr r="0" g="0" b="0"/>
            </a:lnRef>
            <a:fillRef idx="0">
              <a:scrgbClr r="0" g="0" b="0"/>
            </a:fillRef>
            <a:effectRef idx="0">
              <a:scrgbClr r="0" g="0" b="0"/>
            </a:effectRef>
            <a:fontRef idx="minor">
              <a:schemeClr val="tx1"/>
            </a:fontRef>
          </p:style>
          <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endParaRPr lang="en-AU" sz="4400" b="1" kern="1200" dirty="0">
                <a:solidFill>
                  <a:schemeClr val="tx1">
                    <a:lumMod val="75000"/>
                    <a:lumOff val="25000"/>
                  </a:schemeClr>
                </a:solidFill>
                <a:latin typeface="Calibri" pitchFamily="34" charset="0"/>
                <a:cs typeface="Calibri" pitchFamily="34" charset="0"/>
              </a:endParaRPr>
            </a:p>
            <a:p>
              <a:pPr lvl="0" algn="ctr" defTabSz="1244600">
                <a:lnSpc>
                  <a:spcPct val="90000"/>
                </a:lnSpc>
                <a:spcBef>
                  <a:spcPct val="0"/>
                </a:spcBef>
                <a:spcAft>
                  <a:spcPct val="35000"/>
                </a:spcAft>
              </a:pPr>
              <a:r>
                <a:rPr lang="en-AU" sz="4400" b="1" kern="1200" dirty="0">
                  <a:solidFill>
                    <a:schemeClr val="tx1">
                      <a:lumMod val="75000"/>
                      <a:lumOff val="25000"/>
                    </a:schemeClr>
                  </a:solidFill>
                  <a:latin typeface="Calibri" pitchFamily="34" charset="0"/>
                  <a:cs typeface="Calibri" pitchFamily="34" charset="0"/>
                </a:rPr>
                <a:t>Training </a:t>
              </a:r>
              <a:r>
                <a:rPr lang="en-AU" sz="4400" b="1" kern="1200" dirty="0" smtClean="0">
                  <a:solidFill>
                    <a:schemeClr val="tx1">
                      <a:lumMod val="75000"/>
                      <a:lumOff val="25000"/>
                    </a:schemeClr>
                  </a:solidFill>
                  <a:latin typeface="Calibri" pitchFamily="34" charset="0"/>
                  <a:cs typeface="Calibri" pitchFamily="34" charset="0"/>
                </a:rPr>
                <a:t>&amp; Capacity </a:t>
              </a:r>
              <a:r>
                <a:rPr lang="en-AU" sz="4400" b="1" kern="1200" dirty="0">
                  <a:solidFill>
                    <a:schemeClr val="tx1">
                      <a:lumMod val="75000"/>
                      <a:lumOff val="25000"/>
                    </a:schemeClr>
                  </a:solidFill>
                  <a:latin typeface="Calibri" pitchFamily="34" charset="0"/>
                  <a:cs typeface="Calibri" pitchFamily="34" charset="0"/>
                </a:rPr>
                <a:t>Building</a:t>
              </a:r>
            </a:p>
          </p:txBody>
        </p:sp>
      </p:grpSp>
      <p:sp>
        <p:nvSpPr>
          <p:cNvPr id="20486" name="TextBox 6"/>
          <p:cNvSpPr txBox="1">
            <a:spLocks noChangeArrowheads="1"/>
          </p:cNvSpPr>
          <p:nvPr/>
        </p:nvSpPr>
        <p:spPr bwMode="auto">
          <a:xfrm>
            <a:off x="146819" y="-30445"/>
            <a:ext cx="2696989"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ctr" eaLnBrk="1" hangingPunct="1"/>
            <a:r>
              <a:rPr lang="en-US" sz="2600" b="1" dirty="0">
                <a:solidFill>
                  <a:srgbClr val="07A977"/>
                </a:solidFill>
                <a:latin typeface="Calibri" pitchFamily="34" charset="0"/>
                <a:cs typeface="Calibri" pitchFamily="34" charset="0"/>
              </a:rPr>
              <a:t>Water, sanitation </a:t>
            </a:r>
            <a:r>
              <a:rPr lang="en-US" sz="2600" b="1" dirty="0" smtClean="0">
                <a:solidFill>
                  <a:srgbClr val="07A977"/>
                </a:solidFill>
                <a:latin typeface="Calibri" pitchFamily="34" charset="0"/>
                <a:cs typeface="Calibri" pitchFamily="34" charset="0"/>
              </a:rPr>
              <a:t>&amp; hygiene (WASH)</a:t>
            </a:r>
            <a:endParaRPr lang="en-US" sz="2600" b="1" dirty="0">
              <a:solidFill>
                <a:srgbClr val="07A977"/>
              </a:solidFill>
              <a:latin typeface="Calibri" pitchFamily="34" charset="0"/>
              <a:cs typeface="Calibri" pitchFamily="34" charset="0"/>
            </a:endParaRPr>
          </a:p>
        </p:txBody>
      </p:sp>
      <p:sp>
        <p:nvSpPr>
          <p:cNvPr id="19" name="Footer Placeholder 3"/>
          <p:cNvSpPr>
            <a:spLocks noGrp="1"/>
          </p:cNvSpPr>
          <p:nvPr>
            <p:ph type="ftr" sz="quarter" idx="10"/>
          </p:nvPr>
        </p:nvSpPr>
        <p:spPr>
          <a:xfrm>
            <a:off x="746125" y="6340475"/>
            <a:ext cx="2895600" cy="328613"/>
          </a:xfrm>
        </p:spPr>
        <p:txBody>
          <a:bodyPr/>
          <a:lstStyle/>
          <a:p>
            <a:pPr>
              <a:defRPr/>
            </a:pPr>
            <a:r>
              <a:rPr lang="en-AU" dirty="0" smtClean="0"/>
              <a:t>www.watercentre.org</a:t>
            </a: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8" descr="FINAL Print_Education brochure 2011.jp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0" y="-58738"/>
            <a:ext cx="9144000" cy="6965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TextBox 5"/>
          <p:cNvSpPr txBox="1">
            <a:spLocks noChangeArrowheads="1"/>
          </p:cNvSpPr>
          <p:nvPr/>
        </p:nvSpPr>
        <p:spPr bwMode="auto">
          <a:xfrm>
            <a:off x="1331640" y="265190"/>
            <a:ext cx="72723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r" eaLnBrk="1" hangingPunct="1"/>
            <a:r>
              <a:rPr lang="en-US" sz="3200" b="1" dirty="0">
                <a:solidFill>
                  <a:schemeClr val="bg1"/>
                </a:solidFill>
              </a:rPr>
              <a:t>Education</a:t>
            </a:r>
          </a:p>
        </p:txBody>
      </p:sp>
      <p:sp>
        <p:nvSpPr>
          <p:cNvPr id="22532" name="TextBox 6"/>
          <p:cNvSpPr txBox="1">
            <a:spLocks noChangeArrowheads="1"/>
          </p:cNvSpPr>
          <p:nvPr/>
        </p:nvSpPr>
        <p:spPr bwMode="auto">
          <a:xfrm>
            <a:off x="3435052" y="800043"/>
            <a:ext cx="518477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r" eaLnBrk="1" hangingPunct="1"/>
            <a:r>
              <a:rPr lang="en-US" sz="2000" b="1" dirty="0">
                <a:solidFill>
                  <a:schemeClr val="bg1"/>
                </a:solidFill>
              </a:rPr>
              <a:t>Delivering high quality </a:t>
            </a:r>
          </a:p>
          <a:p>
            <a:pPr algn="r" eaLnBrk="1" hangingPunct="1"/>
            <a:r>
              <a:rPr lang="en-US" sz="2000" b="1" dirty="0">
                <a:solidFill>
                  <a:schemeClr val="bg1"/>
                </a:solidFill>
              </a:rPr>
              <a:t>postgraduate education  </a:t>
            </a:r>
          </a:p>
        </p:txBody>
      </p:sp>
      <p:sp>
        <p:nvSpPr>
          <p:cNvPr id="2" name="Rounded Rectangle 1"/>
          <p:cNvSpPr/>
          <p:nvPr/>
        </p:nvSpPr>
        <p:spPr>
          <a:xfrm>
            <a:off x="4211960" y="1844824"/>
            <a:ext cx="6336704" cy="2592287"/>
          </a:xfrm>
          <a:prstGeom prst="roundRect">
            <a:avLst/>
          </a:prstGeom>
          <a:solidFill>
            <a:srgbClr val="FFFFFF">
              <a:alpha val="69804"/>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5" name="Content Placeholder 2"/>
          <p:cNvSpPr>
            <a:spLocks noGrp="1"/>
          </p:cNvSpPr>
          <p:nvPr>
            <p:ph idx="1"/>
          </p:nvPr>
        </p:nvSpPr>
        <p:spPr>
          <a:xfrm>
            <a:off x="4512207" y="1934961"/>
            <a:ext cx="4621137" cy="2142112"/>
          </a:xfrm>
        </p:spPr>
        <p:txBody>
          <a:bodyPr/>
          <a:lstStyle/>
          <a:p>
            <a:pPr marL="0" indent="0">
              <a:spcBef>
                <a:spcPct val="0"/>
              </a:spcBef>
              <a:buNone/>
            </a:pPr>
            <a:r>
              <a:rPr lang="en-AU" b="1" dirty="0" smtClean="0">
                <a:ea typeface="ＭＳ Ｐゴシック" charset="-128"/>
              </a:rPr>
              <a:t>Master of Integrated Water Management </a:t>
            </a:r>
            <a:r>
              <a:rPr lang="en-AU" dirty="0" smtClean="0">
                <a:ea typeface="ＭＳ Ｐゴシック" charset="-128"/>
              </a:rPr>
              <a:t>(also Graduate Certificate and Graduate Diploma)  [Student projects]</a:t>
            </a:r>
          </a:p>
          <a:p>
            <a:pPr marL="0" indent="0">
              <a:spcBef>
                <a:spcPct val="0"/>
              </a:spcBef>
            </a:pPr>
            <a:endParaRPr lang="en-AU" b="1" dirty="0" smtClean="0">
              <a:ea typeface="ＭＳ Ｐゴシック" charset="-128"/>
            </a:endParaRPr>
          </a:p>
          <a:p>
            <a:pPr marL="0" indent="0">
              <a:spcBef>
                <a:spcPts val="600"/>
              </a:spcBef>
              <a:buNone/>
            </a:pPr>
            <a:r>
              <a:rPr lang="en-AU" b="1" dirty="0" smtClean="0">
                <a:ea typeface="ＭＳ Ｐゴシック" charset="-128"/>
              </a:rPr>
              <a:t>Graduate Certificate in Integrated Water Management (Water Planning)</a:t>
            </a:r>
            <a:endParaRPr lang="en-AU" sz="2400" b="1" dirty="0" smtClean="0">
              <a:ea typeface="ＭＳ Ｐゴシック" charset="-128"/>
            </a:endParaRPr>
          </a:p>
          <a:p>
            <a:pPr marL="0" indent="0"/>
            <a:endParaRPr lang="en-AU" sz="2400" b="1" dirty="0" smtClean="0">
              <a:ea typeface="ＭＳ Ｐゴシック" charset="-128"/>
            </a:endParaRPr>
          </a:p>
          <a:p>
            <a:pPr marL="0" indent="0">
              <a:buFontTx/>
              <a:buNone/>
            </a:pPr>
            <a:endParaRPr lang="en-AU" sz="2400" b="1" dirty="0" smtClean="0">
              <a:ea typeface="ＭＳ Ｐゴシック" charset="-128"/>
            </a:endParaRPr>
          </a:p>
          <a:p>
            <a:pPr marL="0" indent="0">
              <a:buFontTx/>
              <a:buNone/>
            </a:pPr>
            <a:endParaRPr lang="en-AU" sz="2400" b="1" dirty="0" smtClean="0">
              <a:ea typeface="ＭＳ Ｐゴシック" charset="-128"/>
            </a:endParaRPr>
          </a:p>
          <a:p>
            <a:pPr marL="0" lvl="1" indent="0">
              <a:spcBef>
                <a:spcPct val="0"/>
              </a:spcBef>
              <a:buFontTx/>
              <a:buNone/>
            </a:pPr>
            <a:endParaRPr lang="en-AU" sz="3600" b="1" dirty="0" smtClean="0">
              <a:ea typeface="ＭＳ Ｐゴシック" charset="-128"/>
            </a:endParaRPr>
          </a:p>
        </p:txBody>
      </p:sp>
      <p:pic>
        <p:nvPicPr>
          <p:cNvPr id="7" name="Picture 6" descr="Free one-year subscription to IWC Alumni Network "/>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7504" y="5209366"/>
            <a:ext cx="1689358" cy="169784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
        <p:nvSpPr>
          <p:cNvPr id="8" name="Footer Placeholder 3"/>
          <p:cNvSpPr>
            <a:spLocks noGrp="1"/>
          </p:cNvSpPr>
          <p:nvPr>
            <p:ph type="ftr" sz="quarter" idx="10"/>
          </p:nvPr>
        </p:nvSpPr>
        <p:spPr>
          <a:xfrm>
            <a:off x="6516216" y="6431970"/>
            <a:ext cx="2895600" cy="328613"/>
          </a:xfrm>
        </p:spPr>
        <p:txBody>
          <a:bodyPr/>
          <a:lstStyle/>
          <a:p>
            <a:pPr>
              <a:defRPr/>
            </a:pPr>
            <a:r>
              <a:rPr lang="en-AU" dirty="0" smtClean="0"/>
              <a:t>www.watercentre.org</a:t>
            </a: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1"/>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0" y="-6276"/>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ounded Rectangle 1"/>
          <p:cNvSpPr/>
          <p:nvPr/>
        </p:nvSpPr>
        <p:spPr>
          <a:xfrm>
            <a:off x="-865112" y="2792559"/>
            <a:ext cx="6840760" cy="2880320"/>
          </a:xfrm>
          <a:prstGeom prst="roundRect">
            <a:avLst/>
          </a:prstGeom>
          <a:solidFill>
            <a:srgbClr val="FFFFFF">
              <a:alpha val="72941"/>
            </a:srgbClr>
          </a:solidFill>
          <a:ln>
            <a:noFill/>
          </a:ln>
          <a:effectLst/>
          <a:scene3d>
            <a:camera prst="orthographicFront">
              <a:rot lat="0" lon="0" rev="0"/>
            </a:camera>
            <a:lightRig rig="contrasting" dir="t">
              <a:rot lat="0" lon="0" rev="7800000"/>
            </a:lightRig>
          </a:scene3d>
          <a:sp3d>
            <a:bevelT w="139700" h="139700"/>
          </a:sp3d>
        </p:spPr>
        <p:style>
          <a:lnRef idx="1">
            <a:schemeClr val="accent1"/>
          </a:lnRef>
          <a:fillRef idx="3">
            <a:schemeClr val="accent1"/>
          </a:fillRef>
          <a:effectRef idx="2">
            <a:schemeClr val="accent1"/>
          </a:effectRef>
          <a:fontRef idx="minor">
            <a:schemeClr val="lt1"/>
          </a:fontRef>
        </p:style>
        <p:txBody>
          <a:bodyPr anchor="ctr"/>
          <a:lstStyle/>
          <a:p>
            <a:pPr algn="r"/>
            <a:r>
              <a:rPr lang="en-US" sz="2000" b="1" dirty="0" smtClean="0">
                <a:solidFill>
                  <a:schemeClr val="tx1"/>
                </a:solidFill>
                <a:ea typeface="ＭＳ Ｐゴシック" charset="-128"/>
              </a:rPr>
              <a:t>Water supply, Sanitation and Hygiene (WASH) </a:t>
            </a:r>
            <a:endParaRPr lang="en-US" sz="2000" b="1" dirty="0">
              <a:solidFill>
                <a:schemeClr val="tx1"/>
              </a:solidFill>
              <a:ea typeface="ＭＳ Ｐゴシック" charset="-128"/>
            </a:endParaRPr>
          </a:p>
          <a:p>
            <a:pPr algn="r"/>
            <a:r>
              <a:rPr lang="en-US" sz="2000" b="1" dirty="0">
                <a:solidFill>
                  <a:schemeClr val="tx1"/>
                </a:solidFill>
                <a:ea typeface="ＭＳ Ｐゴシック" charset="-128"/>
              </a:rPr>
              <a:t>Integrated Water Resources Management</a:t>
            </a:r>
          </a:p>
          <a:p>
            <a:pPr algn="r"/>
            <a:r>
              <a:rPr lang="en-US" sz="2000" b="1" dirty="0">
                <a:solidFill>
                  <a:schemeClr val="tx1"/>
                </a:solidFill>
                <a:ea typeface="ＭＳ Ｐゴシック" charset="-128"/>
              </a:rPr>
              <a:t>Climate change and water </a:t>
            </a:r>
            <a:r>
              <a:rPr lang="en-US" sz="2000" b="1" dirty="0" smtClean="0">
                <a:solidFill>
                  <a:schemeClr val="tx1"/>
                </a:solidFill>
                <a:ea typeface="ＭＳ Ｐゴシック" charset="-128"/>
              </a:rPr>
              <a:t>management</a:t>
            </a:r>
          </a:p>
          <a:p>
            <a:pPr algn="r"/>
            <a:r>
              <a:rPr lang="en-US" sz="2000" b="1" dirty="0" smtClean="0">
                <a:solidFill>
                  <a:schemeClr val="tx1"/>
                </a:solidFill>
                <a:ea typeface="ＭＳ Ｐゴシック" charset="-128"/>
              </a:rPr>
              <a:t>Catchment Management </a:t>
            </a:r>
            <a:endParaRPr lang="en-US" sz="2000" b="1" dirty="0">
              <a:solidFill>
                <a:schemeClr val="tx1"/>
              </a:solidFill>
              <a:ea typeface="ＭＳ Ｐゴシック" charset="-128"/>
            </a:endParaRPr>
          </a:p>
          <a:p>
            <a:pPr algn="r"/>
            <a:r>
              <a:rPr lang="en-US" sz="2000" b="1" dirty="0" smtClean="0">
                <a:solidFill>
                  <a:schemeClr val="tx1"/>
                </a:solidFill>
                <a:ea typeface="ＭＳ Ｐゴシック" charset="-128"/>
              </a:rPr>
              <a:t>Water </a:t>
            </a:r>
            <a:r>
              <a:rPr lang="en-US" sz="2000" b="1" dirty="0">
                <a:solidFill>
                  <a:schemeClr val="tx1"/>
                </a:solidFill>
                <a:ea typeface="ＭＳ Ｐゴシック" charset="-128"/>
              </a:rPr>
              <a:t>Leadership</a:t>
            </a:r>
          </a:p>
          <a:p>
            <a:pPr algn="r"/>
            <a:r>
              <a:rPr lang="en-US" sz="2000" b="1" dirty="0">
                <a:solidFill>
                  <a:schemeClr val="tx1"/>
                </a:solidFill>
                <a:ea typeface="ＭＳ Ｐゴシック" charset="-128"/>
              </a:rPr>
              <a:t>Governance and policy </a:t>
            </a:r>
            <a:r>
              <a:rPr lang="en-US" sz="2000" b="1" dirty="0" smtClean="0">
                <a:solidFill>
                  <a:schemeClr val="tx1"/>
                </a:solidFill>
                <a:ea typeface="ＭＳ Ｐゴシック" charset="-128"/>
              </a:rPr>
              <a:t>reform</a:t>
            </a:r>
          </a:p>
          <a:p>
            <a:pPr algn="r"/>
            <a:r>
              <a:rPr lang="en-US" sz="2000" b="1" dirty="0" smtClean="0">
                <a:solidFill>
                  <a:schemeClr val="tx1"/>
                </a:solidFill>
                <a:ea typeface="ＭＳ Ｐゴシック" charset="-128"/>
              </a:rPr>
              <a:t>Irrigation and water management</a:t>
            </a:r>
          </a:p>
          <a:p>
            <a:pPr algn="r"/>
            <a:endParaRPr lang="en-US" sz="2000" b="1" dirty="0" smtClean="0">
              <a:solidFill>
                <a:schemeClr val="tx1"/>
              </a:solidFill>
              <a:ea typeface="ＭＳ Ｐゴシック" charset="-128"/>
            </a:endParaRPr>
          </a:p>
          <a:p>
            <a:pPr algn="r"/>
            <a:endParaRPr lang="en-US" sz="2000" b="1" dirty="0">
              <a:solidFill>
                <a:schemeClr val="tx1"/>
              </a:solidFill>
              <a:ea typeface="ＭＳ Ｐゴシック" charset="-128"/>
            </a:endParaRPr>
          </a:p>
        </p:txBody>
      </p:sp>
      <p:sp>
        <p:nvSpPr>
          <p:cNvPr id="26630" name="Title 1"/>
          <p:cNvSpPr>
            <a:spLocks noGrp="1"/>
          </p:cNvSpPr>
          <p:nvPr>
            <p:ph type="title"/>
          </p:nvPr>
        </p:nvSpPr>
        <p:spPr>
          <a:xfrm>
            <a:off x="107504" y="229356"/>
            <a:ext cx="1977282" cy="451135"/>
          </a:xfrm>
        </p:spPr>
        <p:txBody>
          <a:bodyPr/>
          <a:lstStyle/>
          <a:p>
            <a:pPr algn="r"/>
            <a:r>
              <a:rPr lang="en-AU" sz="3200" dirty="0" smtClean="0">
                <a:solidFill>
                  <a:schemeClr val="bg1"/>
                </a:solidFill>
                <a:ea typeface="ＭＳ Ｐゴシック" charset="-128"/>
              </a:rPr>
              <a:t>Training</a:t>
            </a:r>
            <a:endParaRPr lang="en-AU" dirty="0" smtClean="0">
              <a:solidFill>
                <a:schemeClr val="bg1"/>
              </a:solidFill>
              <a:ea typeface="ＭＳ Ｐゴシック" charset="-128"/>
            </a:endParaRPr>
          </a:p>
        </p:txBody>
      </p:sp>
      <p:sp>
        <p:nvSpPr>
          <p:cNvPr id="26631" name="Rectangle 4"/>
          <p:cNvSpPr>
            <a:spLocks noChangeArrowheads="1"/>
          </p:cNvSpPr>
          <p:nvPr/>
        </p:nvSpPr>
        <p:spPr bwMode="auto">
          <a:xfrm>
            <a:off x="467544" y="764704"/>
            <a:ext cx="8352928"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2000" b="1" dirty="0" smtClean="0">
                <a:solidFill>
                  <a:schemeClr val="bg1"/>
                </a:solidFill>
              </a:rPr>
              <a:t>High </a:t>
            </a:r>
            <a:r>
              <a:rPr lang="en-US" sz="2000" b="1" dirty="0">
                <a:solidFill>
                  <a:schemeClr val="bg1"/>
                </a:solidFill>
              </a:rPr>
              <a:t>q</a:t>
            </a:r>
            <a:r>
              <a:rPr lang="en-US" sz="2000" b="1" dirty="0" smtClean="0">
                <a:solidFill>
                  <a:schemeClr val="bg1"/>
                </a:solidFill>
              </a:rPr>
              <a:t>uality professional development through  </a:t>
            </a:r>
          </a:p>
          <a:p>
            <a:pPr marL="342900" indent="-342900">
              <a:buFontTx/>
              <a:buChar char="-"/>
            </a:pPr>
            <a:r>
              <a:rPr lang="en-US" sz="2000" b="1" dirty="0" smtClean="0">
                <a:solidFill>
                  <a:schemeClr val="bg1"/>
                </a:solidFill>
              </a:rPr>
              <a:t>Custom-designed </a:t>
            </a:r>
            <a:r>
              <a:rPr lang="en-US" sz="2000" b="1" dirty="0">
                <a:solidFill>
                  <a:schemeClr val="bg1"/>
                </a:solidFill>
              </a:rPr>
              <a:t>capacity </a:t>
            </a:r>
            <a:r>
              <a:rPr lang="en-US" sz="2000" b="1" dirty="0" smtClean="0">
                <a:solidFill>
                  <a:schemeClr val="bg1"/>
                </a:solidFill>
              </a:rPr>
              <a:t>building programs for institutions</a:t>
            </a:r>
          </a:p>
          <a:p>
            <a:pPr marL="342900" indent="-342900">
              <a:buFontTx/>
              <a:buChar char="-"/>
            </a:pPr>
            <a:r>
              <a:rPr lang="en-US" sz="2000" b="1" dirty="0" smtClean="0">
                <a:solidFill>
                  <a:schemeClr val="bg1"/>
                </a:solidFill>
              </a:rPr>
              <a:t>Short courses for individuals</a:t>
            </a:r>
          </a:p>
          <a:p>
            <a:pPr marL="342900" indent="-342900">
              <a:buFontTx/>
              <a:buChar char="-"/>
            </a:pPr>
            <a:r>
              <a:rPr lang="en-US" sz="2000" b="1" dirty="0" smtClean="0">
                <a:solidFill>
                  <a:schemeClr val="bg1"/>
                </a:solidFill>
              </a:rPr>
              <a:t>Online Training Courses</a:t>
            </a:r>
          </a:p>
          <a:p>
            <a:r>
              <a:rPr lang="en-US" sz="2000" b="1" dirty="0" smtClean="0">
                <a:solidFill>
                  <a:schemeClr val="bg1"/>
                </a:solidFill>
              </a:rPr>
              <a:t>HR needs assessments and strategic capacity development</a:t>
            </a:r>
            <a:endParaRPr lang="en-US" sz="2000" b="1" dirty="0">
              <a:solidFill>
                <a:schemeClr val="bg1"/>
              </a:solidFill>
            </a:endParaRPr>
          </a:p>
        </p:txBody>
      </p:sp>
      <p:sp>
        <p:nvSpPr>
          <p:cNvPr id="6" name="Footer Placeholder 3"/>
          <p:cNvSpPr>
            <a:spLocks noGrp="1"/>
          </p:cNvSpPr>
          <p:nvPr>
            <p:ph type="ftr" sz="quarter" idx="10"/>
          </p:nvPr>
        </p:nvSpPr>
        <p:spPr>
          <a:xfrm>
            <a:off x="395536" y="6334322"/>
            <a:ext cx="2895600" cy="328613"/>
          </a:xfrm>
        </p:spPr>
        <p:txBody>
          <a:bodyPr/>
          <a:lstStyle/>
          <a:p>
            <a:pPr>
              <a:defRPr/>
            </a:pPr>
            <a:r>
              <a:rPr lang="en-AU" dirty="0" smtClean="0"/>
              <a:t>www.watercentre.org</a:t>
            </a:r>
            <a:endParaRPr lang="en-AU" dirty="0"/>
          </a:p>
        </p:txBody>
      </p:sp>
      <p:sp>
        <p:nvSpPr>
          <p:cNvPr id="3" name="TextBox 2"/>
          <p:cNvSpPr txBox="1"/>
          <p:nvPr/>
        </p:nvSpPr>
        <p:spPr>
          <a:xfrm>
            <a:off x="611560" y="4942909"/>
            <a:ext cx="5220072" cy="646331"/>
          </a:xfrm>
          <a:prstGeom prst="rect">
            <a:avLst/>
          </a:prstGeom>
          <a:noFill/>
        </p:spPr>
        <p:txBody>
          <a:bodyPr wrap="square" rtlCol="0">
            <a:spAutoFit/>
          </a:bodyPr>
          <a:lstStyle/>
          <a:p>
            <a:pPr algn="r"/>
            <a:r>
              <a:rPr lang="en-AU" b="1" dirty="0" smtClean="0">
                <a:solidFill>
                  <a:srgbClr val="C00000"/>
                </a:solidFill>
              </a:rPr>
              <a:t>WASH and Behaviour Change Online Course – later 2014</a:t>
            </a:r>
            <a:endParaRPr lang="en-AU" b="1" dirty="0">
              <a:solidFill>
                <a:srgbClr val="C0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endParaRPr lang="en-US" smtClean="0">
              <a:ea typeface="ＭＳ Ｐゴシック" charset="-128"/>
            </a:endParaRPr>
          </a:p>
        </p:txBody>
      </p:sp>
      <p:sp>
        <p:nvSpPr>
          <p:cNvPr id="32771" name="Footer Placeholder 3"/>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r>
              <a:rPr lang="en-AU" sz="1800" smtClean="0">
                <a:solidFill>
                  <a:schemeClr val="bg1"/>
                </a:solidFill>
              </a:rPr>
              <a:t>Presentation Heading</a:t>
            </a:r>
          </a:p>
        </p:txBody>
      </p:sp>
      <p:pic>
        <p:nvPicPr>
          <p:cNvPr id="32772" name="Picture 6" descr="FINAL 110506  IWC_ResearchBrochure_v6.jp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0" y="-53975"/>
            <a:ext cx="9144000" cy="696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3" name="TextBox 7"/>
          <p:cNvSpPr txBox="1">
            <a:spLocks noChangeArrowheads="1"/>
          </p:cNvSpPr>
          <p:nvPr/>
        </p:nvSpPr>
        <p:spPr bwMode="auto">
          <a:xfrm>
            <a:off x="1547664" y="212079"/>
            <a:ext cx="72723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r" eaLnBrk="1" hangingPunct="1"/>
            <a:r>
              <a:rPr lang="en-US" sz="3200" b="1" dirty="0" smtClean="0">
                <a:solidFill>
                  <a:schemeClr val="bg1"/>
                </a:solidFill>
              </a:rPr>
              <a:t>Research</a:t>
            </a:r>
            <a:endParaRPr lang="en-US" sz="3200" b="1" dirty="0">
              <a:solidFill>
                <a:schemeClr val="bg1"/>
              </a:solidFill>
            </a:endParaRPr>
          </a:p>
        </p:txBody>
      </p:sp>
      <p:sp>
        <p:nvSpPr>
          <p:cNvPr id="32774" name="TextBox 8"/>
          <p:cNvSpPr txBox="1">
            <a:spLocks noChangeArrowheads="1"/>
          </p:cNvSpPr>
          <p:nvPr/>
        </p:nvSpPr>
        <p:spPr bwMode="auto">
          <a:xfrm>
            <a:off x="5364286" y="822971"/>
            <a:ext cx="3455987"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r" eaLnBrk="1" hangingPunct="1"/>
            <a:r>
              <a:rPr lang="en-US" sz="2000" b="1" dirty="0">
                <a:solidFill>
                  <a:schemeClr val="bg1"/>
                </a:solidFill>
              </a:rPr>
              <a:t>Generating and applying knowledge to support evidence-based IWM internationally</a:t>
            </a:r>
          </a:p>
          <a:p>
            <a:pPr eaLnBrk="1" hangingPunct="1"/>
            <a:endParaRPr lang="en-US" sz="2000" dirty="0"/>
          </a:p>
        </p:txBody>
      </p:sp>
      <p:sp>
        <p:nvSpPr>
          <p:cNvPr id="7" name="Footer Placeholder 3"/>
          <p:cNvSpPr txBox="1">
            <a:spLocks/>
          </p:cNvSpPr>
          <p:nvPr/>
        </p:nvSpPr>
        <p:spPr bwMode="auto">
          <a:xfrm>
            <a:off x="179512" y="6504781"/>
            <a:ext cx="2895600" cy="3286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defPPr>
              <a:defRPr lang="en-AU"/>
            </a:defPPr>
            <a:lvl1pPr algn="l" rtl="0" fontAlgn="base">
              <a:spcBef>
                <a:spcPct val="0"/>
              </a:spcBef>
              <a:spcAft>
                <a:spcPct val="0"/>
              </a:spcAft>
              <a:defRPr b="1" kern="1200">
                <a:solidFill>
                  <a:schemeClr val="bg1"/>
                </a:solidFill>
                <a:latin typeface="Arial" charset="0"/>
                <a:ea typeface="ＭＳ Ｐゴシック" pitchFamily="-65" charset="-128"/>
                <a:cs typeface="+mn-cs"/>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defRPr/>
            </a:pPr>
            <a:r>
              <a:rPr lang="en-AU" smtClean="0"/>
              <a:t>www.watercentre.org</a:t>
            </a:r>
            <a:endParaRPr lang="en-A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54051" y="332656"/>
            <a:ext cx="3203848" cy="2263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149797" y="387192"/>
            <a:ext cx="5976664" cy="2208713"/>
          </a:xfrm>
          <a:prstGeom prst="rect">
            <a:avLst/>
          </a:prstGeom>
        </p:spPr>
      </p:pic>
      <p:sp>
        <p:nvSpPr>
          <p:cNvPr id="2" name="Title 1"/>
          <p:cNvSpPr>
            <a:spLocks noGrp="1"/>
          </p:cNvSpPr>
          <p:nvPr>
            <p:ph type="title"/>
          </p:nvPr>
        </p:nvSpPr>
        <p:spPr>
          <a:xfrm>
            <a:off x="1027061" y="2074495"/>
            <a:ext cx="7128792" cy="542925"/>
          </a:xfrm>
        </p:spPr>
        <p:txBody>
          <a:bodyPr/>
          <a:lstStyle/>
          <a:p>
            <a:pPr algn="ctr"/>
            <a:r>
              <a:rPr lang="en-AU" sz="4400" dirty="0">
                <a:solidFill>
                  <a:schemeClr val="bg1"/>
                </a:solidFill>
                <a:latin typeface="Calibri" panose="020F0502020204030204" pitchFamily="34" charset="0"/>
              </a:rPr>
              <a:t>WASH markets in the Pacific</a:t>
            </a:r>
          </a:p>
        </p:txBody>
      </p:sp>
      <p:sp>
        <p:nvSpPr>
          <p:cNvPr id="3" name="TextBox 2"/>
          <p:cNvSpPr txBox="1"/>
          <p:nvPr/>
        </p:nvSpPr>
        <p:spPr>
          <a:xfrm>
            <a:off x="179512" y="2701369"/>
            <a:ext cx="8964487" cy="707886"/>
          </a:xfrm>
          <a:prstGeom prst="rect">
            <a:avLst/>
          </a:prstGeom>
          <a:noFill/>
        </p:spPr>
        <p:txBody>
          <a:bodyPr wrap="square" rtlCol="0">
            <a:spAutoFit/>
          </a:bodyPr>
          <a:lstStyle/>
          <a:p>
            <a:r>
              <a:rPr lang="en-AU" sz="2000" b="1" dirty="0" smtClean="0"/>
              <a:t>How can </a:t>
            </a:r>
            <a:r>
              <a:rPr lang="en-AU" sz="2000" b="1" dirty="0" smtClean="0">
                <a:solidFill>
                  <a:schemeClr val="accent5">
                    <a:lumMod val="50000"/>
                  </a:schemeClr>
                </a:solidFill>
              </a:rPr>
              <a:t>marketplaces</a:t>
            </a:r>
            <a:r>
              <a:rPr lang="en-AU" sz="2000" b="1" dirty="0" smtClean="0"/>
              <a:t> for water, sanitation and hygiene be fostered and sustained, for </a:t>
            </a:r>
            <a:r>
              <a:rPr lang="en-AU" sz="2000" b="1" dirty="0" smtClean="0">
                <a:solidFill>
                  <a:schemeClr val="accent5">
                    <a:lumMod val="50000"/>
                  </a:schemeClr>
                </a:solidFill>
              </a:rPr>
              <a:t>urban informal communities </a:t>
            </a:r>
            <a:r>
              <a:rPr lang="en-AU" sz="2000" b="1" dirty="0" smtClean="0"/>
              <a:t>of the Western Pacific?</a:t>
            </a:r>
          </a:p>
        </p:txBody>
      </p:sp>
      <p:sp>
        <p:nvSpPr>
          <p:cNvPr id="17" name="Rectangle 16"/>
          <p:cNvSpPr/>
          <p:nvPr/>
        </p:nvSpPr>
        <p:spPr>
          <a:xfrm>
            <a:off x="-180528" y="0"/>
            <a:ext cx="9577064" cy="634066"/>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pic>
        <p:nvPicPr>
          <p:cNvPr id="10" name="Picture 9"/>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5427842" y="38099"/>
            <a:ext cx="1592430" cy="557868"/>
          </a:xfrm>
          <a:prstGeom prst="rect">
            <a:avLst/>
          </a:prstGeom>
        </p:spPr>
      </p:pic>
      <p:pic>
        <p:nvPicPr>
          <p:cNvPr id="11" name="Picture 10"/>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465952" y="69268"/>
            <a:ext cx="1800200" cy="495530"/>
          </a:xfrm>
          <a:prstGeom prst="rect">
            <a:avLst/>
          </a:prstGeom>
          <a:solidFill>
            <a:schemeClr val="bg1"/>
          </a:solidFill>
        </p:spPr>
      </p:pic>
      <p:pic>
        <p:nvPicPr>
          <p:cNvPr id="12" name="Picture 11"/>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12089" y="59427"/>
            <a:ext cx="1285250" cy="515213"/>
          </a:xfrm>
          <a:prstGeom prst="rect">
            <a:avLst/>
          </a:prstGeom>
        </p:spPr>
      </p:pic>
      <p:pic>
        <p:nvPicPr>
          <p:cNvPr id="13" name="Picture 12"/>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963811" y="73877"/>
            <a:ext cx="2061258" cy="486312"/>
          </a:xfrm>
          <a:prstGeom prst="rect">
            <a:avLst/>
          </a:prstGeom>
        </p:spPr>
      </p:pic>
      <p:sp>
        <p:nvSpPr>
          <p:cNvPr id="15" name="Rectangle 14"/>
          <p:cNvSpPr/>
          <p:nvPr/>
        </p:nvSpPr>
        <p:spPr>
          <a:xfrm>
            <a:off x="221856" y="4886583"/>
            <a:ext cx="9034967" cy="1477328"/>
          </a:xfrm>
          <a:prstGeom prst="rect">
            <a:avLst/>
          </a:prstGeom>
        </p:spPr>
        <p:txBody>
          <a:bodyPr wrap="square">
            <a:spAutoFit/>
          </a:bodyPr>
          <a:lstStyle/>
          <a:p>
            <a:r>
              <a:rPr lang="en-AU" dirty="0"/>
              <a:t>Approach:  </a:t>
            </a:r>
            <a:r>
              <a:rPr lang="en-AU" dirty="0" smtClean="0"/>
              <a:t>       Partner with local researchers (USP; UPNG/DWU/MRI)</a:t>
            </a:r>
            <a:endParaRPr lang="en-AU" dirty="0"/>
          </a:p>
          <a:p>
            <a:pPr marL="457200" indent="-457200">
              <a:buAutoNum type="arabicPeriod"/>
            </a:pPr>
            <a:r>
              <a:rPr lang="en-AU" dirty="0"/>
              <a:t>Participatory research (with communities, government, CSOs and private sector)</a:t>
            </a:r>
          </a:p>
          <a:p>
            <a:pPr marL="457200" indent="-457200">
              <a:buAutoNum type="arabicPeriod"/>
            </a:pPr>
            <a:r>
              <a:rPr lang="en-AU" dirty="0"/>
              <a:t>Action research (participatory</a:t>
            </a:r>
            <a:r>
              <a:rPr lang="en-AU" dirty="0" smtClean="0"/>
              <a:t>): </a:t>
            </a:r>
            <a:r>
              <a:rPr lang="en-AU" dirty="0"/>
              <a:t>collective action to develop, pilot and evaluate options</a:t>
            </a:r>
          </a:p>
          <a:p>
            <a:endParaRPr lang="en-AU" dirty="0"/>
          </a:p>
        </p:txBody>
      </p:sp>
      <p:pic>
        <p:nvPicPr>
          <p:cNvPr id="16" name="Picture 15"/>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3321364" y="68249"/>
            <a:ext cx="1976270" cy="497568"/>
          </a:xfrm>
          <a:prstGeom prst="rect">
            <a:avLst/>
          </a:prstGeom>
        </p:spPr>
      </p:pic>
      <p:sp>
        <p:nvSpPr>
          <p:cNvPr id="18" name="TextBox 17"/>
          <p:cNvSpPr txBox="1"/>
          <p:nvPr/>
        </p:nvSpPr>
        <p:spPr>
          <a:xfrm>
            <a:off x="210424" y="3409255"/>
            <a:ext cx="8814645" cy="1477328"/>
          </a:xfrm>
          <a:prstGeom prst="rect">
            <a:avLst/>
          </a:prstGeom>
          <a:noFill/>
        </p:spPr>
        <p:txBody>
          <a:bodyPr wrap="square" rtlCol="0">
            <a:spAutoFit/>
          </a:bodyPr>
          <a:lstStyle/>
          <a:p>
            <a:r>
              <a:rPr lang="en-AU" dirty="0" smtClean="0"/>
              <a:t>What types of marketplaces (institutional models, formal and informal) can sufficiently support WASH markets? How can enablers (e.g. Civil Society Organisations) facilitate WASH markets? [institutional models – formal and formal]</a:t>
            </a:r>
          </a:p>
          <a:p>
            <a:endParaRPr lang="en-AU" dirty="0"/>
          </a:p>
          <a:p>
            <a:r>
              <a:rPr lang="en-AU" b="1" dirty="0" smtClean="0">
                <a:solidFill>
                  <a:schemeClr val="accent5">
                    <a:lumMod val="50000"/>
                  </a:schemeClr>
                </a:solidFill>
              </a:rPr>
              <a:t>Fiji, Vanuatu, Solomon Islands, PNG</a:t>
            </a:r>
            <a:endParaRPr lang="en-AU" b="1" dirty="0">
              <a:solidFill>
                <a:schemeClr val="accent5">
                  <a:lumMod val="50000"/>
                </a:schemeClr>
              </a:solidFill>
            </a:endParaRPr>
          </a:p>
        </p:txBody>
      </p:sp>
      <p:sp>
        <p:nvSpPr>
          <p:cNvPr id="19" name="Footer Placeholder 3"/>
          <p:cNvSpPr>
            <a:spLocks noGrp="1"/>
          </p:cNvSpPr>
          <p:nvPr>
            <p:ph type="ftr" sz="quarter" idx="10"/>
          </p:nvPr>
        </p:nvSpPr>
        <p:spPr>
          <a:xfrm>
            <a:off x="746125" y="6340475"/>
            <a:ext cx="2895600" cy="328613"/>
          </a:xfrm>
        </p:spPr>
        <p:txBody>
          <a:bodyPr/>
          <a:lstStyle/>
          <a:p>
            <a:pPr>
              <a:defRPr/>
            </a:pPr>
            <a:r>
              <a:rPr lang="en-AU" dirty="0" smtClean="0"/>
              <a:t>www.watercentre.org</a:t>
            </a:r>
            <a:endParaRPr lang="en-AU" dirty="0"/>
          </a:p>
        </p:txBody>
      </p:sp>
    </p:spTree>
    <p:extLst>
      <p:ext uri="{BB962C8B-B14F-4D97-AF65-F5344CB8AC3E}">
        <p14:creationId xmlns:p14="http://schemas.microsoft.com/office/powerpoint/2010/main" val="2220814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80527" y="539154"/>
            <a:ext cx="3254652" cy="21697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074124" y="564333"/>
            <a:ext cx="3641709" cy="2144587"/>
          </a:xfrm>
          <a:prstGeom prst="rect">
            <a:avLst/>
          </a:prstGeom>
        </p:spPr>
      </p:pic>
      <p:pic>
        <p:nvPicPr>
          <p:cNvPr id="18"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292944" y="571522"/>
            <a:ext cx="2849864" cy="21373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Rectangle 18"/>
          <p:cNvSpPr/>
          <p:nvPr/>
        </p:nvSpPr>
        <p:spPr>
          <a:xfrm>
            <a:off x="-180528" y="-68158"/>
            <a:ext cx="9577064" cy="634066"/>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154473" y="1770646"/>
            <a:ext cx="8907061" cy="542925"/>
          </a:xfrm>
        </p:spPr>
        <p:txBody>
          <a:bodyPr/>
          <a:lstStyle/>
          <a:p>
            <a:pPr algn="ctr"/>
            <a:r>
              <a:rPr lang="en-AU" sz="3200" dirty="0" smtClean="0">
                <a:solidFill>
                  <a:schemeClr val="bg1"/>
                </a:solidFill>
              </a:rPr>
              <a:t>PACCWASH: Pacific </a:t>
            </a:r>
            <a:r>
              <a:rPr lang="en-AU" sz="3200" dirty="0">
                <a:solidFill>
                  <a:schemeClr val="bg1"/>
                </a:solidFill>
              </a:rPr>
              <a:t>Adaptation to Climate Change and </a:t>
            </a:r>
            <a:r>
              <a:rPr lang="en-AU" sz="3200" dirty="0" smtClean="0">
                <a:solidFill>
                  <a:schemeClr val="bg1"/>
                </a:solidFill>
              </a:rPr>
              <a:t>WASH</a:t>
            </a:r>
            <a:endParaRPr lang="en-AU" dirty="0">
              <a:solidFill>
                <a:schemeClr val="bg1"/>
              </a:solidFill>
            </a:endParaRPr>
          </a:p>
        </p:txBody>
      </p:sp>
      <p:sp>
        <p:nvSpPr>
          <p:cNvPr id="3" name="Content Placeholder 2"/>
          <p:cNvSpPr>
            <a:spLocks noGrp="1"/>
          </p:cNvSpPr>
          <p:nvPr>
            <p:ph idx="1"/>
          </p:nvPr>
        </p:nvSpPr>
        <p:spPr>
          <a:xfrm>
            <a:off x="129435" y="2835074"/>
            <a:ext cx="8907061" cy="4525963"/>
          </a:xfrm>
        </p:spPr>
        <p:txBody>
          <a:bodyPr/>
          <a:lstStyle/>
          <a:p>
            <a:pPr marL="0" indent="0">
              <a:buNone/>
            </a:pPr>
            <a:r>
              <a:rPr lang="en-AU" sz="1800" b="1" dirty="0" smtClean="0"/>
              <a:t>What are the impacts and adaptation options to regarding climate change impacts on water resources, water supply and sanitation?</a:t>
            </a:r>
          </a:p>
          <a:p>
            <a:pPr marL="0" indent="0">
              <a:buNone/>
            </a:pPr>
            <a:r>
              <a:rPr lang="en-AU" sz="1800" dirty="0" smtClean="0"/>
              <a:t>What are the adaptation options for </a:t>
            </a:r>
            <a:r>
              <a:rPr lang="en-AU" sz="1800" dirty="0" smtClean="0">
                <a:solidFill>
                  <a:schemeClr val="accent5">
                    <a:lumMod val="50000"/>
                  </a:schemeClr>
                </a:solidFill>
              </a:rPr>
              <a:t>rural communities in Pacific atolls and flood-prone </a:t>
            </a:r>
            <a:r>
              <a:rPr lang="en-AU" sz="1800" dirty="0" smtClean="0"/>
              <a:t>catchments? How can adaptation decisions be supported by models (conceptual and Bayesian quantitative)?</a:t>
            </a:r>
          </a:p>
          <a:p>
            <a:pPr marL="0" indent="0">
              <a:buNone/>
            </a:pPr>
            <a:endParaRPr lang="en-AU" sz="400" b="1" dirty="0"/>
          </a:p>
          <a:p>
            <a:pPr marL="0" indent="0">
              <a:buNone/>
            </a:pPr>
            <a:r>
              <a:rPr lang="en-AU" sz="1800" b="1" dirty="0">
                <a:solidFill>
                  <a:schemeClr val="accent5">
                    <a:lumMod val="50000"/>
                  </a:schemeClr>
                </a:solidFill>
              </a:rPr>
              <a:t>Solomon Islands, </a:t>
            </a:r>
            <a:r>
              <a:rPr lang="en-AU" sz="1800" b="1" dirty="0" smtClean="0">
                <a:solidFill>
                  <a:schemeClr val="accent5">
                    <a:lumMod val="50000"/>
                  </a:schemeClr>
                </a:solidFill>
              </a:rPr>
              <a:t>Marshall </a:t>
            </a:r>
            <a:r>
              <a:rPr lang="en-AU" sz="1800" b="1" dirty="0">
                <a:solidFill>
                  <a:schemeClr val="accent5">
                    <a:lumMod val="50000"/>
                  </a:schemeClr>
                </a:solidFill>
              </a:rPr>
              <a:t>Islands and </a:t>
            </a:r>
            <a:r>
              <a:rPr lang="en-AU" sz="1800" b="1" dirty="0" smtClean="0">
                <a:solidFill>
                  <a:schemeClr val="accent5">
                    <a:lumMod val="50000"/>
                  </a:schemeClr>
                </a:solidFill>
              </a:rPr>
              <a:t>Vanuatu / Fiji </a:t>
            </a:r>
          </a:p>
          <a:p>
            <a:pPr marL="0" indent="0">
              <a:buNone/>
            </a:pPr>
            <a:endParaRPr lang="en-AU" sz="100" b="1" dirty="0" smtClean="0"/>
          </a:p>
          <a:p>
            <a:pPr marL="0" indent="0">
              <a:buNone/>
            </a:pPr>
            <a:r>
              <a:rPr lang="en-AU" sz="1800" dirty="0"/>
              <a:t>Approach</a:t>
            </a:r>
            <a:r>
              <a:rPr lang="en-AU" sz="1800" dirty="0" smtClean="0"/>
              <a:t>:</a:t>
            </a:r>
          </a:p>
          <a:p>
            <a:pPr>
              <a:buFontTx/>
              <a:buChar char="-"/>
            </a:pPr>
            <a:r>
              <a:rPr lang="en-AU" sz="1800" dirty="0" smtClean="0"/>
              <a:t>Current WASH and IWM situations (participatory research)</a:t>
            </a:r>
          </a:p>
          <a:p>
            <a:pPr>
              <a:buFontTx/>
              <a:buChar char="-"/>
            </a:pPr>
            <a:r>
              <a:rPr lang="en-AU" sz="1800" dirty="0" smtClean="0"/>
              <a:t>Conceptual and Bayesian modelling of WASH-impacts from CC</a:t>
            </a:r>
          </a:p>
          <a:p>
            <a:pPr>
              <a:buFontTx/>
              <a:buChar char="-"/>
            </a:pPr>
            <a:r>
              <a:rPr lang="en-AU" sz="1800" dirty="0" smtClean="0"/>
              <a:t>Scenario testing of adaptation options</a:t>
            </a:r>
            <a:endParaRPr lang="en-AU" sz="1800" dirty="0"/>
          </a:p>
          <a:p>
            <a:pPr marL="0" indent="0">
              <a:buNone/>
            </a:pPr>
            <a:r>
              <a:rPr lang="en-AU" sz="1800" dirty="0">
                <a:solidFill>
                  <a:schemeClr val="accent6">
                    <a:lumMod val="75000"/>
                  </a:schemeClr>
                </a:solidFill>
              </a:rPr>
              <a:t/>
            </a:r>
            <a:br>
              <a:rPr lang="en-AU" sz="1800" dirty="0">
                <a:solidFill>
                  <a:schemeClr val="accent6">
                    <a:lumMod val="75000"/>
                  </a:schemeClr>
                </a:solidFill>
              </a:rPr>
            </a:br>
            <a:endParaRPr lang="en-AU" sz="1800" dirty="0"/>
          </a:p>
        </p:txBody>
      </p:sp>
      <p:sp>
        <p:nvSpPr>
          <p:cNvPr id="4" name="Footer Placeholder 3"/>
          <p:cNvSpPr>
            <a:spLocks noGrp="1"/>
          </p:cNvSpPr>
          <p:nvPr>
            <p:ph type="ftr" sz="quarter" idx="10"/>
          </p:nvPr>
        </p:nvSpPr>
        <p:spPr/>
        <p:txBody>
          <a:bodyPr/>
          <a:lstStyle/>
          <a:p>
            <a:pPr>
              <a:defRPr/>
            </a:pPr>
            <a:r>
              <a:rPr lang="en-AU" dirty="0" smtClean="0"/>
              <a:t>www.watercentre.org</a:t>
            </a:r>
            <a:endParaRPr lang="en-AU" dirty="0"/>
          </a:p>
        </p:txBody>
      </p:sp>
      <p:pic>
        <p:nvPicPr>
          <p:cNvPr id="7" name="Picture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358381" y="33942"/>
            <a:ext cx="1656184" cy="429866"/>
          </a:xfrm>
          <a:prstGeom prst="rect">
            <a:avLst/>
          </a:prstGeom>
        </p:spPr>
      </p:pic>
      <p:pic>
        <p:nvPicPr>
          <p:cNvPr id="8" name="Picture 7"/>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043927" y="13128"/>
            <a:ext cx="1285244" cy="471495"/>
          </a:xfrm>
          <a:prstGeom prst="rect">
            <a:avLst/>
          </a:prstGeom>
        </p:spPr>
      </p:pic>
      <p:pic>
        <p:nvPicPr>
          <p:cNvPr id="10" name="Picture 6" descr="http://www.watercentre.org/logo.gif"/>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2550027" y="-99392"/>
            <a:ext cx="1926970" cy="56713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8" descr="Monash University"/>
          <p:cNvPicPr>
            <a:picLocks noChangeAspect="1" noChangeArrowheads="1"/>
          </p:cNvPicPr>
          <p:nvPr/>
        </p:nvPicPr>
        <p:blipFill rotWithShape="1">
          <a:blip r:embed="rId8" cstate="email">
            <a:extLst>
              <a:ext uri="{28A0092B-C50C-407E-A947-70E740481C1C}">
                <a14:useLocalDpi xmlns:a14="http://schemas.microsoft.com/office/drawing/2010/main"/>
              </a:ext>
            </a:extLst>
          </a:blip>
          <a:srcRect b="-27449"/>
          <a:stretch/>
        </p:blipFill>
        <p:spPr bwMode="auto">
          <a:xfrm>
            <a:off x="4531759" y="116632"/>
            <a:ext cx="1512168" cy="46334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0" descr="https://www.theartscentregc.com.au/griffith_logo.png"/>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36512" y="84749"/>
            <a:ext cx="1218387" cy="328252"/>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2" descr="http://iccs2014.ivec.org/ICCS2014_logos/UQ_logo_text.jpg"/>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1187624" y="10544"/>
            <a:ext cx="1603741" cy="4766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9147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500"/>
                                        <p:tgtEl>
                                          <p:spTgt spid="3">
                                            <p:txEl>
                                              <p:pRg st="5" end="5"/>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6" end="6"/>
                                            </p:txEl>
                                          </p:spTgt>
                                        </p:tgtEl>
                                        <p:attrNameLst>
                                          <p:attrName>style.visibility</p:attrName>
                                        </p:attrNameLst>
                                      </p:cBhvr>
                                      <p:to>
                                        <p:strVal val="visible"/>
                                      </p:to>
                                    </p:set>
                                    <p:animEffect transition="in" filter="fade">
                                      <p:cBhvr>
                                        <p:cTn id="10" dur="500"/>
                                        <p:tgtEl>
                                          <p:spTgt spid="3">
                                            <p:txEl>
                                              <p:pRg st="6" end="6"/>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animEffect transition="in" filter="fade">
                                      <p:cBhvr>
                                        <p:cTn id="13" dur="500"/>
                                        <p:tgtEl>
                                          <p:spTgt spid="3">
                                            <p:txEl>
                                              <p:pRg st="7" end="7"/>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8" end="8"/>
                                            </p:txEl>
                                          </p:spTgt>
                                        </p:tgtEl>
                                        <p:attrNameLst>
                                          <p:attrName>style.visibility</p:attrName>
                                        </p:attrNameLst>
                                      </p:cBhvr>
                                      <p:to>
                                        <p:strVal val="visible"/>
                                      </p:to>
                                    </p:set>
                                    <p:animEffect transition="in" filter="fade">
                                      <p:cBhvr>
                                        <p:cTn id="16"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56513" y="0"/>
            <a:ext cx="9170785" cy="2162908"/>
          </a:xfrm>
          <a:prstGeom prst="rect">
            <a:avLst/>
          </a:prstGeom>
        </p:spPr>
      </p:pic>
      <p:sp>
        <p:nvSpPr>
          <p:cNvPr id="2" name="Title 1"/>
          <p:cNvSpPr>
            <a:spLocks noGrp="1"/>
          </p:cNvSpPr>
          <p:nvPr>
            <p:ph type="title"/>
          </p:nvPr>
        </p:nvSpPr>
        <p:spPr>
          <a:xfrm>
            <a:off x="761741" y="908720"/>
            <a:ext cx="7881938" cy="542925"/>
          </a:xfrm>
        </p:spPr>
        <p:txBody>
          <a:bodyPr>
            <a:normAutofit fontScale="90000"/>
          </a:bodyPr>
          <a:lstStyle/>
          <a:p>
            <a:pPr algn="ctr"/>
            <a:r>
              <a:rPr lang="en-AU" dirty="0" smtClean="0">
                <a:solidFill>
                  <a:schemeClr val="bg1"/>
                </a:solidFill>
              </a:rPr>
              <a:t>CSO Implementation Partnerships: </a:t>
            </a:r>
            <a:br>
              <a:rPr lang="en-AU" dirty="0" smtClean="0">
                <a:solidFill>
                  <a:schemeClr val="bg1"/>
                </a:solidFill>
              </a:rPr>
            </a:br>
            <a:r>
              <a:rPr lang="en-AU" dirty="0" smtClean="0">
                <a:solidFill>
                  <a:schemeClr val="bg1"/>
                </a:solidFill>
              </a:rPr>
              <a:t>institutional capacity building</a:t>
            </a:r>
            <a:br>
              <a:rPr lang="en-AU" dirty="0" smtClean="0">
                <a:solidFill>
                  <a:schemeClr val="bg1"/>
                </a:solidFill>
              </a:rPr>
            </a:br>
            <a:endParaRPr lang="en-AU" dirty="0">
              <a:solidFill>
                <a:schemeClr val="bg1"/>
              </a:solidFill>
            </a:endParaRPr>
          </a:p>
        </p:txBody>
      </p:sp>
      <p:sp>
        <p:nvSpPr>
          <p:cNvPr id="3" name="Content Placeholder 2"/>
          <p:cNvSpPr>
            <a:spLocks noGrp="1"/>
          </p:cNvSpPr>
          <p:nvPr>
            <p:ph idx="1"/>
          </p:nvPr>
        </p:nvSpPr>
        <p:spPr>
          <a:xfrm>
            <a:off x="323528" y="2360365"/>
            <a:ext cx="8640960" cy="3384376"/>
          </a:xfrm>
        </p:spPr>
        <p:txBody>
          <a:bodyPr>
            <a:noAutofit/>
          </a:bodyPr>
          <a:lstStyle/>
          <a:p>
            <a:pPr marL="57150" indent="0">
              <a:buNone/>
            </a:pPr>
            <a:r>
              <a:rPr lang="en-AU" b="1" dirty="0" smtClean="0"/>
              <a:t>Australian Aid Civil Society WASH Fund (4 year programs)</a:t>
            </a:r>
          </a:p>
          <a:p>
            <a:pPr marL="57150" indent="0">
              <a:buNone/>
            </a:pPr>
            <a:endParaRPr lang="en-AU" dirty="0" smtClean="0"/>
          </a:p>
          <a:p>
            <a:pPr marL="57150" indent="0">
              <a:buNone/>
            </a:pPr>
            <a:r>
              <a:rPr lang="en-AU" sz="1800" dirty="0" err="1" smtClean="0"/>
              <a:t>Wateraid</a:t>
            </a:r>
            <a:r>
              <a:rPr lang="en-AU" sz="1800" dirty="0"/>
              <a:t>: </a:t>
            </a:r>
          </a:p>
          <a:p>
            <a:pPr indent="-285750"/>
            <a:r>
              <a:rPr lang="en-AU" sz="1800" dirty="0" smtClean="0"/>
              <a:t>PNG Hygiene program design, delivery and evaluation</a:t>
            </a:r>
          </a:p>
          <a:p>
            <a:pPr indent="-285750"/>
            <a:r>
              <a:rPr lang="en-AU" sz="1800" dirty="0" smtClean="0"/>
              <a:t>human-centred </a:t>
            </a:r>
            <a:r>
              <a:rPr lang="en-AU" sz="1800" dirty="0"/>
              <a:t>design of (HW, menstrual hygiene) </a:t>
            </a:r>
            <a:r>
              <a:rPr lang="en-AU" sz="1800" dirty="0" smtClean="0"/>
              <a:t>facilities</a:t>
            </a:r>
          </a:p>
          <a:p>
            <a:pPr indent="-285750"/>
            <a:r>
              <a:rPr lang="en-AU" sz="1800" dirty="0" err="1" smtClean="0"/>
              <a:t>Handwashing</a:t>
            </a:r>
            <a:r>
              <a:rPr lang="en-AU" sz="1800" dirty="0" smtClean="0"/>
              <a:t> </a:t>
            </a:r>
            <a:r>
              <a:rPr lang="en-AU" sz="1800" dirty="0"/>
              <a:t>with soap, </a:t>
            </a:r>
            <a:r>
              <a:rPr lang="en-AU" sz="1800" dirty="0" smtClean="0"/>
              <a:t>communities</a:t>
            </a:r>
          </a:p>
          <a:p>
            <a:pPr marL="457200" lvl="1" indent="0">
              <a:buNone/>
            </a:pPr>
            <a:endParaRPr lang="en-AU" sz="1800" dirty="0" smtClean="0"/>
          </a:p>
          <a:p>
            <a:pPr marL="0" lvl="1" indent="0">
              <a:buNone/>
            </a:pPr>
            <a:r>
              <a:rPr lang="en-AU" sz="1800" dirty="0">
                <a:ea typeface="ＭＳ Ｐゴシック" pitchFamily="-112" charset="-128"/>
                <a:cs typeface="ＭＳ Ｐゴシック" pitchFamily="-112" charset="-128"/>
              </a:rPr>
              <a:t>Live</a:t>
            </a:r>
            <a:r>
              <a:rPr lang="en-AU" sz="1800" dirty="0" smtClean="0"/>
              <a:t> and Learn: </a:t>
            </a:r>
          </a:p>
          <a:p>
            <a:pPr marL="285750" lvl="1">
              <a:buFont typeface="Arial" panose="020B0604020202020204" pitchFamily="34" charset="0"/>
              <a:buChar char="•"/>
            </a:pPr>
            <a:r>
              <a:rPr lang="en-AU" sz="1800" dirty="0" smtClean="0"/>
              <a:t>PNG, Fiji, Vanuatu, Solomon Islands, Sanitation marketing and hygiene promotion</a:t>
            </a:r>
          </a:p>
          <a:p>
            <a:pPr marL="285750" lvl="1">
              <a:buFont typeface="Arial" panose="020B0604020202020204" pitchFamily="34" charset="0"/>
              <a:buChar char="•"/>
            </a:pPr>
            <a:r>
              <a:rPr lang="en-AU" sz="1800" dirty="0" smtClean="0"/>
              <a:t>Monitoring and evaluation, and knowledge and learning (program design)</a:t>
            </a:r>
          </a:p>
          <a:p>
            <a:pPr marL="285750" lvl="1">
              <a:buFont typeface="Arial" panose="020B0604020202020204" pitchFamily="34" charset="0"/>
              <a:buChar char="•"/>
            </a:pPr>
            <a:r>
              <a:rPr lang="en-AU" sz="1800" dirty="0"/>
              <a:t>Market analysis and research</a:t>
            </a:r>
          </a:p>
          <a:p>
            <a:pPr marL="0" lvl="1" indent="0">
              <a:buNone/>
            </a:pPr>
            <a:endParaRPr lang="en-AU" sz="2000" dirty="0"/>
          </a:p>
          <a:p>
            <a:pPr marL="457200" lvl="1" indent="0">
              <a:buNone/>
            </a:pPr>
            <a:endParaRPr lang="en-AU" sz="2000" dirty="0" smtClean="0"/>
          </a:p>
          <a:p>
            <a:pPr lvl="1"/>
            <a:endParaRPr lang="en-AU" sz="2000" dirty="0"/>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2176" y="4437112"/>
            <a:ext cx="2592288" cy="611598"/>
          </a:xfrm>
          <a:prstGeom prst="rect">
            <a:avLst/>
          </a:prstGeom>
        </p:spPr>
      </p:pic>
      <p:pic>
        <p:nvPicPr>
          <p:cNvPr id="7" name="Content Placeholder 4"/>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bwMode="auto">
          <a:xfrm>
            <a:off x="180696" y="2761157"/>
            <a:ext cx="2483768" cy="62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Footer Placeholder 3"/>
          <p:cNvSpPr>
            <a:spLocks noGrp="1"/>
          </p:cNvSpPr>
          <p:nvPr>
            <p:ph type="ftr" sz="quarter" idx="10"/>
          </p:nvPr>
        </p:nvSpPr>
        <p:spPr>
          <a:xfrm>
            <a:off x="746125" y="6340475"/>
            <a:ext cx="2895600" cy="328613"/>
          </a:xfrm>
        </p:spPr>
        <p:txBody>
          <a:bodyPr/>
          <a:lstStyle/>
          <a:p>
            <a:pPr>
              <a:defRPr/>
            </a:pPr>
            <a:r>
              <a:rPr lang="en-AU" dirty="0" smtClean="0"/>
              <a:t>www.watercentre.org</a:t>
            </a:r>
            <a:endParaRPr lang="en-AU" dirty="0"/>
          </a:p>
        </p:txBody>
      </p:sp>
    </p:spTree>
    <p:extLst>
      <p:ext uri="{BB962C8B-B14F-4D97-AF65-F5344CB8AC3E}">
        <p14:creationId xmlns:p14="http://schemas.microsoft.com/office/powerpoint/2010/main" val="3018818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animEffect transition="in" filter="fade">
                                      <p:cBhvr>
                                        <p:cTn id="7" dur="500"/>
                                        <p:tgtEl>
                                          <p:spTgt spid="3">
                                            <p:txEl>
                                              <p:pRg st="7" end="7"/>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8" end="8"/>
                                            </p:txEl>
                                          </p:spTgt>
                                        </p:tgtEl>
                                        <p:attrNameLst>
                                          <p:attrName>style.visibility</p:attrName>
                                        </p:attrNameLst>
                                      </p:cBhvr>
                                      <p:to>
                                        <p:strVal val="visible"/>
                                      </p:to>
                                    </p:set>
                                    <p:animEffect transition="in" filter="fade">
                                      <p:cBhvr>
                                        <p:cTn id="10" dur="500"/>
                                        <p:tgtEl>
                                          <p:spTgt spid="3">
                                            <p:txEl>
                                              <p:pRg st="8" end="8"/>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9" end="9"/>
                                            </p:txEl>
                                          </p:spTgt>
                                        </p:tgtEl>
                                        <p:attrNameLst>
                                          <p:attrName>style.visibility</p:attrName>
                                        </p:attrNameLst>
                                      </p:cBhvr>
                                      <p:to>
                                        <p:strVal val="visible"/>
                                      </p:to>
                                    </p:set>
                                    <p:animEffect transition="in" filter="fade">
                                      <p:cBhvr>
                                        <p:cTn id="13" dur="500"/>
                                        <p:tgtEl>
                                          <p:spTgt spid="3">
                                            <p:txEl>
                                              <p:pRg st="9" end="9"/>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10" end="10"/>
                                            </p:txEl>
                                          </p:spTgt>
                                        </p:tgtEl>
                                        <p:attrNameLst>
                                          <p:attrName>style.visibility</p:attrName>
                                        </p:attrNameLst>
                                      </p:cBhvr>
                                      <p:to>
                                        <p:strVal val="visible"/>
                                      </p:to>
                                    </p:set>
                                    <p:animEffect transition="in" filter="fade">
                                      <p:cBhvr>
                                        <p:cTn id="16" dur="500"/>
                                        <p:tgtEl>
                                          <p:spTgt spid="3">
                                            <p:txEl>
                                              <p:pRg st="10" end="10"/>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Regina\AppData\Local\Microsoft\Windows\Temporary Internet Files\Content.Outlook\WRR20K0U\photo.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33144" y="0"/>
            <a:ext cx="3168352" cy="1793630"/>
          </a:xfrm>
          <a:prstGeom prst="rect">
            <a:avLst/>
          </a:prstGeom>
          <a:noFill/>
          <a:extLst>
            <a:ext uri="{909E8E84-426E-40DD-AFC4-6F175D3DCCD1}">
              <a14:hiddenFill xmlns:a14="http://schemas.microsoft.com/office/drawing/2010/main">
                <a:solidFill>
                  <a:srgbClr val="FFFFFF"/>
                </a:solidFill>
              </a14:hiddenFill>
            </a:ext>
          </a:extLst>
        </p:spPr>
      </p:pic>
      <p:pic>
        <p:nvPicPr>
          <p:cNvPr id="1027" name="6:19657:0" descr="0"/>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3133474" y="0"/>
            <a:ext cx="3246512" cy="1796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0" name="Picture 2" descr="C:\Users\r.souter\AppData\Local\Microsoft\Windows\Temporary Internet Files\Content.Outlook\9SW53IS8\photo (9).JPG"/>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6335725" y="0"/>
            <a:ext cx="2816061" cy="179980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256208" y="1297745"/>
            <a:ext cx="8856984" cy="542925"/>
          </a:xfrm>
        </p:spPr>
        <p:txBody>
          <a:bodyPr>
            <a:normAutofit fontScale="90000"/>
          </a:bodyPr>
          <a:lstStyle/>
          <a:p>
            <a:pPr algn="r"/>
            <a:r>
              <a:rPr lang="en-AU" dirty="0" smtClean="0"/>
              <a:t>UNICEF </a:t>
            </a:r>
            <a:r>
              <a:rPr lang="en-AU" dirty="0" smtClean="0">
                <a:solidFill>
                  <a:schemeClr val="bg1"/>
                </a:solidFill>
              </a:rPr>
              <a:t>Philippines: Sanitation &amp; hygiene in schools</a:t>
            </a:r>
            <a:endParaRPr lang="en-AU" dirty="0">
              <a:solidFill>
                <a:schemeClr val="bg1"/>
              </a:solidFill>
            </a:endParaRPr>
          </a:p>
        </p:txBody>
      </p:sp>
      <p:sp>
        <p:nvSpPr>
          <p:cNvPr id="3" name="Content Placeholder 2"/>
          <p:cNvSpPr>
            <a:spLocks noGrp="1"/>
          </p:cNvSpPr>
          <p:nvPr>
            <p:ph idx="1"/>
          </p:nvPr>
        </p:nvSpPr>
        <p:spPr>
          <a:xfrm>
            <a:off x="139600" y="1916832"/>
            <a:ext cx="8752880" cy="2520280"/>
          </a:xfrm>
        </p:spPr>
        <p:txBody>
          <a:bodyPr>
            <a:normAutofit/>
          </a:bodyPr>
          <a:lstStyle/>
          <a:p>
            <a:pPr marL="0" indent="0">
              <a:buNone/>
            </a:pPr>
            <a:r>
              <a:rPr lang="en-AU" sz="1800" dirty="0" smtClean="0">
                <a:solidFill>
                  <a:srgbClr val="07A977"/>
                </a:solidFill>
              </a:rPr>
              <a:t>Objectives</a:t>
            </a:r>
            <a:r>
              <a:rPr lang="en-AU" sz="1800" dirty="0" smtClean="0"/>
              <a:t>: design and evaluate communication interventions to</a:t>
            </a:r>
          </a:p>
          <a:p>
            <a:pPr lvl="1"/>
            <a:r>
              <a:rPr lang="en-AU" sz="1800" b="1" dirty="0" smtClean="0"/>
              <a:t>Improve independent </a:t>
            </a:r>
            <a:r>
              <a:rPr lang="en-AU" sz="1800" b="1" dirty="0" err="1" smtClean="0"/>
              <a:t>handwashing</a:t>
            </a:r>
            <a:r>
              <a:rPr lang="en-AU" sz="1800" b="1" dirty="0" smtClean="0"/>
              <a:t> with soap by children at school (toileting, eating)</a:t>
            </a:r>
          </a:p>
          <a:p>
            <a:pPr lvl="1"/>
            <a:r>
              <a:rPr lang="en-AU" sz="1800" b="1" dirty="0" smtClean="0"/>
              <a:t>Improve toilet use by children</a:t>
            </a:r>
          </a:p>
          <a:p>
            <a:pPr lvl="1">
              <a:tabLst>
                <a:tab pos="8613775" algn="l"/>
              </a:tabLst>
            </a:pPr>
            <a:r>
              <a:rPr lang="en-AU" sz="1800" b="1" dirty="0" smtClean="0"/>
              <a:t>Improve access to and O&amp;M of </a:t>
            </a:r>
          </a:p>
          <a:p>
            <a:pPr marL="457200" lvl="1" indent="0">
              <a:buNone/>
              <a:tabLst>
                <a:tab pos="8613775" algn="l"/>
              </a:tabLst>
            </a:pPr>
            <a:r>
              <a:rPr lang="en-AU" sz="1800" b="1" dirty="0"/>
              <a:t> </a:t>
            </a:r>
            <a:r>
              <a:rPr lang="en-AU" sz="1800" b="1" dirty="0" smtClean="0"/>
              <a:t>    facilities</a:t>
            </a:r>
          </a:p>
          <a:p>
            <a:pPr lvl="1"/>
            <a:endParaRPr lang="en-AU" sz="1600" dirty="0" smtClean="0"/>
          </a:p>
          <a:p>
            <a:endParaRPr lang="en-AU" sz="1800" dirty="0"/>
          </a:p>
        </p:txBody>
      </p:sp>
      <p:pic>
        <p:nvPicPr>
          <p:cNvPr id="7" name="Content Placeholder 4"/>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bwMode="auto">
          <a:xfrm>
            <a:off x="109840" y="1291571"/>
            <a:ext cx="1656184" cy="457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256208" y="3745153"/>
            <a:ext cx="4009431" cy="2031325"/>
          </a:xfrm>
          <a:prstGeom prst="rect">
            <a:avLst/>
          </a:prstGeom>
          <a:solidFill>
            <a:srgbClr val="FFFFFF"/>
          </a:solidFill>
        </p:spPr>
        <p:txBody>
          <a:bodyPr wrap="none" rtlCol="0">
            <a:spAutoFit/>
          </a:bodyPr>
          <a:lstStyle/>
          <a:p>
            <a:r>
              <a:rPr lang="en-US" dirty="0" smtClean="0">
                <a:solidFill>
                  <a:srgbClr val="0070C0"/>
                </a:solidFill>
                <a:latin typeface="Comic Sans MS" panose="030F0702030302020204" pitchFamily="66" charset="0"/>
              </a:rPr>
              <a:t>5 activities:</a:t>
            </a:r>
          </a:p>
          <a:p>
            <a:pPr marL="457200" indent="-457200">
              <a:buFont typeface="+mj-lt"/>
              <a:buAutoNum type="arabicPeriod"/>
            </a:pPr>
            <a:r>
              <a:rPr lang="en-US" dirty="0" err="1" smtClean="0">
                <a:solidFill>
                  <a:srgbClr val="0070C0"/>
                </a:solidFill>
                <a:latin typeface="Comic Sans MS" panose="030F0702030302020204" pitchFamily="66" charset="0"/>
              </a:rPr>
              <a:t>HiFive</a:t>
            </a:r>
            <a:r>
              <a:rPr lang="en-US" dirty="0" smtClean="0">
                <a:solidFill>
                  <a:srgbClr val="0070C0"/>
                </a:solidFill>
                <a:latin typeface="Comic Sans MS" panose="030F0702030302020204" pitchFamily="66" charset="0"/>
              </a:rPr>
              <a:t> Story Board (flip-</a:t>
            </a:r>
            <a:r>
              <a:rPr lang="en-US" dirty="0" err="1" smtClean="0">
                <a:solidFill>
                  <a:srgbClr val="0070C0"/>
                </a:solidFill>
                <a:latin typeface="Comic Sans MS" panose="030F0702030302020204" pitchFamily="66" charset="0"/>
              </a:rPr>
              <a:t>shart</a:t>
            </a:r>
            <a:r>
              <a:rPr lang="en-US" dirty="0" smtClean="0">
                <a:solidFill>
                  <a:srgbClr val="0070C0"/>
                </a:solidFill>
                <a:latin typeface="Comic Sans MS" panose="030F0702030302020204" pitchFamily="66" charset="0"/>
              </a:rPr>
              <a:t>)</a:t>
            </a:r>
          </a:p>
          <a:p>
            <a:pPr marL="457200" indent="-457200">
              <a:buFont typeface="+mj-lt"/>
              <a:buAutoNum type="arabicPeriod"/>
            </a:pPr>
            <a:r>
              <a:rPr lang="en-US" dirty="0" smtClean="0">
                <a:solidFill>
                  <a:srgbClr val="0070C0"/>
                </a:solidFill>
                <a:latin typeface="Comic Sans MS" panose="030F0702030302020204" pitchFamily="66" charset="0"/>
              </a:rPr>
              <a:t>Story murals (for walls)</a:t>
            </a:r>
          </a:p>
          <a:p>
            <a:pPr marL="457200" indent="-457200">
              <a:buFont typeface="+mj-lt"/>
              <a:buAutoNum type="arabicPeriod"/>
            </a:pPr>
            <a:r>
              <a:rPr lang="en-US" dirty="0" smtClean="0">
                <a:solidFill>
                  <a:srgbClr val="0070C0"/>
                </a:solidFill>
                <a:latin typeface="Comic Sans MS" panose="030F0702030302020204" pitchFamily="66" charset="0"/>
              </a:rPr>
              <a:t>Song (</a:t>
            </a:r>
            <a:r>
              <a:rPr lang="en-US" dirty="0" err="1" smtClean="0">
                <a:solidFill>
                  <a:srgbClr val="0070C0"/>
                </a:solidFill>
                <a:latin typeface="Comic Sans MS" panose="030F0702030302020204" pitchFamily="66" charset="0"/>
              </a:rPr>
              <a:t>iWASH</a:t>
            </a:r>
            <a:r>
              <a:rPr lang="en-US" dirty="0" smtClean="0">
                <a:solidFill>
                  <a:srgbClr val="0070C0"/>
                </a:solidFill>
                <a:latin typeface="Comic Sans MS" panose="030F0702030302020204" pitchFamily="66" charset="0"/>
              </a:rPr>
              <a:t>)</a:t>
            </a:r>
          </a:p>
          <a:p>
            <a:pPr marL="457200" indent="-457200">
              <a:buFont typeface="+mj-lt"/>
              <a:buAutoNum type="arabicPeriod"/>
            </a:pPr>
            <a:r>
              <a:rPr lang="en-US" dirty="0" smtClean="0">
                <a:solidFill>
                  <a:srgbClr val="0070C0"/>
                </a:solidFill>
                <a:latin typeface="Comic Sans MS" panose="030F0702030302020204" pitchFamily="66" charset="0"/>
              </a:rPr>
              <a:t>Game: poo-tag</a:t>
            </a:r>
          </a:p>
          <a:p>
            <a:pPr marL="457200" indent="-457200">
              <a:buFont typeface="+mj-lt"/>
              <a:buAutoNum type="arabicPeriod"/>
            </a:pPr>
            <a:r>
              <a:rPr lang="en-US" dirty="0" smtClean="0">
                <a:solidFill>
                  <a:srgbClr val="0070C0"/>
                </a:solidFill>
                <a:latin typeface="Comic Sans MS" panose="030F0702030302020204" pitchFamily="66" charset="0"/>
              </a:rPr>
              <a:t>Star-chart (O&amp;M)</a:t>
            </a:r>
          </a:p>
          <a:p>
            <a:endParaRPr lang="en-AU" dirty="0">
              <a:solidFill>
                <a:srgbClr val="0070C0"/>
              </a:solidFill>
              <a:latin typeface="Comic Sans MS" panose="030F0702030302020204" pitchFamily="66" charset="0"/>
            </a:endParaRPr>
          </a:p>
        </p:txBody>
      </p:sp>
      <p:pic>
        <p:nvPicPr>
          <p:cNvPr id="9" name="Picture 2"/>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a:stretch/>
        </p:blipFill>
        <p:spPr bwMode="auto">
          <a:xfrm>
            <a:off x="4717467" y="2504475"/>
            <a:ext cx="4426533" cy="35934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Footer Placeholder 3"/>
          <p:cNvSpPr>
            <a:spLocks noGrp="1"/>
          </p:cNvSpPr>
          <p:nvPr>
            <p:ph type="ftr" sz="quarter" idx="10"/>
          </p:nvPr>
        </p:nvSpPr>
        <p:spPr>
          <a:xfrm>
            <a:off x="746125" y="6340475"/>
            <a:ext cx="2895600" cy="328613"/>
          </a:xfrm>
        </p:spPr>
        <p:txBody>
          <a:bodyPr/>
          <a:lstStyle/>
          <a:p>
            <a:pPr>
              <a:defRPr/>
            </a:pPr>
            <a:r>
              <a:rPr lang="en-AU" dirty="0" smtClean="0"/>
              <a:t>www.watercentre.org</a:t>
            </a:r>
            <a:endParaRPr lang="en-AU" dirty="0"/>
          </a:p>
        </p:txBody>
      </p:sp>
      <p:sp>
        <p:nvSpPr>
          <p:cNvPr id="4" name="TextBox 3"/>
          <p:cNvSpPr txBox="1"/>
          <p:nvPr/>
        </p:nvSpPr>
        <p:spPr>
          <a:xfrm>
            <a:off x="3749040" y="2514600"/>
            <a:ext cx="1828800" cy="1828800"/>
          </a:xfrm>
          <a:prstGeom prst="rect">
            <a:avLst/>
          </a:prstGeom>
          <a:noFill/>
        </p:spPr>
        <p:txBody>
          <a:bodyPr wrap="square" rtlCol="0">
            <a:spAutoFit/>
          </a:bodyPr>
          <a:lstStyle/>
          <a:p>
            <a:r>
              <a:rPr lang="en-US" kern="1200" dirty="0">
                <a:solidFill>
                  <a:schemeClr val="tx1"/>
                </a:solidFill>
                <a:latin typeface="Arial" charset="0"/>
                <a:ea typeface="ＭＳ Ｐゴシック" charset="-128"/>
                <a:cs typeface="+mn-cs"/>
              </a:rPr>
              <a:t>Your text here</a:t>
            </a:r>
          </a:p>
        </p:txBody>
      </p:sp>
      <p:sp>
        <p:nvSpPr>
          <p:cNvPr id="5" name="TextBox 4"/>
          <p:cNvSpPr txBox="1"/>
          <p:nvPr/>
        </p:nvSpPr>
        <p:spPr>
          <a:xfrm>
            <a:off x="251520" y="5651956"/>
            <a:ext cx="4084175" cy="369332"/>
          </a:xfrm>
          <a:prstGeom prst="rect">
            <a:avLst/>
          </a:prstGeom>
          <a:noFill/>
        </p:spPr>
        <p:txBody>
          <a:bodyPr wrap="square" rtlCol="0">
            <a:spAutoFit/>
          </a:bodyPr>
          <a:lstStyle/>
          <a:p>
            <a:r>
              <a:rPr lang="en-US" dirty="0" smtClean="0">
                <a:sym typeface="Wingdings" panose="05000000000000000000" pitchFamily="2" charset="2"/>
              </a:rPr>
              <a:t> scale-up, province then national</a:t>
            </a:r>
            <a:endParaRPr lang="en-US" kern="1200" dirty="0">
              <a:solidFill>
                <a:schemeClr val="tx1"/>
              </a:solidFill>
              <a:latin typeface="Arial" charset="0"/>
              <a:ea typeface="ＭＳ Ｐゴシック" charset="-128"/>
              <a:cs typeface="+mn-cs"/>
            </a:endParaRPr>
          </a:p>
        </p:txBody>
      </p:sp>
    </p:spTree>
    <p:extLst>
      <p:ext uri="{BB962C8B-B14F-4D97-AF65-F5344CB8AC3E}">
        <p14:creationId xmlns:p14="http://schemas.microsoft.com/office/powerpoint/2010/main" val="2304794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7129</TotalTime>
  <Words>1028</Words>
  <Application>Microsoft Office PowerPoint</Application>
  <PresentationFormat>On-screen Show (4:3)</PresentationFormat>
  <Paragraphs>153</Paragraphs>
  <Slides>13</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ＭＳ Ｐゴシック</vt:lpstr>
      <vt:lpstr>Arial</vt:lpstr>
      <vt:lpstr>Calibri</vt:lpstr>
      <vt:lpstr>Comic Sans MS</vt:lpstr>
      <vt:lpstr>Wingdings</vt:lpstr>
      <vt:lpstr>Default Design</vt:lpstr>
      <vt:lpstr>International WaterCentre  (IWC) </vt:lpstr>
      <vt:lpstr>PowerPoint Presentation</vt:lpstr>
      <vt:lpstr>PowerPoint Presentation</vt:lpstr>
      <vt:lpstr>Training</vt:lpstr>
      <vt:lpstr>PowerPoint Presentation</vt:lpstr>
      <vt:lpstr>WASH markets in the Pacific</vt:lpstr>
      <vt:lpstr>PACCWASH: Pacific Adaptation to Climate Change and WASH</vt:lpstr>
      <vt:lpstr>CSO Implementation Partnerships:  institutional capacity building </vt:lpstr>
      <vt:lpstr>UNICEF Philippines: Sanitation &amp; hygiene in schools</vt:lpstr>
      <vt:lpstr>PowerPoint Presentation</vt:lpstr>
      <vt:lpstr>Water + energy</vt:lpstr>
      <vt:lpstr>PowerPoint Presentation</vt:lpstr>
      <vt:lpstr>Integrated Water Management…….requires a BIG view to water management</vt:lpstr>
    </vt:vector>
  </TitlesOfParts>
  <Company>MeTTro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Raeleen Robertson</dc:creator>
  <cp:lastModifiedBy>Katya</cp:lastModifiedBy>
  <cp:revision>239</cp:revision>
  <cp:lastPrinted>2014-02-09T22:32:38Z</cp:lastPrinted>
  <dcterms:created xsi:type="dcterms:W3CDTF">2013-10-09T05:12:05Z</dcterms:created>
  <dcterms:modified xsi:type="dcterms:W3CDTF">2015-01-16T12:03:53Z</dcterms:modified>
</cp:coreProperties>
</file>